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</p:sldIdLst>
  <p:sldSz cx="12192000" cy="6858000"/>
  <p:notesSz cx="12192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1" d="100"/>
          <a:sy n="81" d="100"/>
        </p:scale>
        <p:origin x="725" y="53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8/10/2023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CDB"/>
                </a:solidFill>
                <a:latin typeface="Arial MT"/>
                <a:cs typeface="Arial MT"/>
              </a:defRPr>
            </a:lvl1pPr>
          </a:lstStyle>
          <a:p>
            <a:pPr marL="38100">
              <a:lnSpc>
                <a:spcPts val="1864"/>
              </a:lnSpc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700" b="0" i="0">
                <a:solidFill>
                  <a:srgbClr val="0A48CA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8/10/2023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CDB"/>
                </a:solidFill>
                <a:latin typeface="Arial MT"/>
                <a:cs typeface="Arial MT"/>
              </a:defRPr>
            </a:lvl1pPr>
          </a:lstStyle>
          <a:p>
            <a:pPr marL="38100">
              <a:lnSpc>
                <a:spcPts val="1864"/>
              </a:lnSpc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700" b="0" i="0">
                <a:solidFill>
                  <a:srgbClr val="0A48CA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8/10/2023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CDB"/>
                </a:solidFill>
                <a:latin typeface="Arial MT"/>
                <a:cs typeface="Arial MT"/>
              </a:defRPr>
            </a:lvl1pPr>
          </a:lstStyle>
          <a:p>
            <a:pPr marL="38100">
              <a:lnSpc>
                <a:spcPts val="1864"/>
              </a:lnSpc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700" b="0" i="0">
                <a:solidFill>
                  <a:srgbClr val="0A48CA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8/10/2023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CDB"/>
                </a:solidFill>
                <a:latin typeface="Arial MT"/>
                <a:cs typeface="Arial MT"/>
              </a:defRPr>
            </a:lvl1pPr>
          </a:lstStyle>
          <a:p>
            <a:pPr marL="38100">
              <a:lnSpc>
                <a:spcPts val="1864"/>
              </a:lnSpc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8/10/2023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CDB"/>
                </a:solidFill>
                <a:latin typeface="Arial MT"/>
                <a:cs typeface="Arial MT"/>
              </a:defRPr>
            </a:lvl1pPr>
          </a:lstStyle>
          <a:p>
            <a:pPr marL="38100">
              <a:lnSpc>
                <a:spcPts val="1864"/>
              </a:lnSpc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12187239" cy="6857997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48969" y="444246"/>
            <a:ext cx="10494060" cy="589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700" b="0" i="0">
                <a:solidFill>
                  <a:srgbClr val="0A48CA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61161" y="2137003"/>
            <a:ext cx="5309235" cy="24479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>
                <a:solidFill>
                  <a:schemeClr val="tx1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8/10/2023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102975" y="6107681"/>
            <a:ext cx="302259" cy="2520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rgbClr val="1C7CDB"/>
                </a:solidFill>
                <a:latin typeface="Arial MT"/>
                <a:cs typeface="Arial MT"/>
              </a:defRPr>
            </a:lvl1pPr>
          </a:lstStyle>
          <a:p>
            <a:pPr marL="38100">
              <a:lnSpc>
                <a:spcPts val="1864"/>
              </a:lnSpc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patnaikabhishek/IBM-Data-Science-Capstone/blob/main/jupyter-labs-eda-sql-coursera_sqllite.ipynb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patnaikabhishek/IBM-Data-Science-Capstone/blob/main/jupyter-labs-eda-sql-coursera_sqllite.ipynb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patnaikabhishek/IBM-Data-Science-Capstone/blob/main/jupyter-labs-eda-sql-coursera_sqllite.ipynb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patnaikabhishek/IBM-Data-Science-Capstone/blob/main/IBM-DS0321EN-SkillsNetwork_labs_module_3_lab_jupyter_launch_site_location.jupyterlite.ipynb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patnaikabhishek/IBM-Data-Science-Capstone/blob/main/IBM-DS0321EN-SkillsNetwork_labs_module_3_lab_jupyter_launch_site_location.jupyterlite.ipynb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patnaikabhishek/IBM-Data-Science-Capstone/blob/main/IBM-DS0321EN-SkillsNetwork_labs_module_4_SpaceX_Machine_Learning_Prediction_Part_5.jupyterlite%20(1).ipynb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patnaikabhishek/IBM-Data-Science-Capstone/blob/main/Project%20SpaceX%20Data%20Collection.ipynb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patnaikabhishek/IBM-Data-Science-Capstone/blob/main/Project%20SpaceX%20Data%20Collection%20with%20WebScrapping.ipynb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997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67536" y="4596206"/>
            <a:ext cx="220980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E7E6E6"/>
                </a:solidFill>
                <a:latin typeface="Arial MT"/>
                <a:cs typeface="Arial MT"/>
              </a:rPr>
              <a:t>A</a:t>
            </a:r>
            <a:r>
              <a:rPr lang="en-US" spc="-5" dirty="0">
                <a:solidFill>
                  <a:srgbClr val="E7E6E6"/>
                </a:solidFill>
                <a:latin typeface="Arial MT"/>
                <a:cs typeface="Arial MT"/>
              </a:rPr>
              <a:t>bhishek Patnaik</a:t>
            </a:r>
            <a:endParaRPr sz="1800" dirty="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lang="en-US" spc="-5" dirty="0">
                <a:solidFill>
                  <a:srgbClr val="E7E6E6"/>
                </a:solidFill>
                <a:latin typeface="Arial MT"/>
                <a:cs typeface="Arial MT"/>
              </a:rPr>
              <a:t>10 </a:t>
            </a:r>
            <a:r>
              <a:rPr sz="1800" spc="-5" dirty="0">
                <a:solidFill>
                  <a:srgbClr val="E7E6E6"/>
                </a:solidFill>
                <a:latin typeface="Arial MT"/>
                <a:cs typeface="Arial MT"/>
              </a:rPr>
              <a:t>A</a:t>
            </a:r>
            <a:r>
              <a:rPr sz="1800" spc="-15" dirty="0">
                <a:solidFill>
                  <a:srgbClr val="E7E6E6"/>
                </a:solidFill>
                <a:latin typeface="Arial MT"/>
                <a:cs typeface="Arial MT"/>
              </a:rPr>
              <a:t>u</a:t>
            </a:r>
            <a:r>
              <a:rPr sz="1800" dirty="0">
                <a:solidFill>
                  <a:srgbClr val="E7E6E6"/>
                </a:solidFill>
                <a:latin typeface="Arial MT"/>
                <a:cs typeface="Arial MT"/>
              </a:rPr>
              <a:t>g, </a:t>
            </a:r>
            <a:r>
              <a:rPr sz="1800" spc="-5" dirty="0">
                <a:solidFill>
                  <a:srgbClr val="E7E6E6"/>
                </a:solidFill>
                <a:latin typeface="Arial MT"/>
                <a:cs typeface="Arial MT"/>
              </a:rPr>
              <a:t>2</a:t>
            </a:r>
            <a:r>
              <a:rPr sz="1800" spc="-15" dirty="0">
                <a:solidFill>
                  <a:srgbClr val="E7E6E6"/>
                </a:solidFill>
                <a:latin typeface="Arial MT"/>
                <a:cs typeface="Arial MT"/>
              </a:rPr>
              <a:t>0</a:t>
            </a:r>
            <a:r>
              <a:rPr sz="1800" spc="-5" dirty="0">
                <a:solidFill>
                  <a:srgbClr val="E7E6E6"/>
                </a:solidFill>
                <a:latin typeface="Arial MT"/>
                <a:cs typeface="Arial MT"/>
              </a:rPr>
              <a:t>23</a:t>
            </a:r>
            <a:endParaRPr sz="1800" dirty="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90016" y="676655"/>
            <a:ext cx="2104644" cy="62941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1489328"/>
            <a:ext cx="10120630" cy="4068421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100" spc="120" dirty="0">
                <a:latin typeface="Microsoft Sans Serif"/>
                <a:cs typeface="Microsoft Sans Serif"/>
              </a:rPr>
              <a:t>P</a:t>
            </a:r>
            <a:r>
              <a:rPr sz="1100" spc="114" dirty="0">
                <a:latin typeface="Microsoft Sans Serif"/>
                <a:cs typeface="Microsoft Sans Serif"/>
              </a:rPr>
              <a:t>er</a:t>
            </a:r>
            <a:r>
              <a:rPr sz="1100" spc="110" dirty="0">
                <a:latin typeface="Microsoft Sans Serif"/>
                <a:cs typeface="Microsoft Sans Serif"/>
              </a:rPr>
              <a:t>f</a:t>
            </a:r>
            <a:r>
              <a:rPr sz="1100" spc="114" dirty="0">
                <a:latin typeface="Microsoft Sans Serif"/>
                <a:cs typeface="Microsoft Sans Serif"/>
              </a:rPr>
              <a:t>orme</a:t>
            </a:r>
            <a:r>
              <a:rPr sz="1100" dirty="0">
                <a:latin typeface="Microsoft Sans Serif"/>
                <a:cs typeface="Microsoft Sans Serif"/>
              </a:rPr>
              <a:t>d</a:t>
            </a:r>
            <a:r>
              <a:rPr sz="1100" spc="20" dirty="0">
                <a:latin typeface="Microsoft Sans Serif"/>
                <a:cs typeface="Microsoft Sans Serif"/>
              </a:rPr>
              <a:t> </a:t>
            </a:r>
            <a:r>
              <a:rPr sz="1100" dirty="0">
                <a:latin typeface="Microsoft Sans Serif"/>
                <a:cs typeface="Microsoft Sans Serif"/>
              </a:rPr>
              <a:t>S</a:t>
            </a:r>
            <a:r>
              <a:rPr sz="1100" spc="-10" dirty="0">
                <a:latin typeface="Microsoft Sans Serif"/>
                <a:cs typeface="Microsoft Sans Serif"/>
              </a:rPr>
              <a:t>Q</a:t>
            </a:r>
            <a:r>
              <a:rPr sz="1100" dirty="0">
                <a:latin typeface="Microsoft Sans Serif"/>
                <a:cs typeface="Microsoft Sans Serif"/>
              </a:rPr>
              <a:t>L</a:t>
            </a:r>
            <a:r>
              <a:rPr sz="1100" spc="-125" dirty="0">
                <a:latin typeface="Microsoft Sans Serif"/>
                <a:cs typeface="Microsoft Sans Serif"/>
              </a:rPr>
              <a:t> </a:t>
            </a:r>
            <a:r>
              <a:rPr sz="1100" spc="105" dirty="0">
                <a:latin typeface="Microsoft Sans Serif"/>
                <a:cs typeface="Microsoft Sans Serif"/>
              </a:rPr>
              <a:t>que</a:t>
            </a:r>
            <a:r>
              <a:rPr sz="1100" spc="100" dirty="0">
                <a:latin typeface="Microsoft Sans Serif"/>
                <a:cs typeface="Microsoft Sans Serif"/>
              </a:rPr>
              <a:t>r</a:t>
            </a:r>
            <a:r>
              <a:rPr sz="1100" spc="105" dirty="0">
                <a:latin typeface="Microsoft Sans Serif"/>
                <a:cs typeface="Microsoft Sans Serif"/>
              </a:rPr>
              <a:t>ies</a:t>
            </a:r>
            <a:r>
              <a:rPr sz="1100" dirty="0">
                <a:latin typeface="Microsoft Sans Serif"/>
                <a:cs typeface="Microsoft Sans Serif"/>
              </a:rPr>
              <a:t>:</a:t>
            </a:r>
          </a:p>
          <a:p>
            <a:pPr>
              <a:lnSpc>
                <a:spcPct val="100000"/>
              </a:lnSpc>
              <a:spcBef>
                <a:spcPts val="15"/>
              </a:spcBef>
              <a:buFont typeface="Arial MT"/>
              <a:buChar char="•"/>
            </a:pPr>
            <a:endParaRPr sz="1600" dirty="0">
              <a:latin typeface="Microsoft Sans Serif"/>
              <a:cs typeface="Microsoft Sans Serif"/>
            </a:endParaRPr>
          </a:p>
          <a:p>
            <a:pPr marL="1068705" lvl="1" indent="-290195">
              <a:lnSpc>
                <a:spcPct val="100000"/>
              </a:lnSpc>
              <a:buFont typeface="Arial MT"/>
              <a:buChar char="•"/>
              <a:tabLst>
                <a:tab pos="1068705" algn="l"/>
                <a:tab pos="1069340" algn="l"/>
              </a:tabLst>
            </a:pPr>
            <a:r>
              <a:rPr sz="1050" spc="40" dirty="0">
                <a:latin typeface="Microsoft Sans Serif"/>
                <a:cs typeface="Microsoft Sans Serif"/>
              </a:rPr>
              <a:t>Displaying</a:t>
            </a:r>
            <a:r>
              <a:rPr sz="1050" spc="5" dirty="0">
                <a:latin typeface="Microsoft Sans Serif"/>
                <a:cs typeface="Microsoft Sans Serif"/>
              </a:rPr>
              <a:t> </a:t>
            </a:r>
            <a:r>
              <a:rPr sz="1050" spc="65" dirty="0">
                <a:latin typeface="Microsoft Sans Serif"/>
                <a:cs typeface="Microsoft Sans Serif"/>
              </a:rPr>
              <a:t>the</a:t>
            </a:r>
            <a:r>
              <a:rPr sz="1050" spc="80" dirty="0">
                <a:latin typeface="Microsoft Sans Serif"/>
                <a:cs typeface="Microsoft Sans Serif"/>
              </a:rPr>
              <a:t> </a:t>
            </a:r>
            <a:r>
              <a:rPr sz="1050" spc="30" dirty="0">
                <a:latin typeface="Microsoft Sans Serif"/>
                <a:cs typeface="Microsoft Sans Serif"/>
              </a:rPr>
              <a:t>names </a:t>
            </a:r>
            <a:r>
              <a:rPr sz="1050" spc="65" dirty="0">
                <a:latin typeface="Microsoft Sans Serif"/>
                <a:cs typeface="Microsoft Sans Serif"/>
              </a:rPr>
              <a:t>of</a:t>
            </a:r>
            <a:r>
              <a:rPr sz="1050" spc="125" dirty="0">
                <a:latin typeface="Microsoft Sans Serif"/>
                <a:cs typeface="Microsoft Sans Serif"/>
              </a:rPr>
              <a:t> </a:t>
            </a:r>
            <a:r>
              <a:rPr sz="1050" spc="65" dirty="0">
                <a:latin typeface="Microsoft Sans Serif"/>
                <a:cs typeface="Microsoft Sans Serif"/>
              </a:rPr>
              <a:t>the</a:t>
            </a:r>
            <a:r>
              <a:rPr sz="1050" spc="80" dirty="0">
                <a:latin typeface="Microsoft Sans Serif"/>
                <a:cs typeface="Microsoft Sans Serif"/>
              </a:rPr>
              <a:t> </a:t>
            </a:r>
            <a:r>
              <a:rPr sz="1050" spc="65" dirty="0">
                <a:latin typeface="Microsoft Sans Serif"/>
                <a:cs typeface="Microsoft Sans Serif"/>
              </a:rPr>
              <a:t>unique</a:t>
            </a:r>
            <a:r>
              <a:rPr sz="1050" spc="80" dirty="0">
                <a:latin typeface="Microsoft Sans Serif"/>
                <a:cs typeface="Microsoft Sans Serif"/>
              </a:rPr>
              <a:t> </a:t>
            </a:r>
            <a:r>
              <a:rPr sz="1050" spc="65" dirty="0">
                <a:latin typeface="Microsoft Sans Serif"/>
                <a:cs typeface="Microsoft Sans Serif"/>
              </a:rPr>
              <a:t>launch</a:t>
            </a:r>
            <a:r>
              <a:rPr sz="1050" spc="35" dirty="0">
                <a:latin typeface="Microsoft Sans Serif"/>
                <a:cs typeface="Microsoft Sans Serif"/>
              </a:rPr>
              <a:t> </a:t>
            </a:r>
            <a:r>
              <a:rPr sz="1050" spc="25" dirty="0">
                <a:latin typeface="Microsoft Sans Serif"/>
                <a:cs typeface="Microsoft Sans Serif"/>
              </a:rPr>
              <a:t>sites</a:t>
            </a:r>
            <a:r>
              <a:rPr sz="1050" spc="10" dirty="0">
                <a:latin typeface="Microsoft Sans Serif"/>
                <a:cs typeface="Microsoft Sans Serif"/>
              </a:rPr>
              <a:t> </a:t>
            </a:r>
            <a:r>
              <a:rPr sz="1050" spc="45" dirty="0">
                <a:latin typeface="Microsoft Sans Serif"/>
                <a:cs typeface="Microsoft Sans Serif"/>
              </a:rPr>
              <a:t>in</a:t>
            </a:r>
            <a:r>
              <a:rPr sz="1050" spc="40" dirty="0">
                <a:latin typeface="Microsoft Sans Serif"/>
                <a:cs typeface="Microsoft Sans Serif"/>
              </a:rPr>
              <a:t> </a:t>
            </a:r>
            <a:r>
              <a:rPr sz="1050" spc="65" dirty="0">
                <a:latin typeface="Microsoft Sans Serif"/>
                <a:cs typeface="Microsoft Sans Serif"/>
              </a:rPr>
              <a:t>the</a:t>
            </a:r>
            <a:r>
              <a:rPr sz="1050" spc="85" dirty="0">
                <a:latin typeface="Microsoft Sans Serif"/>
                <a:cs typeface="Microsoft Sans Serif"/>
              </a:rPr>
              <a:t> </a:t>
            </a:r>
            <a:r>
              <a:rPr sz="1050" spc="30" dirty="0">
                <a:latin typeface="Microsoft Sans Serif"/>
                <a:cs typeface="Microsoft Sans Serif"/>
              </a:rPr>
              <a:t>space</a:t>
            </a:r>
            <a:r>
              <a:rPr sz="1050" spc="35" dirty="0">
                <a:latin typeface="Microsoft Sans Serif"/>
                <a:cs typeface="Microsoft Sans Serif"/>
              </a:rPr>
              <a:t> </a:t>
            </a:r>
            <a:r>
              <a:rPr sz="1050" spc="50" dirty="0">
                <a:latin typeface="Microsoft Sans Serif"/>
                <a:cs typeface="Microsoft Sans Serif"/>
              </a:rPr>
              <a:t>mission</a:t>
            </a:r>
            <a:endParaRPr sz="1050" dirty="0">
              <a:latin typeface="Microsoft Sans Serif"/>
              <a:cs typeface="Microsoft Sans Serif"/>
            </a:endParaRPr>
          </a:p>
          <a:p>
            <a:pPr lvl="1">
              <a:lnSpc>
                <a:spcPct val="100000"/>
              </a:lnSpc>
              <a:spcBef>
                <a:spcPts val="30"/>
              </a:spcBef>
              <a:buFont typeface="Arial MT"/>
              <a:buChar char="•"/>
            </a:pPr>
            <a:endParaRPr sz="1400" dirty="0">
              <a:latin typeface="Microsoft Sans Serif"/>
              <a:cs typeface="Microsoft Sans Serif"/>
            </a:endParaRPr>
          </a:p>
          <a:p>
            <a:pPr marL="1068705" lvl="1" indent="-290195">
              <a:lnSpc>
                <a:spcPct val="100000"/>
              </a:lnSpc>
              <a:buFont typeface="Arial MT"/>
              <a:buChar char="•"/>
              <a:tabLst>
                <a:tab pos="1068705" algn="l"/>
                <a:tab pos="1069340" algn="l"/>
              </a:tabLst>
            </a:pPr>
            <a:r>
              <a:rPr sz="1050" spc="40" dirty="0">
                <a:latin typeface="Microsoft Sans Serif"/>
                <a:cs typeface="Microsoft Sans Serif"/>
              </a:rPr>
              <a:t>Displaying</a:t>
            </a:r>
            <a:r>
              <a:rPr sz="1050" spc="5" dirty="0">
                <a:latin typeface="Microsoft Sans Serif"/>
                <a:cs typeface="Microsoft Sans Serif"/>
              </a:rPr>
              <a:t> </a:t>
            </a:r>
            <a:r>
              <a:rPr sz="1050" spc="-5" dirty="0">
                <a:latin typeface="Microsoft Sans Serif"/>
                <a:cs typeface="Microsoft Sans Serif"/>
              </a:rPr>
              <a:t>5</a:t>
            </a:r>
            <a:r>
              <a:rPr sz="1050" spc="60" dirty="0">
                <a:latin typeface="Microsoft Sans Serif"/>
                <a:cs typeface="Microsoft Sans Serif"/>
              </a:rPr>
              <a:t> </a:t>
            </a:r>
            <a:r>
              <a:rPr sz="1050" spc="65" dirty="0">
                <a:latin typeface="Microsoft Sans Serif"/>
                <a:cs typeface="Microsoft Sans Serif"/>
              </a:rPr>
              <a:t>records</a:t>
            </a:r>
            <a:r>
              <a:rPr sz="1050" spc="40" dirty="0">
                <a:latin typeface="Microsoft Sans Serif"/>
                <a:cs typeface="Microsoft Sans Serif"/>
              </a:rPr>
              <a:t> </a:t>
            </a:r>
            <a:r>
              <a:rPr sz="1050" spc="50" dirty="0">
                <a:latin typeface="Microsoft Sans Serif"/>
                <a:cs typeface="Microsoft Sans Serif"/>
              </a:rPr>
              <a:t>where</a:t>
            </a:r>
            <a:r>
              <a:rPr sz="1050" spc="85" dirty="0">
                <a:latin typeface="Microsoft Sans Serif"/>
                <a:cs typeface="Microsoft Sans Serif"/>
              </a:rPr>
              <a:t> </a:t>
            </a:r>
            <a:r>
              <a:rPr sz="1050" spc="65" dirty="0">
                <a:latin typeface="Microsoft Sans Serif"/>
                <a:cs typeface="Microsoft Sans Serif"/>
              </a:rPr>
              <a:t>launch</a:t>
            </a:r>
            <a:r>
              <a:rPr sz="1050" spc="35" dirty="0">
                <a:latin typeface="Microsoft Sans Serif"/>
                <a:cs typeface="Microsoft Sans Serif"/>
              </a:rPr>
              <a:t> </a:t>
            </a:r>
            <a:r>
              <a:rPr sz="1050" spc="25" dirty="0">
                <a:latin typeface="Microsoft Sans Serif"/>
                <a:cs typeface="Microsoft Sans Serif"/>
              </a:rPr>
              <a:t>sites</a:t>
            </a:r>
            <a:r>
              <a:rPr sz="1050" spc="10" dirty="0">
                <a:latin typeface="Microsoft Sans Serif"/>
                <a:cs typeface="Microsoft Sans Serif"/>
              </a:rPr>
              <a:t> </a:t>
            </a:r>
            <a:r>
              <a:rPr sz="1050" spc="80" dirty="0">
                <a:latin typeface="Microsoft Sans Serif"/>
                <a:cs typeface="Microsoft Sans Serif"/>
              </a:rPr>
              <a:t>begin</a:t>
            </a:r>
            <a:r>
              <a:rPr sz="1050" spc="75" dirty="0">
                <a:latin typeface="Microsoft Sans Serif"/>
                <a:cs typeface="Microsoft Sans Serif"/>
              </a:rPr>
              <a:t> </a:t>
            </a:r>
            <a:r>
              <a:rPr sz="1050" spc="-5" dirty="0">
                <a:latin typeface="Microsoft Sans Serif"/>
                <a:cs typeface="Microsoft Sans Serif"/>
              </a:rPr>
              <a:t>w</a:t>
            </a:r>
            <a:r>
              <a:rPr sz="1050" spc="-135" dirty="0">
                <a:latin typeface="Microsoft Sans Serif"/>
                <a:cs typeface="Microsoft Sans Serif"/>
              </a:rPr>
              <a:t> </a:t>
            </a:r>
            <a:r>
              <a:rPr sz="1050" spc="-5" dirty="0">
                <a:latin typeface="Microsoft Sans Serif"/>
                <a:cs typeface="Microsoft Sans Serif"/>
              </a:rPr>
              <a:t>i</a:t>
            </a:r>
            <a:r>
              <a:rPr sz="1050" spc="-125" dirty="0">
                <a:latin typeface="Microsoft Sans Serif"/>
                <a:cs typeface="Microsoft Sans Serif"/>
              </a:rPr>
              <a:t> </a:t>
            </a:r>
            <a:r>
              <a:rPr sz="1050" spc="-5" dirty="0">
                <a:latin typeface="Microsoft Sans Serif"/>
                <a:cs typeface="Microsoft Sans Serif"/>
              </a:rPr>
              <a:t>t</a:t>
            </a:r>
            <a:r>
              <a:rPr sz="1050" spc="-130" dirty="0">
                <a:latin typeface="Microsoft Sans Serif"/>
                <a:cs typeface="Microsoft Sans Serif"/>
              </a:rPr>
              <a:t> </a:t>
            </a:r>
            <a:r>
              <a:rPr sz="1050" spc="-5" dirty="0">
                <a:latin typeface="Microsoft Sans Serif"/>
                <a:cs typeface="Microsoft Sans Serif"/>
              </a:rPr>
              <a:t>h</a:t>
            </a:r>
            <a:r>
              <a:rPr sz="1050" spc="100" dirty="0">
                <a:latin typeface="Microsoft Sans Serif"/>
                <a:cs typeface="Microsoft Sans Serif"/>
              </a:rPr>
              <a:t> </a:t>
            </a:r>
            <a:r>
              <a:rPr sz="1050" spc="65" dirty="0">
                <a:latin typeface="Microsoft Sans Serif"/>
                <a:cs typeface="Microsoft Sans Serif"/>
              </a:rPr>
              <a:t>the</a:t>
            </a:r>
            <a:r>
              <a:rPr sz="1050" spc="80" dirty="0">
                <a:latin typeface="Microsoft Sans Serif"/>
                <a:cs typeface="Microsoft Sans Serif"/>
              </a:rPr>
              <a:t> </a:t>
            </a:r>
            <a:r>
              <a:rPr sz="1050" spc="75" dirty="0">
                <a:latin typeface="Microsoft Sans Serif"/>
                <a:cs typeface="Microsoft Sans Serif"/>
              </a:rPr>
              <a:t>string</a:t>
            </a:r>
            <a:r>
              <a:rPr sz="1050" spc="65" dirty="0">
                <a:latin typeface="Microsoft Sans Serif"/>
                <a:cs typeface="Microsoft Sans Serif"/>
              </a:rPr>
              <a:t> </a:t>
            </a:r>
            <a:r>
              <a:rPr sz="1050" spc="-45" dirty="0">
                <a:latin typeface="Microsoft Sans Serif"/>
                <a:cs typeface="Microsoft Sans Serif"/>
              </a:rPr>
              <a:t>‘CCA'</a:t>
            </a:r>
            <a:endParaRPr sz="1050" dirty="0">
              <a:latin typeface="Microsoft Sans Serif"/>
              <a:cs typeface="Microsoft Sans Serif"/>
            </a:endParaRPr>
          </a:p>
          <a:p>
            <a:pPr lvl="1">
              <a:lnSpc>
                <a:spcPct val="100000"/>
              </a:lnSpc>
              <a:spcBef>
                <a:spcPts val="25"/>
              </a:spcBef>
              <a:buFont typeface="Arial MT"/>
              <a:buChar char="•"/>
            </a:pPr>
            <a:endParaRPr sz="1400" dirty="0">
              <a:latin typeface="Microsoft Sans Serif"/>
              <a:cs typeface="Microsoft Sans Serif"/>
            </a:endParaRPr>
          </a:p>
          <a:p>
            <a:pPr marL="1068705" lvl="1" indent="-290195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1068705" algn="l"/>
                <a:tab pos="1069340" algn="l"/>
              </a:tabLst>
            </a:pPr>
            <a:r>
              <a:rPr sz="1050" spc="40" dirty="0">
                <a:latin typeface="Microsoft Sans Serif"/>
                <a:cs typeface="Microsoft Sans Serif"/>
              </a:rPr>
              <a:t>Displaying</a:t>
            </a:r>
            <a:r>
              <a:rPr sz="1050" spc="5" dirty="0">
                <a:latin typeface="Microsoft Sans Serif"/>
                <a:cs typeface="Microsoft Sans Serif"/>
              </a:rPr>
              <a:t> </a:t>
            </a:r>
            <a:r>
              <a:rPr sz="1050" spc="65" dirty="0">
                <a:latin typeface="Microsoft Sans Serif"/>
                <a:cs typeface="Microsoft Sans Serif"/>
              </a:rPr>
              <a:t>the</a:t>
            </a:r>
            <a:r>
              <a:rPr sz="1050" spc="95" dirty="0">
                <a:latin typeface="Microsoft Sans Serif"/>
                <a:cs typeface="Microsoft Sans Serif"/>
              </a:rPr>
              <a:t> </a:t>
            </a:r>
            <a:r>
              <a:rPr sz="1050" spc="80" dirty="0">
                <a:latin typeface="Microsoft Sans Serif"/>
                <a:cs typeface="Microsoft Sans Serif"/>
              </a:rPr>
              <a:t>total</a:t>
            </a:r>
            <a:r>
              <a:rPr sz="1050" spc="65" dirty="0">
                <a:latin typeface="Microsoft Sans Serif"/>
                <a:cs typeface="Microsoft Sans Serif"/>
              </a:rPr>
              <a:t> </a:t>
            </a:r>
            <a:r>
              <a:rPr sz="1050" spc="45" dirty="0">
                <a:latin typeface="Microsoft Sans Serif"/>
                <a:cs typeface="Microsoft Sans Serif"/>
              </a:rPr>
              <a:t>payload</a:t>
            </a:r>
            <a:r>
              <a:rPr sz="1050" spc="65" dirty="0">
                <a:latin typeface="Microsoft Sans Serif"/>
                <a:cs typeface="Microsoft Sans Serif"/>
              </a:rPr>
              <a:t> </a:t>
            </a:r>
            <a:r>
              <a:rPr sz="1050" spc="-5" dirty="0">
                <a:latin typeface="Microsoft Sans Serif"/>
                <a:cs typeface="Microsoft Sans Serif"/>
              </a:rPr>
              <a:t>mass</a:t>
            </a:r>
            <a:r>
              <a:rPr sz="1050" spc="15" dirty="0">
                <a:latin typeface="Microsoft Sans Serif"/>
                <a:cs typeface="Microsoft Sans Serif"/>
              </a:rPr>
              <a:t> </a:t>
            </a:r>
            <a:r>
              <a:rPr sz="1050" spc="70" dirty="0">
                <a:latin typeface="Microsoft Sans Serif"/>
                <a:cs typeface="Microsoft Sans Serif"/>
              </a:rPr>
              <a:t>carried</a:t>
            </a:r>
            <a:r>
              <a:rPr sz="1050" spc="65" dirty="0">
                <a:latin typeface="Microsoft Sans Serif"/>
                <a:cs typeface="Microsoft Sans Serif"/>
              </a:rPr>
              <a:t> </a:t>
            </a:r>
            <a:r>
              <a:rPr sz="1050" spc="50" dirty="0">
                <a:latin typeface="Microsoft Sans Serif"/>
                <a:cs typeface="Microsoft Sans Serif"/>
              </a:rPr>
              <a:t>by</a:t>
            </a:r>
            <a:r>
              <a:rPr sz="1050" spc="100" dirty="0">
                <a:latin typeface="Microsoft Sans Serif"/>
                <a:cs typeface="Microsoft Sans Serif"/>
              </a:rPr>
              <a:t> </a:t>
            </a:r>
            <a:r>
              <a:rPr sz="1050" spc="55" dirty="0">
                <a:latin typeface="Microsoft Sans Serif"/>
                <a:cs typeface="Microsoft Sans Serif"/>
              </a:rPr>
              <a:t>boosters</a:t>
            </a:r>
            <a:r>
              <a:rPr sz="1050" spc="85" dirty="0">
                <a:latin typeface="Microsoft Sans Serif"/>
                <a:cs typeface="Microsoft Sans Serif"/>
              </a:rPr>
              <a:t> </a:t>
            </a:r>
            <a:r>
              <a:rPr sz="1050" spc="70" dirty="0">
                <a:latin typeface="Microsoft Sans Serif"/>
                <a:cs typeface="Microsoft Sans Serif"/>
              </a:rPr>
              <a:t>launched</a:t>
            </a:r>
            <a:r>
              <a:rPr sz="1050" spc="60" dirty="0">
                <a:latin typeface="Microsoft Sans Serif"/>
                <a:cs typeface="Microsoft Sans Serif"/>
              </a:rPr>
              <a:t> </a:t>
            </a:r>
            <a:r>
              <a:rPr sz="1050" spc="50" dirty="0">
                <a:latin typeface="Microsoft Sans Serif"/>
                <a:cs typeface="Microsoft Sans Serif"/>
              </a:rPr>
              <a:t>by</a:t>
            </a:r>
            <a:r>
              <a:rPr sz="1050" spc="90" dirty="0">
                <a:latin typeface="Microsoft Sans Serif"/>
                <a:cs typeface="Microsoft Sans Serif"/>
              </a:rPr>
              <a:t> </a:t>
            </a:r>
            <a:r>
              <a:rPr sz="1050" spc="-45" dirty="0">
                <a:latin typeface="Microsoft Sans Serif"/>
                <a:cs typeface="Microsoft Sans Serif"/>
              </a:rPr>
              <a:t>NASA</a:t>
            </a:r>
            <a:r>
              <a:rPr sz="1050" spc="-55" dirty="0">
                <a:latin typeface="Microsoft Sans Serif"/>
                <a:cs typeface="Microsoft Sans Serif"/>
              </a:rPr>
              <a:t> </a:t>
            </a:r>
            <a:r>
              <a:rPr sz="1050" spc="-75" dirty="0">
                <a:latin typeface="Microsoft Sans Serif"/>
                <a:cs typeface="Microsoft Sans Serif"/>
              </a:rPr>
              <a:t>(CRS)</a:t>
            </a:r>
            <a:endParaRPr sz="1050" dirty="0">
              <a:latin typeface="Microsoft Sans Serif"/>
              <a:cs typeface="Microsoft Sans Serif"/>
            </a:endParaRPr>
          </a:p>
          <a:p>
            <a:pPr lvl="1">
              <a:lnSpc>
                <a:spcPct val="100000"/>
              </a:lnSpc>
              <a:spcBef>
                <a:spcPts val="25"/>
              </a:spcBef>
              <a:buFont typeface="Arial MT"/>
              <a:buChar char="•"/>
            </a:pPr>
            <a:endParaRPr sz="1400" dirty="0">
              <a:latin typeface="Microsoft Sans Serif"/>
              <a:cs typeface="Microsoft Sans Serif"/>
            </a:endParaRPr>
          </a:p>
          <a:p>
            <a:pPr marL="1068705" lvl="1" indent="-290195">
              <a:lnSpc>
                <a:spcPct val="100000"/>
              </a:lnSpc>
              <a:buFont typeface="Arial MT"/>
              <a:buChar char="•"/>
              <a:tabLst>
                <a:tab pos="1068705" algn="l"/>
                <a:tab pos="1069340" algn="l"/>
              </a:tabLst>
            </a:pPr>
            <a:r>
              <a:rPr sz="1050" spc="40" dirty="0">
                <a:latin typeface="Microsoft Sans Serif"/>
                <a:cs typeface="Microsoft Sans Serif"/>
              </a:rPr>
              <a:t>Displaying</a:t>
            </a:r>
            <a:r>
              <a:rPr sz="1050" dirty="0">
                <a:latin typeface="Microsoft Sans Serif"/>
                <a:cs typeface="Microsoft Sans Serif"/>
              </a:rPr>
              <a:t> </a:t>
            </a:r>
            <a:r>
              <a:rPr sz="1050" spc="15" dirty="0">
                <a:latin typeface="Microsoft Sans Serif"/>
                <a:cs typeface="Microsoft Sans Serif"/>
              </a:rPr>
              <a:t>average</a:t>
            </a:r>
            <a:r>
              <a:rPr sz="1050" spc="50" dirty="0">
                <a:latin typeface="Microsoft Sans Serif"/>
                <a:cs typeface="Microsoft Sans Serif"/>
              </a:rPr>
              <a:t> </a:t>
            </a:r>
            <a:r>
              <a:rPr sz="1050" spc="45" dirty="0">
                <a:latin typeface="Microsoft Sans Serif"/>
                <a:cs typeface="Microsoft Sans Serif"/>
              </a:rPr>
              <a:t>payload</a:t>
            </a:r>
            <a:r>
              <a:rPr sz="1050" spc="60" dirty="0">
                <a:latin typeface="Microsoft Sans Serif"/>
                <a:cs typeface="Microsoft Sans Serif"/>
              </a:rPr>
              <a:t> </a:t>
            </a:r>
            <a:r>
              <a:rPr sz="1050" spc="-5" dirty="0">
                <a:latin typeface="Microsoft Sans Serif"/>
                <a:cs typeface="Microsoft Sans Serif"/>
              </a:rPr>
              <a:t>mass</a:t>
            </a:r>
            <a:r>
              <a:rPr sz="1050" spc="15" dirty="0">
                <a:latin typeface="Microsoft Sans Serif"/>
                <a:cs typeface="Microsoft Sans Serif"/>
              </a:rPr>
              <a:t> </a:t>
            </a:r>
            <a:r>
              <a:rPr sz="1050" spc="70" dirty="0">
                <a:latin typeface="Microsoft Sans Serif"/>
                <a:cs typeface="Microsoft Sans Serif"/>
              </a:rPr>
              <a:t>carried</a:t>
            </a:r>
            <a:r>
              <a:rPr sz="1050" spc="60" dirty="0">
                <a:latin typeface="Microsoft Sans Serif"/>
                <a:cs typeface="Microsoft Sans Serif"/>
              </a:rPr>
              <a:t> </a:t>
            </a:r>
            <a:r>
              <a:rPr sz="1050" spc="50" dirty="0">
                <a:latin typeface="Microsoft Sans Serif"/>
                <a:cs typeface="Microsoft Sans Serif"/>
              </a:rPr>
              <a:t>by</a:t>
            </a:r>
            <a:r>
              <a:rPr sz="1050" spc="85" dirty="0">
                <a:latin typeface="Microsoft Sans Serif"/>
                <a:cs typeface="Microsoft Sans Serif"/>
              </a:rPr>
              <a:t> </a:t>
            </a:r>
            <a:r>
              <a:rPr sz="1050" spc="75" dirty="0">
                <a:latin typeface="Microsoft Sans Serif"/>
                <a:cs typeface="Microsoft Sans Serif"/>
              </a:rPr>
              <a:t>booster</a:t>
            </a:r>
            <a:r>
              <a:rPr sz="1050" spc="80" dirty="0">
                <a:latin typeface="Microsoft Sans Serif"/>
                <a:cs typeface="Microsoft Sans Serif"/>
              </a:rPr>
              <a:t> </a:t>
            </a:r>
            <a:r>
              <a:rPr sz="1050" spc="45" dirty="0">
                <a:latin typeface="Microsoft Sans Serif"/>
                <a:cs typeface="Microsoft Sans Serif"/>
              </a:rPr>
              <a:t>version</a:t>
            </a:r>
            <a:r>
              <a:rPr sz="1050" dirty="0">
                <a:latin typeface="Microsoft Sans Serif"/>
                <a:cs typeface="Microsoft Sans Serif"/>
              </a:rPr>
              <a:t> </a:t>
            </a:r>
            <a:r>
              <a:rPr sz="1050" spc="-10" dirty="0">
                <a:latin typeface="Microsoft Sans Serif"/>
                <a:cs typeface="Microsoft Sans Serif"/>
              </a:rPr>
              <a:t>F9</a:t>
            </a:r>
            <a:r>
              <a:rPr sz="1050" spc="-20" dirty="0">
                <a:latin typeface="Microsoft Sans Serif"/>
                <a:cs typeface="Microsoft Sans Serif"/>
              </a:rPr>
              <a:t> </a:t>
            </a:r>
            <a:r>
              <a:rPr sz="1050" spc="-175" dirty="0">
                <a:latin typeface="Microsoft Sans Serif"/>
                <a:cs typeface="Microsoft Sans Serif"/>
              </a:rPr>
              <a:t>v1.1</a:t>
            </a:r>
            <a:endParaRPr sz="1050" dirty="0">
              <a:latin typeface="Microsoft Sans Serif"/>
              <a:cs typeface="Microsoft Sans Serif"/>
            </a:endParaRPr>
          </a:p>
          <a:p>
            <a:pPr lvl="1">
              <a:lnSpc>
                <a:spcPct val="100000"/>
              </a:lnSpc>
              <a:spcBef>
                <a:spcPts val="15"/>
              </a:spcBef>
              <a:buFont typeface="Arial MT"/>
              <a:buChar char="•"/>
            </a:pPr>
            <a:endParaRPr sz="1400" dirty="0">
              <a:latin typeface="Microsoft Sans Serif"/>
              <a:cs typeface="Microsoft Sans Serif"/>
            </a:endParaRPr>
          </a:p>
          <a:p>
            <a:pPr marL="1068705" lvl="1" indent="-290195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1068705" algn="l"/>
                <a:tab pos="1069340" algn="l"/>
              </a:tabLst>
            </a:pPr>
            <a:r>
              <a:rPr sz="1050" spc="50" dirty="0">
                <a:latin typeface="Microsoft Sans Serif"/>
                <a:cs typeface="Microsoft Sans Serif"/>
              </a:rPr>
              <a:t>Listing </a:t>
            </a:r>
            <a:r>
              <a:rPr sz="1050" spc="65" dirty="0">
                <a:latin typeface="Microsoft Sans Serif"/>
                <a:cs typeface="Microsoft Sans Serif"/>
              </a:rPr>
              <a:t>the</a:t>
            </a:r>
            <a:r>
              <a:rPr sz="1050" spc="95" dirty="0">
                <a:latin typeface="Microsoft Sans Serif"/>
                <a:cs typeface="Microsoft Sans Serif"/>
              </a:rPr>
              <a:t> </a:t>
            </a:r>
            <a:r>
              <a:rPr sz="1050" spc="55" dirty="0">
                <a:latin typeface="Microsoft Sans Serif"/>
                <a:cs typeface="Microsoft Sans Serif"/>
              </a:rPr>
              <a:t>date</a:t>
            </a:r>
            <a:r>
              <a:rPr sz="1050" spc="80" dirty="0">
                <a:latin typeface="Microsoft Sans Serif"/>
                <a:cs typeface="Microsoft Sans Serif"/>
              </a:rPr>
              <a:t> </a:t>
            </a:r>
            <a:r>
              <a:rPr sz="1050" spc="65" dirty="0">
                <a:latin typeface="Microsoft Sans Serif"/>
                <a:cs typeface="Microsoft Sans Serif"/>
              </a:rPr>
              <a:t>when</a:t>
            </a:r>
            <a:r>
              <a:rPr sz="1050" spc="110" dirty="0">
                <a:latin typeface="Microsoft Sans Serif"/>
                <a:cs typeface="Microsoft Sans Serif"/>
              </a:rPr>
              <a:t> </a:t>
            </a:r>
            <a:r>
              <a:rPr sz="1050" spc="65" dirty="0">
                <a:latin typeface="Microsoft Sans Serif"/>
                <a:cs typeface="Microsoft Sans Serif"/>
              </a:rPr>
              <a:t>the</a:t>
            </a:r>
            <a:r>
              <a:rPr sz="1050" spc="95" dirty="0">
                <a:latin typeface="Microsoft Sans Serif"/>
                <a:cs typeface="Microsoft Sans Serif"/>
              </a:rPr>
              <a:t> </a:t>
            </a:r>
            <a:r>
              <a:rPr sz="1050" spc="45" dirty="0">
                <a:latin typeface="Times New Roman"/>
                <a:cs typeface="Times New Roman"/>
              </a:rPr>
              <a:t>f</a:t>
            </a:r>
            <a:r>
              <a:rPr sz="1050" spc="45" dirty="0">
                <a:latin typeface="Microsoft Sans Serif"/>
                <a:cs typeface="Microsoft Sans Serif"/>
              </a:rPr>
              <a:t>irst</a:t>
            </a:r>
            <a:r>
              <a:rPr sz="1050" spc="20" dirty="0">
                <a:latin typeface="Microsoft Sans Serif"/>
                <a:cs typeface="Microsoft Sans Serif"/>
              </a:rPr>
              <a:t> </a:t>
            </a:r>
            <a:r>
              <a:rPr sz="1050" spc="50" dirty="0">
                <a:latin typeface="Microsoft Sans Serif"/>
                <a:cs typeface="Microsoft Sans Serif"/>
              </a:rPr>
              <a:t>successful</a:t>
            </a:r>
            <a:r>
              <a:rPr sz="1050" spc="40" dirty="0">
                <a:latin typeface="Microsoft Sans Serif"/>
                <a:cs typeface="Microsoft Sans Serif"/>
              </a:rPr>
              <a:t> </a:t>
            </a:r>
            <a:r>
              <a:rPr sz="1050" spc="70" dirty="0">
                <a:latin typeface="Microsoft Sans Serif"/>
                <a:cs typeface="Microsoft Sans Serif"/>
              </a:rPr>
              <a:t>landing</a:t>
            </a:r>
            <a:r>
              <a:rPr sz="1050" spc="100" dirty="0">
                <a:latin typeface="Microsoft Sans Serif"/>
                <a:cs typeface="Microsoft Sans Serif"/>
              </a:rPr>
              <a:t> </a:t>
            </a:r>
            <a:r>
              <a:rPr sz="1050" spc="80" dirty="0">
                <a:latin typeface="Microsoft Sans Serif"/>
                <a:cs typeface="Microsoft Sans Serif"/>
              </a:rPr>
              <a:t>outc</a:t>
            </a:r>
            <a:r>
              <a:rPr sz="1050" spc="-140" dirty="0">
                <a:latin typeface="Microsoft Sans Serif"/>
                <a:cs typeface="Microsoft Sans Serif"/>
              </a:rPr>
              <a:t> </a:t>
            </a:r>
            <a:r>
              <a:rPr sz="1050" spc="70" dirty="0">
                <a:latin typeface="Microsoft Sans Serif"/>
                <a:cs typeface="Microsoft Sans Serif"/>
              </a:rPr>
              <a:t>ome</a:t>
            </a:r>
            <a:r>
              <a:rPr sz="1050" spc="140" dirty="0">
                <a:latin typeface="Microsoft Sans Serif"/>
                <a:cs typeface="Microsoft Sans Serif"/>
              </a:rPr>
              <a:t> </a:t>
            </a:r>
            <a:r>
              <a:rPr sz="1050" spc="45" dirty="0">
                <a:latin typeface="Microsoft Sans Serif"/>
                <a:cs typeface="Microsoft Sans Serif"/>
              </a:rPr>
              <a:t>in</a:t>
            </a:r>
            <a:r>
              <a:rPr sz="1050" spc="55" dirty="0">
                <a:latin typeface="Microsoft Sans Serif"/>
                <a:cs typeface="Microsoft Sans Serif"/>
              </a:rPr>
              <a:t> </a:t>
            </a:r>
            <a:r>
              <a:rPr sz="1050" spc="85" dirty="0">
                <a:latin typeface="Microsoft Sans Serif"/>
                <a:cs typeface="Microsoft Sans Serif"/>
              </a:rPr>
              <a:t>ground</a:t>
            </a:r>
            <a:r>
              <a:rPr sz="1050" spc="135" dirty="0">
                <a:latin typeface="Microsoft Sans Serif"/>
                <a:cs typeface="Microsoft Sans Serif"/>
              </a:rPr>
              <a:t> </a:t>
            </a:r>
            <a:r>
              <a:rPr sz="1050" spc="55" dirty="0">
                <a:latin typeface="Microsoft Sans Serif"/>
                <a:cs typeface="Microsoft Sans Serif"/>
              </a:rPr>
              <a:t>pad</a:t>
            </a:r>
            <a:r>
              <a:rPr sz="1050" spc="105" dirty="0">
                <a:latin typeface="Microsoft Sans Serif"/>
                <a:cs typeface="Microsoft Sans Serif"/>
              </a:rPr>
              <a:t> </a:t>
            </a:r>
            <a:r>
              <a:rPr sz="1050" dirty="0">
                <a:latin typeface="Microsoft Sans Serif"/>
                <a:cs typeface="Microsoft Sans Serif"/>
              </a:rPr>
              <a:t>was</a:t>
            </a:r>
            <a:r>
              <a:rPr sz="1050" spc="15" dirty="0">
                <a:latin typeface="Microsoft Sans Serif"/>
                <a:cs typeface="Microsoft Sans Serif"/>
              </a:rPr>
              <a:t> </a:t>
            </a:r>
            <a:r>
              <a:rPr sz="1050" spc="45" dirty="0">
                <a:latin typeface="Microsoft Sans Serif"/>
                <a:cs typeface="Microsoft Sans Serif"/>
              </a:rPr>
              <a:t>achieved</a:t>
            </a:r>
            <a:endParaRPr sz="1050" dirty="0">
              <a:latin typeface="Microsoft Sans Serif"/>
              <a:cs typeface="Microsoft Sans Serif"/>
            </a:endParaRPr>
          </a:p>
          <a:p>
            <a:pPr lvl="1">
              <a:lnSpc>
                <a:spcPct val="100000"/>
              </a:lnSpc>
              <a:spcBef>
                <a:spcPts val="35"/>
              </a:spcBef>
              <a:buFont typeface="Arial MT"/>
              <a:buChar char="•"/>
            </a:pPr>
            <a:endParaRPr sz="1100" dirty="0">
              <a:latin typeface="Microsoft Sans Serif"/>
              <a:cs typeface="Microsoft Sans Serif"/>
            </a:endParaRPr>
          </a:p>
          <a:p>
            <a:pPr marL="1068705" lvl="1" indent="-290195">
              <a:lnSpc>
                <a:spcPct val="100000"/>
              </a:lnSpc>
              <a:buFont typeface="Arial MT"/>
              <a:buChar char="•"/>
              <a:tabLst>
                <a:tab pos="1068705" algn="l"/>
                <a:tab pos="1069340" algn="l"/>
              </a:tabLst>
            </a:pPr>
            <a:r>
              <a:rPr sz="1050" spc="50" dirty="0">
                <a:latin typeface="Microsoft Sans Serif"/>
                <a:cs typeface="Microsoft Sans Serif"/>
              </a:rPr>
              <a:t>Listing</a:t>
            </a:r>
            <a:r>
              <a:rPr sz="1050" spc="55" dirty="0">
                <a:latin typeface="Microsoft Sans Serif"/>
                <a:cs typeface="Microsoft Sans Serif"/>
              </a:rPr>
              <a:t> </a:t>
            </a:r>
            <a:r>
              <a:rPr sz="1050" spc="65" dirty="0">
                <a:latin typeface="Microsoft Sans Serif"/>
                <a:cs typeface="Microsoft Sans Serif"/>
              </a:rPr>
              <a:t>the</a:t>
            </a:r>
            <a:r>
              <a:rPr sz="1050" spc="100" dirty="0">
                <a:latin typeface="Microsoft Sans Serif"/>
                <a:cs typeface="Microsoft Sans Serif"/>
              </a:rPr>
              <a:t> </a:t>
            </a:r>
            <a:r>
              <a:rPr sz="1050" spc="30" dirty="0">
                <a:latin typeface="Microsoft Sans Serif"/>
                <a:cs typeface="Microsoft Sans Serif"/>
              </a:rPr>
              <a:t>names</a:t>
            </a:r>
            <a:r>
              <a:rPr sz="1050" spc="45" dirty="0">
                <a:latin typeface="Microsoft Sans Serif"/>
                <a:cs typeface="Microsoft Sans Serif"/>
              </a:rPr>
              <a:t> </a:t>
            </a:r>
            <a:r>
              <a:rPr sz="1050" spc="65" dirty="0">
                <a:latin typeface="Microsoft Sans Serif"/>
                <a:cs typeface="Microsoft Sans Serif"/>
              </a:rPr>
              <a:t>of</a:t>
            </a:r>
            <a:r>
              <a:rPr sz="1050" spc="135" dirty="0">
                <a:latin typeface="Microsoft Sans Serif"/>
                <a:cs typeface="Microsoft Sans Serif"/>
              </a:rPr>
              <a:t> </a:t>
            </a:r>
            <a:r>
              <a:rPr sz="1050" spc="65" dirty="0">
                <a:latin typeface="Microsoft Sans Serif"/>
                <a:cs typeface="Microsoft Sans Serif"/>
              </a:rPr>
              <a:t>the</a:t>
            </a:r>
            <a:r>
              <a:rPr sz="1050" spc="85" dirty="0">
                <a:latin typeface="Microsoft Sans Serif"/>
                <a:cs typeface="Microsoft Sans Serif"/>
              </a:rPr>
              <a:t> </a:t>
            </a:r>
            <a:r>
              <a:rPr sz="1050" spc="55" dirty="0">
                <a:latin typeface="Microsoft Sans Serif"/>
                <a:cs typeface="Microsoft Sans Serif"/>
              </a:rPr>
              <a:t>boosters</a:t>
            </a:r>
            <a:r>
              <a:rPr sz="1050" spc="95" dirty="0">
                <a:latin typeface="Microsoft Sans Serif"/>
                <a:cs typeface="Microsoft Sans Serif"/>
              </a:rPr>
              <a:t> </a:t>
            </a:r>
            <a:r>
              <a:rPr sz="1050" spc="70" dirty="0">
                <a:latin typeface="Microsoft Sans Serif"/>
                <a:cs typeface="Microsoft Sans Serif"/>
              </a:rPr>
              <a:t>whi</a:t>
            </a:r>
            <a:r>
              <a:rPr sz="1050" spc="-130" dirty="0">
                <a:latin typeface="Microsoft Sans Serif"/>
                <a:cs typeface="Microsoft Sans Serif"/>
              </a:rPr>
              <a:t> </a:t>
            </a:r>
            <a:r>
              <a:rPr sz="1050" spc="-5" dirty="0">
                <a:latin typeface="Microsoft Sans Serif"/>
                <a:cs typeface="Microsoft Sans Serif"/>
              </a:rPr>
              <a:t>c</a:t>
            </a:r>
            <a:r>
              <a:rPr sz="1050" spc="-140" dirty="0">
                <a:latin typeface="Microsoft Sans Serif"/>
                <a:cs typeface="Microsoft Sans Serif"/>
              </a:rPr>
              <a:t> </a:t>
            </a:r>
            <a:r>
              <a:rPr sz="1050" spc="-5" dirty="0">
                <a:latin typeface="Microsoft Sans Serif"/>
                <a:cs typeface="Microsoft Sans Serif"/>
              </a:rPr>
              <a:t>h</a:t>
            </a:r>
            <a:r>
              <a:rPr sz="1050" spc="100" dirty="0">
                <a:latin typeface="Microsoft Sans Serif"/>
                <a:cs typeface="Microsoft Sans Serif"/>
              </a:rPr>
              <a:t> </a:t>
            </a:r>
            <a:r>
              <a:rPr sz="1050" spc="10" dirty="0">
                <a:latin typeface="Microsoft Sans Serif"/>
                <a:cs typeface="Microsoft Sans Serif"/>
              </a:rPr>
              <a:t>have </a:t>
            </a:r>
            <a:r>
              <a:rPr sz="1050" spc="25" dirty="0">
                <a:latin typeface="Microsoft Sans Serif"/>
                <a:cs typeface="Microsoft Sans Serif"/>
              </a:rPr>
              <a:t>success</a:t>
            </a:r>
            <a:r>
              <a:rPr sz="1050" spc="55" dirty="0">
                <a:latin typeface="Microsoft Sans Serif"/>
                <a:cs typeface="Microsoft Sans Serif"/>
              </a:rPr>
              <a:t> </a:t>
            </a:r>
            <a:r>
              <a:rPr sz="1050" spc="45" dirty="0">
                <a:latin typeface="Microsoft Sans Serif"/>
                <a:cs typeface="Microsoft Sans Serif"/>
              </a:rPr>
              <a:t>in</a:t>
            </a:r>
            <a:r>
              <a:rPr sz="1050" spc="65" dirty="0">
                <a:latin typeface="Microsoft Sans Serif"/>
                <a:cs typeface="Microsoft Sans Serif"/>
              </a:rPr>
              <a:t> </a:t>
            </a:r>
            <a:r>
              <a:rPr sz="1050" spc="70" dirty="0">
                <a:latin typeface="Microsoft Sans Serif"/>
                <a:cs typeface="Microsoft Sans Serif"/>
              </a:rPr>
              <a:t>drone</a:t>
            </a:r>
            <a:r>
              <a:rPr sz="1050" spc="85" dirty="0">
                <a:latin typeface="Microsoft Sans Serif"/>
                <a:cs typeface="Microsoft Sans Serif"/>
              </a:rPr>
              <a:t> </a:t>
            </a:r>
            <a:r>
              <a:rPr sz="1050" spc="50" dirty="0">
                <a:latin typeface="Microsoft Sans Serif"/>
                <a:cs typeface="Microsoft Sans Serif"/>
              </a:rPr>
              <a:t>ship</a:t>
            </a:r>
            <a:r>
              <a:rPr sz="1050" spc="45" dirty="0">
                <a:latin typeface="Microsoft Sans Serif"/>
                <a:cs typeface="Microsoft Sans Serif"/>
              </a:rPr>
              <a:t> </a:t>
            </a:r>
            <a:r>
              <a:rPr sz="1050" spc="40" dirty="0">
                <a:latin typeface="Microsoft Sans Serif"/>
                <a:cs typeface="Microsoft Sans Serif"/>
              </a:rPr>
              <a:t>and</a:t>
            </a:r>
            <a:r>
              <a:rPr sz="1050" spc="70" dirty="0">
                <a:latin typeface="Microsoft Sans Serif"/>
                <a:cs typeface="Microsoft Sans Serif"/>
              </a:rPr>
              <a:t> </a:t>
            </a:r>
            <a:r>
              <a:rPr sz="1050" spc="10" dirty="0">
                <a:latin typeface="Microsoft Sans Serif"/>
                <a:cs typeface="Microsoft Sans Serif"/>
              </a:rPr>
              <a:t>have </a:t>
            </a:r>
            <a:r>
              <a:rPr sz="1050" spc="45" dirty="0">
                <a:latin typeface="Microsoft Sans Serif"/>
                <a:cs typeface="Microsoft Sans Serif"/>
              </a:rPr>
              <a:t>payload</a:t>
            </a:r>
            <a:r>
              <a:rPr sz="1050" spc="65" dirty="0">
                <a:latin typeface="Microsoft Sans Serif"/>
                <a:cs typeface="Microsoft Sans Serif"/>
              </a:rPr>
              <a:t> </a:t>
            </a:r>
            <a:r>
              <a:rPr sz="1050" spc="-5" dirty="0">
                <a:latin typeface="Microsoft Sans Serif"/>
                <a:cs typeface="Microsoft Sans Serif"/>
              </a:rPr>
              <a:t>mass</a:t>
            </a:r>
            <a:r>
              <a:rPr sz="1050" spc="40" dirty="0">
                <a:latin typeface="Microsoft Sans Serif"/>
                <a:cs typeface="Microsoft Sans Serif"/>
              </a:rPr>
              <a:t> </a:t>
            </a:r>
            <a:r>
              <a:rPr sz="1050" spc="55" dirty="0">
                <a:latin typeface="Microsoft Sans Serif"/>
                <a:cs typeface="Microsoft Sans Serif"/>
              </a:rPr>
              <a:t>greater</a:t>
            </a:r>
            <a:r>
              <a:rPr sz="1050" spc="95" dirty="0">
                <a:latin typeface="Microsoft Sans Serif"/>
                <a:cs typeface="Microsoft Sans Serif"/>
              </a:rPr>
              <a:t> </a:t>
            </a:r>
            <a:r>
              <a:rPr sz="1050" spc="55" dirty="0">
                <a:latin typeface="Microsoft Sans Serif"/>
                <a:cs typeface="Microsoft Sans Serif"/>
              </a:rPr>
              <a:t>than</a:t>
            </a:r>
            <a:r>
              <a:rPr sz="1050" spc="85" dirty="0">
                <a:latin typeface="Microsoft Sans Serif"/>
                <a:cs typeface="Microsoft Sans Serif"/>
              </a:rPr>
              <a:t> </a:t>
            </a:r>
            <a:r>
              <a:rPr sz="1050" spc="190" dirty="0">
                <a:latin typeface="Microsoft Sans Serif"/>
                <a:cs typeface="Microsoft Sans Serif"/>
              </a:rPr>
              <a:t>4000</a:t>
            </a:r>
            <a:r>
              <a:rPr sz="1050" spc="245" dirty="0">
                <a:latin typeface="Microsoft Sans Serif"/>
                <a:cs typeface="Microsoft Sans Serif"/>
              </a:rPr>
              <a:t> </a:t>
            </a:r>
            <a:r>
              <a:rPr sz="1050" spc="135" dirty="0">
                <a:latin typeface="Microsoft Sans Serif"/>
                <a:cs typeface="Microsoft Sans Serif"/>
              </a:rPr>
              <a:t>but</a:t>
            </a:r>
            <a:r>
              <a:rPr sz="1050" spc="165" dirty="0">
                <a:latin typeface="Microsoft Sans Serif"/>
                <a:cs typeface="Microsoft Sans Serif"/>
              </a:rPr>
              <a:t> </a:t>
            </a:r>
            <a:r>
              <a:rPr sz="1050" spc="-5" dirty="0">
                <a:latin typeface="Microsoft Sans Serif"/>
                <a:cs typeface="Microsoft Sans Serif"/>
              </a:rPr>
              <a:t>less</a:t>
            </a:r>
            <a:r>
              <a:rPr sz="1050" spc="-50" dirty="0">
                <a:latin typeface="Microsoft Sans Serif"/>
                <a:cs typeface="Microsoft Sans Serif"/>
              </a:rPr>
              <a:t> </a:t>
            </a:r>
            <a:r>
              <a:rPr sz="1050" spc="55" dirty="0">
                <a:latin typeface="Microsoft Sans Serif"/>
                <a:cs typeface="Microsoft Sans Serif"/>
              </a:rPr>
              <a:t>than</a:t>
            </a:r>
            <a:r>
              <a:rPr sz="1050" spc="85" dirty="0">
                <a:latin typeface="Microsoft Sans Serif"/>
                <a:cs typeface="Microsoft Sans Serif"/>
              </a:rPr>
              <a:t> </a:t>
            </a:r>
            <a:r>
              <a:rPr sz="1050" spc="190" dirty="0">
                <a:latin typeface="Microsoft Sans Serif"/>
                <a:cs typeface="Microsoft Sans Serif"/>
              </a:rPr>
              <a:t>6000</a:t>
            </a:r>
            <a:r>
              <a:rPr sz="1050" spc="-5" dirty="0">
                <a:latin typeface="Microsoft Sans Serif"/>
                <a:cs typeface="Microsoft Sans Serif"/>
              </a:rPr>
              <a:t> </a:t>
            </a:r>
            <a:endParaRPr sz="1050" dirty="0">
              <a:latin typeface="Microsoft Sans Serif"/>
              <a:cs typeface="Microsoft Sans Serif"/>
            </a:endParaRPr>
          </a:p>
          <a:p>
            <a:pPr lvl="1">
              <a:lnSpc>
                <a:spcPct val="100000"/>
              </a:lnSpc>
              <a:spcBef>
                <a:spcPts val="25"/>
              </a:spcBef>
              <a:buFont typeface="Arial MT"/>
              <a:buChar char="•"/>
            </a:pPr>
            <a:endParaRPr sz="1600" dirty="0">
              <a:latin typeface="Microsoft Sans Serif"/>
              <a:cs typeface="Microsoft Sans Serif"/>
            </a:endParaRPr>
          </a:p>
          <a:p>
            <a:pPr marL="1068705" lvl="1" indent="-290195">
              <a:lnSpc>
                <a:spcPct val="100000"/>
              </a:lnSpc>
              <a:buFont typeface="Arial MT"/>
              <a:buChar char="•"/>
              <a:tabLst>
                <a:tab pos="1068705" algn="l"/>
                <a:tab pos="1069340" algn="l"/>
              </a:tabLst>
            </a:pPr>
            <a:r>
              <a:rPr sz="1050" spc="50" dirty="0">
                <a:latin typeface="Microsoft Sans Serif"/>
                <a:cs typeface="Microsoft Sans Serif"/>
              </a:rPr>
              <a:t>Listing</a:t>
            </a:r>
            <a:r>
              <a:rPr sz="1050" spc="45" dirty="0">
                <a:latin typeface="Microsoft Sans Serif"/>
                <a:cs typeface="Microsoft Sans Serif"/>
              </a:rPr>
              <a:t> </a:t>
            </a:r>
            <a:r>
              <a:rPr sz="1050" spc="65" dirty="0">
                <a:latin typeface="Microsoft Sans Serif"/>
                <a:cs typeface="Microsoft Sans Serif"/>
              </a:rPr>
              <a:t>the</a:t>
            </a:r>
            <a:r>
              <a:rPr sz="1050" spc="90" dirty="0">
                <a:latin typeface="Microsoft Sans Serif"/>
                <a:cs typeface="Microsoft Sans Serif"/>
              </a:rPr>
              <a:t> </a:t>
            </a:r>
            <a:r>
              <a:rPr sz="1050" spc="80" dirty="0">
                <a:latin typeface="Microsoft Sans Serif"/>
                <a:cs typeface="Microsoft Sans Serif"/>
              </a:rPr>
              <a:t>total </a:t>
            </a:r>
            <a:r>
              <a:rPr sz="1050" spc="85" dirty="0">
                <a:latin typeface="Microsoft Sans Serif"/>
                <a:cs typeface="Microsoft Sans Serif"/>
              </a:rPr>
              <a:t>number</a:t>
            </a:r>
            <a:r>
              <a:rPr sz="1050" spc="120" dirty="0">
                <a:latin typeface="Microsoft Sans Serif"/>
                <a:cs typeface="Microsoft Sans Serif"/>
              </a:rPr>
              <a:t> </a:t>
            </a:r>
            <a:r>
              <a:rPr sz="1050" spc="65" dirty="0">
                <a:latin typeface="Microsoft Sans Serif"/>
                <a:cs typeface="Microsoft Sans Serif"/>
              </a:rPr>
              <a:t>of</a:t>
            </a:r>
            <a:r>
              <a:rPr sz="1050" spc="125" dirty="0">
                <a:latin typeface="Microsoft Sans Serif"/>
                <a:cs typeface="Microsoft Sans Serif"/>
              </a:rPr>
              <a:t> </a:t>
            </a:r>
            <a:r>
              <a:rPr sz="1050" spc="50" dirty="0">
                <a:latin typeface="Microsoft Sans Serif"/>
                <a:cs typeface="Microsoft Sans Serif"/>
              </a:rPr>
              <a:t>successful</a:t>
            </a:r>
            <a:r>
              <a:rPr sz="1050" spc="30" dirty="0">
                <a:latin typeface="Microsoft Sans Serif"/>
                <a:cs typeface="Microsoft Sans Serif"/>
              </a:rPr>
              <a:t> </a:t>
            </a:r>
            <a:r>
              <a:rPr sz="1050" spc="40" dirty="0">
                <a:latin typeface="Microsoft Sans Serif"/>
                <a:cs typeface="Microsoft Sans Serif"/>
              </a:rPr>
              <a:t>and</a:t>
            </a:r>
            <a:r>
              <a:rPr sz="1050" spc="80" dirty="0">
                <a:latin typeface="Microsoft Sans Serif"/>
                <a:cs typeface="Microsoft Sans Serif"/>
              </a:rPr>
              <a:t> </a:t>
            </a:r>
            <a:r>
              <a:rPr sz="1050" spc="40" dirty="0">
                <a:latin typeface="Microsoft Sans Serif"/>
                <a:cs typeface="Microsoft Sans Serif"/>
              </a:rPr>
              <a:t>failure</a:t>
            </a:r>
            <a:r>
              <a:rPr sz="1050" spc="25" dirty="0">
                <a:latin typeface="Microsoft Sans Serif"/>
                <a:cs typeface="Microsoft Sans Serif"/>
              </a:rPr>
              <a:t> </a:t>
            </a:r>
            <a:r>
              <a:rPr sz="1050" spc="50" dirty="0">
                <a:latin typeface="Microsoft Sans Serif"/>
                <a:cs typeface="Microsoft Sans Serif"/>
              </a:rPr>
              <a:t>mission</a:t>
            </a:r>
            <a:r>
              <a:rPr sz="1050" spc="25" dirty="0">
                <a:latin typeface="Microsoft Sans Serif"/>
                <a:cs typeface="Microsoft Sans Serif"/>
              </a:rPr>
              <a:t> </a:t>
            </a:r>
            <a:r>
              <a:rPr sz="1050" spc="90" dirty="0">
                <a:latin typeface="Microsoft Sans Serif"/>
                <a:cs typeface="Microsoft Sans Serif"/>
              </a:rPr>
              <a:t>outcomes</a:t>
            </a:r>
            <a:endParaRPr sz="1050" dirty="0">
              <a:latin typeface="Microsoft Sans Serif"/>
              <a:cs typeface="Microsoft Sans Serif"/>
            </a:endParaRPr>
          </a:p>
          <a:p>
            <a:pPr lvl="1">
              <a:lnSpc>
                <a:spcPct val="100000"/>
              </a:lnSpc>
              <a:spcBef>
                <a:spcPts val="25"/>
              </a:spcBef>
              <a:buFont typeface="Arial MT"/>
              <a:buChar char="•"/>
            </a:pPr>
            <a:endParaRPr sz="1400" dirty="0">
              <a:latin typeface="Microsoft Sans Serif"/>
              <a:cs typeface="Microsoft Sans Serif"/>
            </a:endParaRPr>
          </a:p>
          <a:p>
            <a:pPr marL="1068705" lvl="1" indent="-290195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1068705" algn="l"/>
                <a:tab pos="1069340" algn="l"/>
              </a:tabLst>
            </a:pPr>
            <a:r>
              <a:rPr sz="1050" spc="50" dirty="0">
                <a:latin typeface="Microsoft Sans Serif"/>
                <a:cs typeface="Microsoft Sans Serif"/>
              </a:rPr>
              <a:t>Listing</a:t>
            </a:r>
            <a:r>
              <a:rPr sz="1050" spc="55" dirty="0">
                <a:latin typeface="Microsoft Sans Serif"/>
                <a:cs typeface="Microsoft Sans Serif"/>
              </a:rPr>
              <a:t> </a:t>
            </a:r>
            <a:r>
              <a:rPr sz="1050" spc="65" dirty="0">
                <a:latin typeface="Microsoft Sans Serif"/>
                <a:cs typeface="Microsoft Sans Serif"/>
              </a:rPr>
              <a:t>the</a:t>
            </a:r>
            <a:r>
              <a:rPr sz="1050" spc="80" dirty="0">
                <a:latin typeface="Microsoft Sans Serif"/>
                <a:cs typeface="Microsoft Sans Serif"/>
              </a:rPr>
              <a:t> </a:t>
            </a:r>
            <a:r>
              <a:rPr sz="1050" spc="30" dirty="0">
                <a:latin typeface="Microsoft Sans Serif"/>
                <a:cs typeface="Microsoft Sans Serif"/>
              </a:rPr>
              <a:t>names</a:t>
            </a:r>
            <a:r>
              <a:rPr sz="1050" spc="40" dirty="0">
                <a:latin typeface="Microsoft Sans Serif"/>
                <a:cs typeface="Microsoft Sans Serif"/>
              </a:rPr>
              <a:t> </a:t>
            </a:r>
            <a:r>
              <a:rPr sz="1050" spc="65" dirty="0">
                <a:latin typeface="Microsoft Sans Serif"/>
                <a:cs typeface="Microsoft Sans Serif"/>
              </a:rPr>
              <a:t>of</a:t>
            </a:r>
            <a:r>
              <a:rPr sz="1050" spc="135" dirty="0">
                <a:latin typeface="Microsoft Sans Serif"/>
                <a:cs typeface="Microsoft Sans Serif"/>
              </a:rPr>
              <a:t> </a:t>
            </a:r>
            <a:r>
              <a:rPr sz="1050" spc="65" dirty="0">
                <a:latin typeface="Microsoft Sans Serif"/>
                <a:cs typeface="Microsoft Sans Serif"/>
              </a:rPr>
              <a:t>the</a:t>
            </a:r>
            <a:r>
              <a:rPr sz="1050" spc="95" dirty="0">
                <a:latin typeface="Microsoft Sans Serif"/>
                <a:cs typeface="Microsoft Sans Serif"/>
              </a:rPr>
              <a:t> </a:t>
            </a:r>
            <a:r>
              <a:rPr sz="1050" spc="75" dirty="0">
                <a:latin typeface="Microsoft Sans Serif"/>
                <a:cs typeface="Microsoft Sans Serif"/>
              </a:rPr>
              <a:t>booster</a:t>
            </a:r>
            <a:r>
              <a:rPr sz="1050" spc="90" dirty="0">
                <a:latin typeface="Microsoft Sans Serif"/>
                <a:cs typeface="Microsoft Sans Serif"/>
              </a:rPr>
              <a:t> </a:t>
            </a:r>
            <a:r>
              <a:rPr sz="1050" spc="25" dirty="0">
                <a:latin typeface="Microsoft Sans Serif"/>
                <a:cs typeface="Microsoft Sans Serif"/>
              </a:rPr>
              <a:t>versions</a:t>
            </a:r>
            <a:r>
              <a:rPr sz="1050" spc="40" dirty="0">
                <a:latin typeface="Microsoft Sans Serif"/>
                <a:cs typeface="Microsoft Sans Serif"/>
              </a:rPr>
              <a:t> </a:t>
            </a:r>
            <a:r>
              <a:rPr sz="1050" spc="70" dirty="0">
                <a:latin typeface="Microsoft Sans Serif"/>
                <a:cs typeface="Microsoft Sans Serif"/>
              </a:rPr>
              <a:t>whi</a:t>
            </a:r>
            <a:r>
              <a:rPr sz="1050" spc="-130" dirty="0">
                <a:latin typeface="Microsoft Sans Serif"/>
                <a:cs typeface="Microsoft Sans Serif"/>
              </a:rPr>
              <a:t> </a:t>
            </a:r>
            <a:r>
              <a:rPr sz="1050" spc="-5" dirty="0">
                <a:latin typeface="Microsoft Sans Serif"/>
                <a:cs typeface="Microsoft Sans Serif"/>
              </a:rPr>
              <a:t>c</a:t>
            </a:r>
            <a:r>
              <a:rPr sz="1050" spc="-145" dirty="0">
                <a:latin typeface="Microsoft Sans Serif"/>
                <a:cs typeface="Microsoft Sans Serif"/>
              </a:rPr>
              <a:t> </a:t>
            </a:r>
            <a:r>
              <a:rPr sz="1050" spc="-5" dirty="0">
                <a:latin typeface="Microsoft Sans Serif"/>
                <a:cs typeface="Microsoft Sans Serif"/>
              </a:rPr>
              <a:t>h</a:t>
            </a:r>
            <a:r>
              <a:rPr sz="1050" spc="105" dirty="0">
                <a:latin typeface="Microsoft Sans Serif"/>
                <a:cs typeface="Microsoft Sans Serif"/>
              </a:rPr>
              <a:t> </a:t>
            </a:r>
            <a:r>
              <a:rPr sz="1050" spc="10" dirty="0">
                <a:latin typeface="Microsoft Sans Serif"/>
                <a:cs typeface="Microsoft Sans Serif"/>
              </a:rPr>
              <a:t>have</a:t>
            </a:r>
            <a:r>
              <a:rPr sz="1050" spc="-5" dirty="0">
                <a:latin typeface="Microsoft Sans Serif"/>
                <a:cs typeface="Microsoft Sans Serif"/>
              </a:rPr>
              <a:t> </a:t>
            </a:r>
            <a:r>
              <a:rPr sz="1050" spc="70" dirty="0">
                <a:latin typeface="Microsoft Sans Serif"/>
                <a:cs typeface="Microsoft Sans Serif"/>
              </a:rPr>
              <a:t>carried</a:t>
            </a:r>
            <a:r>
              <a:rPr sz="1050" spc="80" dirty="0">
                <a:latin typeface="Microsoft Sans Serif"/>
                <a:cs typeface="Microsoft Sans Serif"/>
              </a:rPr>
              <a:t> </a:t>
            </a:r>
            <a:r>
              <a:rPr sz="1050" spc="65" dirty="0">
                <a:latin typeface="Microsoft Sans Serif"/>
                <a:cs typeface="Microsoft Sans Serif"/>
              </a:rPr>
              <a:t>the</a:t>
            </a:r>
            <a:r>
              <a:rPr sz="1050" spc="80" dirty="0">
                <a:latin typeface="Microsoft Sans Serif"/>
                <a:cs typeface="Microsoft Sans Serif"/>
              </a:rPr>
              <a:t> </a:t>
            </a:r>
            <a:r>
              <a:rPr sz="1050" spc="85" dirty="0">
                <a:latin typeface="Microsoft Sans Serif"/>
                <a:cs typeface="Microsoft Sans Serif"/>
              </a:rPr>
              <a:t>maximum</a:t>
            </a:r>
            <a:r>
              <a:rPr sz="1050" spc="95" dirty="0">
                <a:latin typeface="Microsoft Sans Serif"/>
                <a:cs typeface="Microsoft Sans Serif"/>
              </a:rPr>
              <a:t> </a:t>
            </a:r>
            <a:r>
              <a:rPr sz="1050" spc="45" dirty="0">
                <a:latin typeface="Microsoft Sans Serif"/>
                <a:cs typeface="Microsoft Sans Serif"/>
              </a:rPr>
              <a:t>payload</a:t>
            </a:r>
            <a:r>
              <a:rPr sz="1050" spc="65" dirty="0">
                <a:latin typeface="Microsoft Sans Serif"/>
                <a:cs typeface="Microsoft Sans Serif"/>
              </a:rPr>
              <a:t> </a:t>
            </a:r>
            <a:r>
              <a:rPr sz="1050" spc="-5" dirty="0">
                <a:latin typeface="Microsoft Sans Serif"/>
                <a:cs typeface="Microsoft Sans Serif"/>
              </a:rPr>
              <a:t>mass</a:t>
            </a:r>
            <a:endParaRPr sz="1050" dirty="0">
              <a:latin typeface="Microsoft Sans Serif"/>
              <a:cs typeface="Microsoft Sans Serif"/>
            </a:endParaRPr>
          </a:p>
          <a:p>
            <a:pPr lvl="1">
              <a:lnSpc>
                <a:spcPct val="100000"/>
              </a:lnSpc>
              <a:spcBef>
                <a:spcPts val="5"/>
              </a:spcBef>
              <a:buFont typeface="Arial MT"/>
              <a:buChar char="•"/>
            </a:pPr>
            <a:endParaRPr sz="1200" dirty="0">
              <a:latin typeface="Microsoft Sans Serif"/>
              <a:cs typeface="Microsoft Sans Serif"/>
            </a:endParaRPr>
          </a:p>
          <a:p>
            <a:pPr marL="1068705" lvl="1" indent="-290195">
              <a:lnSpc>
                <a:spcPct val="100000"/>
              </a:lnSpc>
              <a:buFont typeface="Arial MT"/>
              <a:buChar char="•"/>
              <a:tabLst>
                <a:tab pos="1068705" algn="l"/>
                <a:tab pos="1069340" algn="l"/>
              </a:tabLst>
            </a:pPr>
            <a:r>
              <a:rPr sz="1050" spc="50" dirty="0">
                <a:latin typeface="Microsoft Sans Serif"/>
                <a:cs typeface="Microsoft Sans Serif"/>
              </a:rPr>
              <a:t>Listing </a:t>
            </a:r>
            <a:r>
              <a:rPr sz="1050" spc="65" dirty="0">
                <a:latin typeface="Microsoft Sans Serif"/>
                <a:cs typeface="Microsoft Sans Serif"/>
              </a:rPr>
              <a:t>the</a:t>
            </a:r>
            <a:r>
              <a:rPr sz="1050" spc="95" dirty="0">
                <a:latin typeface="Microsoft Sans Serif"/>
                <a:cs typeface="Microsoft Sans Serif"/>
              </a:rPr>
              <a:t> </a:t>
            </a:r>
            <a:r>
              <a:rPr sz="1050" spc="55" dirty="0">
                <a:latin typeface="Microsoft Sans Serif"/>
                <a:cs typeface="Microsoft Sans Serif"/>
              </a:rPr>
              <a:t>failed</a:t>
            </a:r>
            <a:r>
              <a:rPr sz="1050" spc="30" dirty="0">
                <a:latin typeface="Microsoft Sans Serif"/>
                <a:cs typeface="Microsoft Sans Serif"/>
              </a:rPr>
              <a:t> </a:t>
            </a:r>
            <a:r>
              <a:rPr sz="1050" spc="70" dirty="0">
                <a:latin typeface="Microsoft Sans Serif"/>
                <a:cs typeface="Microsoft Sans Serif"/>
              </a:rPr>
              <a:t>landing</a:t>
            </a:r>
            <a:r>
              <a:rPr sz="1050" spc="100" dirty="0">
                <a:latin typeface="Microsoft Sans Serif"/>
                <a:cs typeface="Microsoft Sans Serif"/>
              </a:rPr>
              <a:t> </a:t>
            </a:r>
            <a:r>
              <a:rPr sz="1050" spc="90" dirty="0">
                <a:latin typeface="Microsoft Sans Serif"/>
                <a:cs typeface="Microsoft Sans Serif"/>
              </a:rPr>
              <a:t>outcomes</a:t>
            </a:r>
            <a:r>
              <a:rPr sz="1050" spc="85" dirty="0">
                <a:latin typeface="Microsoft Sans Serif"/>
                <a:cs typeface="Microsoft Sans Serif"/>
              </a:rPr>
              <a:t> </a:t>
            </a:r>
            <a:r>
              <a:rPr sz="1050" spc="45" dirty="0">
                <a:latin typeface="Microsoft Sans Serif"/>
                <a:cs typeface="Microsoft Sans Serif"/>
              </a:rPr>
              <a:t>in </a:t>
            </a:r>
            <a:r>
              <a:rPr sz="1050" spc="70" dirty="0">
                <a:latin typeface="Microsoft Sans Serif"/>
                <a:cs typeface="Microsoft Sans Serif"/>
              </a:rPr>
              <a:t>drone</a:t>
            </a:r>
            <a:r>
              <a:rPr sz="1050" spc="85" dirty="0">
                <a:latin typeface="Microsoft Sans Serif"/>
                <a:cs typeface="Microsoft Sans Serif"/>
              </a:rPr>
              <a:t> </a:t>
            </a:r>
            <a:r>
              <a:rPr sz="1050" spc="35" dirty="0">
                <a:latin typeface="Microsoft Sans Serif"/>
                <a:cs typeface="Microsoft Sans Serif"/>
              </a:rPr>
              <a:t>ship,</a:t>
            </a:r>
            <a:r>
              <a:rPr sz="1050" spc="10" dirty="0">
                <a:latin typeface="Microsoft Sans Serif"/>
                <a:cs typeface="Microsoft Sans Serif"/>
              </a:rPr>
              <a:t> </a:t>
            </a:r>
            <a:r>
              <a:rPr sz="1050" spc="75" dirty="0">
                <a:latin typeface="Microsoft Sans Serif"/>
                <a:cs typeface="Microsoft Sans Serif"/>
              </a:rPr>
              <a:t>their</a:t>
            </a:r>
            <a:r>
              <a:rPr sz="1050" spc="80" dirty="0">
                <a:latin typeface="Microsoft Sans Serif"/>
                <a:cs typeface="Microsoft Sans Serif"/>
              </a:rPr>
              <a:t> </a:t>
            </a:r>
            <a:r>
              <a:rPr sz="1050" spc="75" dirty="0">
                <a:latin typeface="Microsoft Sans Serif"/>
                <a:cs typeface="Microsoft Sans Serif"/>
              </a:rPr>
              <a:t>booster</a:t>
            </a:r>
            <a:r>
              <a:rPr sz="1050" spc="85" dirty="0">
                <a:latin typeface="Microsoft Sans Serif"/>
                <a:cs typeface="Microsoft Sans Serif"/>
              </a:rPr>
              <a:t> </a:t>
            </a:r>
            <a:r>
              <a:rPr sz="1050" spc="25" dirty="0">
                <a:latin typeface="Microsoft Sans Serif"/>
                <a:cs typeface="Microsoft Sans Serif"/>
              </a:rPr>
              <a:t>versions</a:t>
            </a:r>
            <a:r>
              <a:rPr sz="1050" spc="40" dirty="0">
                <a:latin typeface="Microsoft Sans Serif"/>
                <a:cs typeface="Microsoft Sans Serif"/>
              </a:rPr>
              <a:t> and</a:t>
            </a:r>
            <a:r>
              <a:rPr sz="1050" spc="85" dirty="0">
                <a:latin typeface="Microsoft Sans Serif"/>
                <a:cs typeface="Microsoft Sans Serif"/>
              </a:rPr>
              <a:t> </a:t>
            </a:r>
            <a:r>
              <a:rPr sz="1050" spc="65" dirty="0">
                <a:latin typeface="Microsoft Sans Serif"/>
                <a:cs typeface="Microsoft Sans Serif"/>
              </a:rPr>
              <a:t>launch</a:t>
            </a:r>
            <a:r>
              <a:rPr sz="1050" spc="40" dirty="0">
                <a:latin typeface="Microsoft Sans Serif"/>
                <a:cs typeface="Microsoft Sans Serif"/>
              </a:rPr>
              <a:t> site</a:t>
            </a:r>
            <a:r>
              <a:rPr sz="1050" spc="20" dirty="0">
                <a:latin typeface="Microsoft Sans Serif"/>
                <a:cs typeface="Microsoft Sans Serif"/>
              </a:rPr>
              <a:t> </a:t>
            </a:r>
            <a:r>
              <a:rPr sz="1050" spc="30" dirty="0">
                <a:latin typeface="Microsoft Sans Serif"/>
                <a:cs typeface="Microsoft Sans Serif"/>
              </a:rPr>
              <a:t>names</a:t>
            </a:r>
            <a:r>
              <a:rPr sz="1050" spc="25" dirty="0">
                <a:latin typeface="Microsoft Sans Serif"/>
                <a:cs typeface="Microsoft Sans Serif"/>
              </a:rPr>
              <a:t> </a:t>
            </a:r>
            <a:r>
              <a:rPr sz="1050" spc="65" dirty="0">
                <a:latin typeface="Microsoft Sans Serif"/>
                <a:cs typeface="Microsoft Sans Serif"/>
              </a:rPr>
              <a:t>for</a:t>
            </a:r>
            <a:r>
              <a:rPr sz="1050" spc="100" dirty="0">
                <a:latin typeface="Microsoft Sans Serif"/>
                <a:cs typeface="Microsoft Sans Serif"/>
              </a:rPr>
              <a:t> </a:t>
            </a:r>
            <a:r>
              <a:rPr sz="1050" spc="65" dirty="0">
                <a:latin typeface="Microsoft Sans Serif"/>
                <a:cs typeface="Microsoft Sans Serif"/>
              </a:rPr>
              <a:t>the</a:t>
            </a:r>
            <a:r>
              <a:rPr sz="1050" spc="80" dirty="0">
                <a:latin typeface="Microsoft Sans Serif"/>
                <a:cs typeface="Microsoft Sans Serif"/>
              </a:rPr>
              <a:t> </a:t>
            </a:r>
            <a:r>
              <a:rPr sz="1050" spc="85" dirty="0">
                <a:latin typeface="Microsoft Sans Serif"/>
                <a:cs typeface="Microsoft Sans Serif"/>
              </a:rPr>
              <a:t>months</a:t>
            </a:r>
            <a:r>
              <a:rPr sz="1050" spc="105" dirty="0">
                <a:latin typeface="Microsoft Sans Serif"/>
                <a:cs typeface="Microsoft Sans Serif"/>
              </a:rPr>
              <a:t> </a:t>
            </a:r>
            <a:r>
              <a:rPr sz="1050" spc="85" dirty="0">
                <a:latin typeface="Microsoft Sans Serif"/>
                <a:cs typeface="Microsoft Sans Serif"/>
              </a:rPr>
              <a:t>in</a:t>
            </a:r>
            <a:r>
              <a:rPr sz="1050" spc="50" dirty="0">
                <a:latin typeface="Microsoft Sans Serif"/>
                <a:cs typeface="Microsoft Sans Serif"/>
              </a:rPr>
              <a:t> </a:t>
            </a:r>
            <a:r>
              <a:rPr sz="1050" spc="10" dirty="0">
                <a:latin typeface="Microsoft Sans Serif"/>
                <a:cs typeface="Microsoft Sans Serif"/>
              </a:rPr>
              <a:t>year</a:t>
            </a:r>
            <a:r>
              <a:rPr sz="1050" spc="40" dirty="0">
                <a:latin typeface="Microsoft Sans Serif"/>
                <a:cs typeface="Microsoft Sans Serif"/>
              </a:rPr>
              <a:t> </a:t>
            </a:r>
            <a:r>
              <a:rPr sz="1050" spc="-20" dirty="0">
                <a:latin typeface="Microsoft Sans Serif"/>
                <a:cs typeface="Microsoft Sans Serif"/>
              </a:rPr>
              <a:t>2015</a:t>
            </a:r>
            <a:endParaRPr sz="1050" dirty="0">
              <a:latin typeface="Microsoft Sans Serif"/>
              <a:cs typeface="Microsoft Sans Serif"/>
            </a:endParaRPr>
          </a:p>
          <a:p>
            <a:pPr lvl="1">
              <a:lnSpc>
                <a:spcPct val="100000"/>
              </a:lnSpc>
              <a:spcBef>
                <a:spcPts val="15"/>
              </a:spcBef>
              <a:buFont typeface="Arial MT"/>
              <a:buChar char="•"/>
            </a:pPr>
            <a:endParaRPr sz="1200" dirty="0">
              <a:latin typeface="Microsoft Sans Serif"/>
              <a:cs typeface="Microsoft Sans Serif"/>
            </a:endParaRPr>
          </a:p>
          <a:p>
            <a:pPr marL="1068705" lvl="1" indent="-290195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1068705" algn="l"/>
                <a:tab pos="1069340" algn="l"/>
              </a:tabLst>
            </a:pPr>
            <a:r>
              <a:rPr sz="1050" spc="15" dirty="0">
                <a:latin typeface="Microsoft Sans Serif"/>
                <a:cs typeface="Microsoft Sans Serif"/>
              </a:rPr>
              <a:t>Ranking</a:t>
            </a:r>
            <a:r>
              <a:rPr sz="1050" spc="10" dirty="0">
                <a:latin typeface="Microsoft Sans Serif"/>
                <a:cs typeface="Microsoft Sans Serif"/>
              </a:rPr>
              <a:t> </a:t>
            </a:r>
            <a:r>
              <a:rPr sz="1050" spc="65" dirty="0">
                <a:latin typeface="Microsoft Sans Serif"/>
                <a:cs typeface="Microsoft Sans Serif"/>
              </a:rPr>
              <a:t>the</a:t>
            </a:r>
            <a:r>
              <a:rPr sz="1050" spc="90" dirty="0">
                <a:latin typeface="Microsoft Sans Serif"/>
                <a:cs typeface="Microsoft Sans Serif"/>
              </a:rPr>
              <a:t> </a:t>
            </a:r>
            <a:r>
              <a:rPr sz="1050" spc="-5" dirty="0">
                <a:latin typeface="Microsoft Sans Serif"/>
                <a:cs typeface="Microsoft Sans Serif"/>
              </a:rPr>
              <a:t>c</a:t>
            </a:r>
            <a:r>
              <a:rPr sz="1050" spc="-130" dirty="0">
                <a:latin typeface="Microsoft Sans Serif"/>
                <a:cs typeface="Microsoft Sans Serif"/>
              </a:rPr>
              <a:t> </a:t>
            </a:r>
            <a:r>
              <a:rPr sz="1050" spc="-5" dirty="0">
                <a:latin typeface="Microsoft Sans Serif"/>
                <a:cs typeface="Microsoft Sans Serif"/>
              </a:rPr>
              <a:t>o</a:t>
            </a:r>
            <a:r>
              <a:rPr sz="1050" spc="-130" dirty="0">
                <a:latin typeface="Microsoft Sans Serif"/>
                <a:cs typeface="Microsoft Sans Serif"/>
              </a:rPr>
              <a:t> </a:t>
            </a:r>
            <a:r>
              <a:rPr sz="1050" spc="-5" dirty="0">
                <a:latin typeface="Microsoft Sans Serif"/>
                <a:cs typeface="Microsoft Sans Serif"/>
              </a:rPr>
              <a:t>u</a:t>
            </a:r>
            <a:r>
              <a:rPr sz="1050" spc="-135" dirty="0">
                <a:latin typeface="Microsoft Sans Serif"/>
                <a:cs typeface="Microsoft Sans Serif"/>
              </a:rPr>
              <a:t> </a:t>
            </a:r>
            <a:r>
              <a:rPr sz="1050" spc="-5" dirty="0">
                <a:latin typeface="Microsoft Sans Serif"/>
                <a:cs typeface="Microsoft Sans Serif"/>
              </a:rPr>
              <a:t>n</a:t>
            </a:r>
            <a:r>
              <a:rPr sz="1050" spc="-135" dirty="0">
                <a:latin typeface="Microsoft Sans Serif"/>
                <a:cs typeface="Microsoft Sans Serif"/>
              </a:rPr>
              <a:t> </a:t>
            </a:r>
            <a:r>
              <a:rPr sz="1050" spc="-5" dirty="0">
                <a:latin typeface="Microsoft Sans Serif"/>
                <a:cs typeface="Microsoft Sans Serif"/>
              </a:rPr>
              <a:t>t</a:t>
            </a:r>
            <a:r>
              <a:rPr sz="1050" spc="110" dirty="0">
                <a:latin typeface="Microsoft Sans Serif"/>
                <a:cs typeface="Microsoft Sans Serif"/>
              </a:rPr>
              <a:t> </a:t>
            </a:r>
            <a:r>
              <a:rPr sz="1050" spc="65" dirty="0">
                <a:latin typeface="Microsoft Sans Serif"/>
                <a:cs typeface="Microsoft Sans Serif"/>
              </a:rPr>
              <a:t>of</a:t>
            </a:r>
            <a:r>
              <a:rPr sz="1050" spc="130" dirty="0">
                <a:latin typeface="Microsoft Sans Serif"/>
                <a:cs typeface="Microsoft Sans Serif"/>
              </a:rPr>
              <a:t> </a:t>
            </a:r>
            <a:r>
              <a:rPr sz="1050" spc="65" dirty="0">
                <a:latin typeface="Microsoft Sans Serif"/>
                <a:cs typeface="Microsoft Sans Serif"/>
              </a:rPr>
              <a:t>landing</a:t>
            </a:r>
            <a:r>
              <a:rPr sz="1050" spc="85" dirty="0">
                <a:latin typeface="Microsoft Sans Serif"/>
                <a:cs typeface="Microsoft Sans Serif"/>
              </a:rPr>
              <a:t> outcomes</a:t>
            </a:r>
            <a:r>
              <a:rPr sz="1050" spc="95" dirty="0">
                <a:latin typeface="Microsoft Sans Serif"/>
                <a:cs typeface="Microsoft Sans Serif"/>
              </a:rPr>
              <a:t> </a:t>
            </a:r>
            <a:r>
              <a:rPr sz="1050" spc="35" dirty="0">
                <a:latin typeface="Microsoft Sans Serif"/>
                <a:cs typeface="Microsoft Sans Serif"/>
              </a:rPr>
              <a:t>(such</a:t>
            </a:r>
            <a:r>
              <a:rPr sz="1050" spc="55" dirty="0">
                <a:latin typeface="Microsoft Sans Serif"/>
                <a:cs typeface="Microsoft Sans Serif"/>
              </a:rPr>
              <a:t> </a:t>
            </a:r>
            <a:r>
              <a:rPr sz="1050" spc="-30" dirty="0">
                <a:latin typeface="Microsoft Sans Serif"/>
                <a:cs typeface="Microsoft Sans Serif"/>
              </a:rPr>
              <a:t>as</a:t>
            </a:r>
            <a:r>
              <a:rPr sz="1050" spc="-60" dirty="0">
                <a:latin typeface="Microsoft Sans Serif"/>
                <a:cs typeface="Microsoft Sans Serif"/>
              </a:rPr>
              <a:t> </a:t>
            </a:r>
            <a:r>
              <a:rPr sz="1050" dirty="0">
                <a:latin typeface="Microsoft Sans Serif"/>
                <a:cs typeface="Microsoft Sans Serif"/>
              </a:rPr>
              <a:t>Failure</a:t>
            </a:r>
            <a:r>
              <a:rPr sz="1050" spc="5" dirty="0">
                <a:latin typeface="Microsoft Sans Serif"/>
                <a:cs typeface="Microsoft Sans Serif"/>
              </a:rPr>
              <a:t> </a:t>
            </a:r>
            <a:r>
              <a:rPr sz="1050" spc="55" dirty="0">
                <a:latin typeface="Microsoft Sans Serif"/>
                <a:cs typeface="Microsoft Sans Serif"/>
              </a:rPr>
              <a:t>(drone</a:t>
            </a:r>
            <a:r>
              <a:rPr sz="1050" spc="85" dirty="0">
                <a:latin typeface="Microsoft Sans Serif"/>
                <a:cs typeface="Microsoft Sans Serif"/>
              </a:rPr>
              <a:t> </a:t>
            </a:r>
            <a:r>
              <a:rPr sz="1050" spc="35" dirty="0">
                <a:latin typeface="Microsoft Sans Serif"/>
                <a:cs typeface="Microsoft Sans Serif"/>
              </a:rPr>
              <a:t>ship)</a:t>
            </a:r>
            <a:r>
              <a:rPr sz="1050" spc="45" dirty="0">
                <a:latin typeface="Microsoft Sans Serif"/>
                <a:cs typeface="Microsoft Sans Serif"/>
              </a:rPr>
              <a:t> or</a:t>
            </a:r>
            <a:r>
              <a:rPr sz="1050" spc="114" dirty="0">
                <a:latin typeface="Microsoft Sans Serif"/>
                <a:cs typeface="Microsoft Sans Serif"/>
              </a:rPr>
              <a:t> </a:t>
            </a:r>
            <a:r>
              <a:rPr sz="1050" spc="15" dirty="0">
                <a:latin typeface="Microsoft Sans Serif"/>
                <a:cs typeface="Microsoft Sans Serif"/>
              </a:rPr>
              <a:t>Success</a:t>
            </a:r>
            <a:r>
              <a:rPr sz="1050" spc="60" dirty="0">
                <a:latin typeface="Microsoft Sans Serif"/>
                <a:cs typeface="Microsoft Sans Serif"/>
              </a:rPr>
              <a:t> </a:t>
            </a:r>
            <a:r>
              <a:rPr sz="1050" spc="-5" dirty="0">
                <a:latin typeface="Microsoft Sans Serif"/>
                <a:cs typeface="Microsoft Sans Serif"/>
              </a:rPr>
              <a:t>(</a:t>
            </a:r>
            <a:r>
              <a:rPr sz="1050" spc="-170" dirty="0">
                <a:latin typeface="Microsoft Sans Serif"/>
                <a:cs typeface="Microsoft Sans Serif"/>
              </a:rPr>
              <a:t> </a:t>
            </a:r>
            <a:r>
              <a:rPr sz="1050" spc="75" dirty="0">
                <a:latin typeface="Microsoft Sans Serif"/>
                <a:cs typeface="Microsoft Sans Serif"/>
              </a:rPr>
              <a:t>ground</a:t>
            </a:r>
            <a:r>
              <a:rPr sz="1050" spc="85" dirty="0">
                <a:latin typeface="Microsoft Sans Serif"/>
                <a:cs typeface="Microsoft Sans Serif"/>
              </a:rPr>
              <a:t> </a:t>
            </a:r>
            <a:r>
              <a:rPr sz="1050" spc="35" dirty="0">
                <a:latin typeface="Microsoft Sans Serif"/>
                <a:cs typeface="Microsoft Sans Serif"/>
              </a:rPr>
              <a:t>pad))</a:t>
            </a:r>
            <a:r>
              <a:rPr sz="1050" spc="30" dirty="0">
                <a:latin typeface="Microsoft Sans Serif"/>
                <a:cs typeface="Microsoft Sans Serif"/>
              </a:rPr>
              <a:t> </a:t>
            </a:r>
            <a:r>
              <a:rPr sz="1050" spc="75" dirty="0">
                <a:latin typeface="Microsoft Sans Serif"/>
                <a:cs typeface="Microsoft Sans Serif"/>
              </a:rPr>
              <a:t>between</a:t>
            </a:r>
            <a:r>
              <a:rPr sz="1050" spc="95" dirty="0">
                <a:latin typeface="Microsoft Sans Serif"/>
                <a:cs typeface="Microsoft Sans Serif"/>
              </a:rPr>
              <a:t> </a:t>
            </a:r>
            <a:r>
              <a:rPr sz="1050" spc="65" dirty="0">
                <a:latin typeface="Microsoft Sans Serif"/>
                <a:cs typeface="Microsoft Sans Serif"/>
              </a:rPr>
              <a:t>the</a:t>
            </a:r>
            <a:r>
              <a:rPr sz="1050" spc="95" dirty="0">
                <a:latin typeface="Microsoft Sans Serif"/>
                <a:cs typeface="Microsoft Sans Serif"/>
              </a:rPr>
              <a:t> </a:t>
            </a:r>
            <a:r>
              <a:rPr sz="1050" spc="75" dirty="0">
                <a:latin typeface="Microsoft Sans Serif"/>
                <a:cs typeface="Microsoft Sans Serif"/>
              </a:rPr>
              <a:t>date</a:t>
            </a:r>
            <a:r>
              <a:rPr sz="1050" spc="90" dirty="0">
                <a:latin typeface="Microsoft Sans Serif"/>
                <a:cs typeface="Microsoft Sans Serif"/>
              </a:rPr>
              <a:t> </a:t>
            </a:r>
            <a:r>
              <a:rPr sz="1050" spc="70" dirty="0">
                <a:latin typeface="Microsoft Sans Serif"/>
                <a:cs typeface="Microsoft Sans Serif"/>
              </a:rPr>
              <a:t>2010-</a:t>
            </a:r>
            <a:r>
              <a:rPr sz="1050" spc="-170" dirty="0">
                <a:latin typeface="Microsoft Sans Serif"/>
                <a:cs typeface="Microsoft Sans Serif"/>
              </a:rPr>
              <a:t> </a:t>
            </a:r>
            <a:r>
              <a:rPr sz="1050" spc="55" dirty="0">
                <a:latin typeface="Microsoft Sans Serif"/>
                <a:cs typeface="Microsoft Sans Serif"/>
              </a:rPr>
              <a:t>06-</a:t>
            </a:r>
            <a:r>
              <a:rPr sz="1050" spc="-165" dirty="0">
                <a:latin typeface="Microsoft Sans Serif"/>
                <a:cs typeface="Microsoft Sans Serif"/>
              </a:rPr>
              <a:t> </a:t>
            </a:r>
            <a:r>
              <a:rPr sz="1050" spc="40" dirty="0">
                <a:latin typeface="Microsoft Sans Serif"/>
                <a:cs typeface="Microsoft Sans Serif"/>
              </a:rPr>
              <a:t>04</a:t>
            </a:r>
            <a:r>
              <a:rPr sz="1050" spc="105" dirty="0">
                <a:latin typeface="Microsoft Sans Serif"/>
                <a:cs typeface="Microsoft Sans Serif"/>
              </a:rPr>
              <a:t> </a:t>
            </a:r>
            <a:r>
              <a:rPr sz="1050" spc="45" dirty="0">
                <a:latin typeface="Microsoft Sans Serif"/>
                <a:cs typeface="Microsoft Sans Serif"/>
              </a:rPr>
              <a:t>and</a:t>
            </a:r>
            <a:r>
              <a:rPr sz="1050" spc="65" dirty="0">
                <a:latin typeface="Microsoft Sans Serif"/>
                <a:cs typeface="Microsoft Sans Serif"/>
              </a:rPr>
              <a:t> </a:t>
            </a:r>
            <a:r>
              <a:rPr sz="1050" spc="25" dirty="0">
                <a:latin typeface="Microsoft Sans Serif"/>
                <a:cs typeface="Microsoft Sans Serif"/>
              </a:rPr>
              <a:t>2017-03-20</a:t>
            </a:r>
            <a:r>
              <a:rPr sz="1050" dirty="0">
                <a:latin typeface="Microsoft Sans Serif"/>
                <a:cs typeface="Microsoft Sans Serif"/>
              </a:rPr>
              <a:t> </a:t>
            </a:r>
            <a:r>
              <a:rPr sz="1050" spc="45" dirty="0">
                <a:latin typeface="Microsoft Sans Serif"/>
                <a:cs typeface="Microsoft Sans Serif"/>
              </a:rPr>
              <a:t>in</a:t>
            </a:r>
            <a:r>
              <a:rPr sz="1050" spc="-170" dirty="0">
                <a:latin typeface="Microsoft Sans Serif"/>
                <a:cs typeface="Microsoft Sans Serif"/>
              </a:rPr>
              <a:t> </a:t>
            </a:r>
            <a:r>
              <a:rPr lang="en-US" sz="1050" dirty="0">
                <a:latin typeface="Microsoft Sans Serif"/>
                <a:cs typeface="Microsoft Sans Serif"/>
              </a:rPr>
              <a:t> </a:t>
            </a:r>
            <a:r>
              <a:rPr sz="1050" spc="80" dirty="0">
                <a:latin typeface="Microsoft Sans Serif"/>
                <a:cs typeface="Microsoft Sans Serif"/>
              </a:rPr>
              <a:t>descending</a:t>
            </a:r>
            <a:r>
              <a:rPr sz="1050" spc="25" dirty="0">
                <a:latin typeface="Microsoft Sans Serif"/>
                <a:cs typeface="Microsoft Sans Serif"/>
              </a:rPr>
              <a:t> </a:t>
            </a:r>
            <a:r>
              <a:rPr sz="1050" spc="70" dirty="0">
                <a:latin typeface="Microsoft Sans Serif"/>
                <a:cs typeface="Microsoft Sans Serif"/>
              </a:rPr>
              <a:t>order</a:t>
            </a:r>
            <a:endParaRPr sz="1050" dirty="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64"/>
              </a:lnSpc>
            </a:pPr>
            <a:fld id="{81D60167-4931-47E6-BA6A-407CBD079E47}" type="slidenum">
              <a:rPr spc="-5" dirty="0"/>
              <a:t>10</a:t>
            </a:fld>
            <a:endParaRPr spc="-5" dirty="0"/>
          </a:p>
        </p:txBody>
      </p:sp>
      <p:sp>
        <p:nvSpPr>
          <p:cNvPr id="3" name="object 3"/>
          <p:cNvSpPr txBox="1"/>
          <p:nvPr/>
        </p:nvSpPr>
        <p:spPr>
          <a:xfrm>
            <a:off x="1219200" y="5877169"/>
            <a:ext cx="9287510" cy="48032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>
              <a:lnSpc>
                <a:spcPct val="110000"/>
              </a:lnSpc>
              <a:spcBef>
                <a:spcPts val="100"/>
              </a:spcBef>
              <a:tabLst>
                <a:tab pos="301625" algn="l"/>
                <a:tab pos="302260" algn="l"/>
              </a:tabLst>
            </a:pPr>
            <a:r>
              <a:rPr lang="en-IN" sz="1400" spc="-10" dirty="0">
                <a:latin typeface="Microsoft Sans Serif"/>
                <a:cs typeface="Microsoft Sans Serif"/>
                <a:hlinkClick r:id="rId2"/>
              </a:rPr>
              <a:t>https://github.com/patnaikabhishek/IBM-Data-Science-Capstone/blob/main/jupyter-labs-eda-sql-coursera_sqllite.ipynb</a:t>
            </a:r>
            <a:endParaRPr lang="en-IN" sz="1400" spc="-10" dirty="0">
              <a:latin typeface="Microsoft Sans Serif"/>
              <a:cs typeface="Microsoft Sans Serif"/>
            </a:endParaRPr>
          </a:p>
          <a:p>
            <a:pPr marL="12065" marR="5080">
              <a:lnSpc>
                <a:spcPct val="110000"/>
              </a:lnSpc>
              <a:spcBef>
                <a:spcPts val="100"/>
              </a:spcBef>
              <a:tabLst>
                <a:tab pos="301625" algn="l"/>
                <a:tab pos="302260" algn="l"/>
              </a:tabLst>
            </a:pPr>
            <a:endParaRPr sz="1400" dirty="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69" y="450342"/>
            <a:ext cx="325247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Data</a:t>
            </a:r>
            <a:r>
              <a:rPr spc="-80" dirty="0"/>
              <a:t> </a:t>
            </a:r>
            <a:r>
              <a:rPr spc="-10" dirty="0"/>
              <a:t>Wrangling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1401826"/>
            <a:ext cx="10120630" cy="40469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100" spc="120" dirty="0">
                <a:latin typeface="Microsoft Sans Serif"/>
                <a:cs typeface="Microsoft Sans Serif"/>
              </a:rPr>
              <a:t>P</a:t>
            </a:r>
            <a:r>
              <a:rPr sz="1100" spc="114" dirty="0">
                <a:latin typeface="Microsoft Sans Serif"/>
                <a:cs typeface="Microsoft Sans Serif"/>
              </a:rPr>
              <a:t>er</a:t>
            </a:r>
            <a:r>
              <a:rPr sz="1100" spc="110" dirty="0">
                <a:latin typeface="Microsoft Sans Serif"/>
                <a:cs typeface="Microsoft Sans Serif"/>
              </a:rPr>
              <a:t>f</a:t>
            </a:r>
            <a:r>
              <a:rPr sz="1100" spc="114" dirty="0">
                <a:latin typeface="Microsoft Sans Serif"/>
                <a:cs typeface="Microsoft Sans Serif"/>
              </a:rPr>
              <a:t>orme</a:t>
            </a:r>
            <a:r>
              <a:rPr sz="1100" dirty="0">
                <a:latin typeface="Microsoft Sans Serif"/>
                <a:cs typeface="Microsoft Sans Serif"/>
              </a:rPr>
              <a:t>d</a:t>
            </a:r>
            <a:r>
              <a:rPr sz="1100" spc="20" dirty="0">
                <a:latin typeface="Microsoft Sans Serif"/>
                <a:cs typeface="Microsoft Sans Serif"/>
              </a:rPr>
              <a:t> </a:t>
            </a:r>
            <a:r>
              <a:rPr sz="1100" dirty="0">
                <a:latin typeface="Microsoft Sans Serif"/>
                <a:cs typeface="Microsoft Sans Serif"/>
              </a:rPr>
              <a:t>S</a:t>
            </a:r>
            <a:r>
              <a:rPr sz="1100" spc="-10" dirty="0">
                <a:latin typeface="Microsoft Sans Serif"/>
                <a:cs typeface="Microsoft Sans Serif"/>
              </a:rPr>
              <a:t>Q</a:t>
            </a:r>
            <a:r>
              <a:rPr sz="1100" dirty="0">
                <a:latin typeface="Microsoft Sans Serif"/>
                <a:cs typeface="Microsoft Sans Serif"/>
              </a:rPr>
              <a:t>L</a:t>
            </a:r>
            <a:r>
              <a:rPr sz="1100" spc="-125" dirty="0">
                <a:latin typeface="Microsoft Sans Serif"/>
                <a:cs typeface="Microsoft Sans Serif"/>
              </a:rPr>
              <a:t> </a:t>
            </a:r>
            <a:r>
              <a:rPr sz="1100" spc="105" dirty="0">
                <a:latin typeface="Microsoft Sans Serif"/>
                <a:cs typeface="Microsoft Sans Serif"/>
              </a:rPr>
              <a:t>que</a:t>
            </a:r>
            <a:r>
              <a:rPr sz="1100" spc="100" dirty="0">
                <a:latin typeface="Microsoft Sans Serif"/>
                <a:cs typeface="Microsoft Sans Serif"/>
              </a:rPr>
              <a:t>r</a:t>
            </a:r>
            <a:r>
              <a:rPr sz="1100" spc="105" dirty="0">
                <a:latin typeface="Microsoft Sans Serif"/>
                <a:cs typeface="Microsoft Sans Serif"/>
              </a:rPr>
              <a:t>ies</a:t>
            </a:r>
            <a:r>
              <a:rPr sz="1100" dirty="0">
                <a:latin typeface="Microsoft Sans Serif"/>
                <a:cs typeface="Microsoft Sans Serif"/>
              </a:rPr>
              <a:t>:</a:t>
            </a:r>
          </a:p>
          <a:p>
            <a:pPr>
              <a:lnSpc>
                <a:spcPct val="100000"/>
              </a:lnSpc>
              <a:spcBef>
                <a:spcPts val="10"/>
              </a:spcBef>
              <a:buFont typeface="Arial MT"/>
              <a:buChar char="•"/>
            </a:pPr>
            <a:endParaRPr sz="1600" dirty="0">
              <a:latin typeface="Microsoft Sans Serif"/>
              <a:cs typeface="Microsoft Sans Serif"/>
            </a:endParaRPr>
          </a:p>
          <a:p>
            <a:pPr marL="1068705" lvl="1" indent="-290195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1068705" algn="l"/>
                <a:tab pos="1069340" algn="l"/>
              </a:tabLst>
            </a:pPr>
            <a:r>
              <a:rPr sz="1050" spc="40" dirty="0">
                <a:latin typeface="Microsoft Sans Serif"/>
                <a:cs typeface="Microsoft Sans Serif"/>
              </a:rPr>
              <a:t>Displaying</a:t>
            </a:r>
            <a:r>
              <a:rPr sz="1050" spc="5" dirty="0">
                <a:latin typeface="Microsoft Sans Serif"/>
                <a:cs typeface="Microsoft Sans Serif"/>
              </a:rPr>
              <a:t> </a:t>
            </a:r>
            <a:r>
              <a:rPr sz="1050" spc="65" dirty="0">
                <a:latin typeface="Microsoft Sans Serif"/>
                <a:cs typeface="Microsoft Sans Serif"/>
              </a:rPr>
              <a:t>the</a:t>
            </a:r>
            <a:r>
              <a:rPr sz="1050" spc="80" dirty="0">
                <a:latin typeface="Microsoft Sans Serif"/>
                <a:cs typeface="Microsoft Sans Serif"/>
              </a:rPr>
              <a:t> </a:t>
            </a:r>
            <a:r>
              <a:rPr sz="1050" spc="30" dirty="0">
                <a:latin typeface="Microsoft Sans Serif"/>
                <a:cs typeface="Microsoft Sans Serif"/>
              </a:rPr>
              <a:t>names </a:t>
            </a:r>
            <a:r>
              <a:rPr sz="1050" spc="65" dirty="0">
                <a:latin typeface="Microsoft Sans Serif"/>
                <a:cs typeface="Microsoft Sans Serif"/>
              </a:rPr>
              <a:t>of</a:t>
            </a:r>
            <a:r>
              <a:rPr sz="1050" spc="125" dirty="0">
                <a:latin typeface="Microsoft Sans Serif"/>
                <a:cs typeface="Microsoft Sans Serif"/>
              </a:rPr>
              <a:t> </a:t>
            </a:r>
            <a:r>
              <a:rPr sz="1050" spc="65" dirty="0">
                <a:latin typeface="Microsoft Sans Serif"/>
                <a:cs typeface="Microsoft Sans Serif"/>
              </a:rPr>
              <a:t>the</a:t>
            </a:r>
            <a:r>
              <a:rPr sz="1050" spc="80" dirty="0">
                <a:latin typeface="Microsoft Sans Serif"/>
                <a:cs typeface="Microsoft Sans Serif"/>
              </a:rPr>
              <a:t> </a:t>
            </a:r>
            <a:r>
              <a:rPr sz="1050" spc="65" dirty="0">
                <a:latin typeface="Microsoft Sans Serif"/>
                <a:cs typeface="Microsoft Sans Serif"/>
              </a:rPr>
              <a:t>unique</a:t>
            </a:r>
            <a:r>
              <a:rPr sz="1050" spc="80" dirty="0">
                <a:latin typeface="Microsoft Sans Serif"/>
                <a:cs typeface="Microsoft Sans Serif"/>
              </a:rPr>
              <a:t> </a:t>
            </a:r>
            <a:r>
              <a:rPr sz="1050" spc="65" dirty="0">
                <a:latin typeface="Microsoft Sans Serif"/>
                <a:cs typeface="Microsoft Sans Serif"/>
              </a:rPr>
              <a:t>launch</a:t>
            </a:r>
            <a:r>
              <a:rPr sz="1050" spc="35" dirty="0">
                <a:latin typeface="Microsoft Sans Serif"/>
                <a:cs typeface="Microsoft Sans Serif"/>
              </a:rPr>
              <a:t> </a:t>
            </a:r>
            <a:r>
              <a:rPr sz="1050" spc="25" dirty="0">
                <a:latin typeface="Microsoft Sans Serif"/>
                <a:cs typeface="Microsoft Sans Serif"/>
              </a:rPr>
              <a:t>sites</a:t>
            </a:r>
            <a:r>
              <a:rPr sz="1050" spc="10" dirty="0">
                <a:latin typeface="Microsoft Sans Serif"/>
                <a:cs typeface="Microsoft Sans Serif"/>
              </a:rPr>
              <a:t> </a:t>
            </a:r>
            <a:r>
              <a:rPr sz="1050" spc="45" dirty="0">
                <a:latin typeface="Microsoft Sans Serif"/>
                <a:cs typeface="Microsoft Sans Serif"/>
              </a:rPr>
              <a:t>in</a:t>
            </a:r>
            <a:r>
              <a:rPr sz="1050" spc="40" dirty="0">
                <a:latin typeface="Microsoft Sans Serif"/>
                <a:cs typeface="Microsoft Sans Serif"/>
              </a:rPr>
              <a:t> </a:t>
            </a:r>
            <a:r>
              <a:rPr sz="1050" spc="65" dirty="0">
                <a:latin typeface="Microsoft Sans Serif"/>
                <a:cs typeface="Microsoft Sans Serif"/>
              </a:rPr>
              <a:t>the</a:t>
            </a:r>
            <a:r>
              <a:rPr sz="1050" spc="85" dirty="0">
                <a:latin typeface="Microsoft Sans Serif"/>
                <a:cs typeface="Microsoft Sans Serif"/>
              </a:rPr>
              <a:t> </a:t>
            </a:r>
            <a:r>
              <a:rPr sz="1050" spc="30" dirty="0">
                <a:latin typeface="Microsoft Sans Serif"/>
                <a:cs typeface="Microsoft Sans Serif"/>
              </a:rPr>
              <a:t>space</a:t>
            </a:r>
            <a:r>
              <a:rPr sz="1050" spc="35" dirty="0">
                <a:latin typeface="Microsoft Sans Serif"/>
                <a:cs typeface="Microsoft Sans Serif"/>
              </a:rPr>
              <a:t> </a:t>
            </a:r>
            <a:r>
              <a:rPr sz="1050" spc="50" dirty="0">
                <a:latin typeface="Microsoft Sans Serif"/>
                <a:cs typeface="Microsoft Sans Serif"/>
              </a:rPr>
              <a:t>mission</a:t>
            </a:r>
            <a:endParaRPr sz="1050" dirty="0">
              <a:latin typeface="Microsoft Sans Serif"/>
              <a:cs typeface="Microsoft Sans Serif"/>
            </a:endParaRPr>
          </a:p>
          <a:p>
            <a:pPr lvl="1">
              <a:lnSpc>
                <a:spcPct val="100000"/>
              </a:lnSpc>
              <a:spcBef>
                <a:spcPts val="25"/>
              </a:spcBef>
              <a:buFont typeface="Arial MT"/>
              <a:buChar char="•"/>
            </a:pPr>
            <a:endParaRPr sz="1400" dirty="0">
              <a:latin typeface="Microsoft Sans Serif"/>
              <a:cs typeface="Microsoft Sans Serif"/>
            </a:endParaRPr>
          </a:p>
          <a:p>
            <a:pPr marL="1068705" lvl="1" indent="-290195">
              <a:lnSpc>
                <a:spcPct val="100000"/>
              </a:lnSpc>
              <a:buFont typeface="Arial MT"/>
              <a:buChar char="•"/>
              <a:tabLst>
                <a:tab pos="1068705" algn="l"/>
                <a:tab pos="1069340" algn="l"/>
              </a:tabLst>
            </a:pPr>
            <a:r>
              <a:rPr sz="1050" spc="40" dirty="0">
                <a:latin typeface="Microsoft Sans Serif"/>
                <a:cs typeface="Microsoft Sans Serif"/>
              </a:rPr>
              <a:t>Displaying</a:t>
            </a:r>
            <a:r>
              <a:rPr sz="1050" spc="5" dirty="0">
                <a:latin typeface="Microsoft Sans Serif"/>
                <a:cs typeface="Microsoft Sans Serif"/>
              </a:rPr>
              <a:t> </a:t>
            </a:r>
            <a:r>
              <a:rPr sz="1050" spc="-5" dirty="0">
                <a:latin typeface="Microsoft Sans Serif"/>
                <a:cs typeface="Microsoft Sans Serif"/>
              </a:rPr>
              <a:t>5</a:t>
            </a:r>
            <a:r>
              <a:rPr sz="1050" spc="55" dirty="0">
                <a:latin typeface="Microsoft Sans Serif"/>
                <a:cs typeface="Microsoft Sans Serif"/>
              </a:rPr>
              <a:t> </a:t>
            </a:r>
            <a:r>
              <a:rPr sz="1050" spc="70" dirty="0">
                <a:latin typeface="Microsoft Sans Serif"/>
                <a:cs typeface="Microsoft Sans Serif"/>
              </a:rPr>
              <a:t>records</a:t>
            </a:r>
            <a:r>
              <a:rPr sz="1050" spc="40" dirty="0">
                <a:latin typeface="Microsoft Sans Serif"/>
                <a:cs typeface="Microsoft Sans Serif"/>
              </a:rPr>
              <a:t> </a:t>
            </a:r>
            <a:r>
              <a:rPr sz="1050" spc="50" dirty="0">
                <a:latin typeface="Microsoft Sans Serif"/>
                <a:cs typeface="Microsoft Sans Serif"/>
              </a:rPr>
              <a:t>where</a:t>
            </a:r>
            <a:r>
              <a:rPr sz="1050" spc="80" dirty="0">
                <a:latin typeface="Microsoft Sans Serif"/>
                <a:cs typeface="Microsoft Sans Serif"/>
              </a:rPr>
              <a:t> </a:t>
            </a:r>
            <a:r>
              <a:rPr sz="1050" spc="65" dirty="0">
                <a:latin typeface="Microsoft Sans Serif"/>
                <a:cs typeface="Microsoft Sans Serif"/>
              </a:rPr>
              <a:t>launch</a:t>
            </a:r>
            <a:r>
              <a:rPr sz="1050" spc="35" dirty="0">
                <a:latin typeface="Microsoft Sans Serif"/>
                <a:cs typeface="Microsoft Sans Serif"/>
              </a:rPr>
              <a:t> </a:t>
            </a:r>
            <a:r>
              <a:rPr sz="1050" spc="25" dirty="0">
                <a:latin typeface="Microsoft Sans Serif"/>
                <a:cs typeface="Microsoft Sans Serif"/>
              </a:rPr>
              <a:t>sites</a:t>
            </a:r>
            <a:r>
              <a:rPr sz="1050" spc="10" dirty="0">
                <a:latin typeface="Microsoft Sans Serif"/>
                <a:cs typeface="Microsoft Sans Serif"/>
              </a:rPr>
              <a:t> </a:t>
            </a:r>
            <a:r>
              <a:rPr sz="1050" spc="80" dirty="0">
                <a:latin typeface="Microsoft Sans Serif"/>
                <a:cs typeface="Microsoft Sans Serif"/>
              </a:rPr>
              <a:t>begin</a:t>
            </a:r>
            <a:r>
              <a:rPr sz="1050" spc="70" dirty="0">
                <a:latin typeface="Microsoft Sans Serif"/>
                <a:cs typeface="Microsoft Sans Serif"/>
              </a:rPr>
              <a:t> </a:t>
            </a:r>
            <a:r>
              <a:rPr sz="1050" spc="-5" dirty="0">
                <a:latin typeface="Microsoft Sans Serif"/>
                <a:cs typeface="Microsoft Sans Serif"/>
              </a:rPr>
              <a:t>w</a:t>
            </a:r>
            <a:r>
              <a:rPr sz="1050" spc="-140" dirty="0">
                <a:latin typeface="Microsoft Sans Serif"/>
                <a:cs typeface="Microsoft Sans Serif"/>
              </a:rPr>
              <a:t> </a:t>
            </a:r>
            <a:r>
              <a:rPr sz="1050" spc="-5" dirty="0">
                <a:latin typeface="Microsoft Sans Serif"/>
                <a:cs typeface="Microsoft Sans Serif"/>
              </a:rPr>
              <a:t>i</a:t>
            </a:r>
            <a:r>
              <a:rPr sz="1050" spc="-125" dirty="0">
                <a:latin typeface="Microsoft Sans Serif"/>
                <a:cs typeface="Microsoft Sans Serif"/>
              </a:rPr>
              <a:t> </a:t>
            </a:r>
            <a:r>
              <a:rPr sz="1050" spc="-5" dirty="0">
                <a:latin typeface="Microsoft Sans Serif"/>
                <a:cs typeface="Microsoft Sans Serif"/>
              </a:rPr>
              <a:t>t</a:t>
            </a:r>
            <a:r>
              <a:rPr sz="1050" spc="-140" dirty="0">
                <a:latin typeface="Microsoft Sans Serif"/>
                <a:cs typeface="Microsoft Sans Serif"/>
              </a:rPr>
              <a:t> </a:t>
            </a:r>
            <a:r>
              <a:rPr sz="1050" spc="-5" dirty="0">
                <a:latin typeface="Microsoft Sans Serif"/>
                <a:cs typeface="Microsoft Sans Serif"/>
              </a:rPr>
              <a:t>h</a:t>
            </a:r>
            <a:r>
              <a:rPr sz="1050" spc="95" dirty="0">
                <a:latin typeface="Microsoft Sans Serif"/>
                <a:cs typeface="Microsoft Sans Serif"/>
              </a:rPr>
              <a:t> </a:t>
            </a:r>
            <a:r>
              <a:rPr sz="1050" spc="65" dirty="0">
                <a:latin typeface="Microsoft Sans Serif"/>
                <a:cs typeface="Microsoft Sans Serif"/>
              </a:rPr>
              <a:t>the</a:t>
            </a:r>
            <a:r>
              <a:rPr sz="1050" spc="80" dirty="0">
                <a:latin typeface="Microsoft Sans Serif"/>
                <a:cs typeface="Microsoft Sans Serif"/>
              </a:rPr>
              <a:t> </a:t>
            </a:r>
            <a:r>
              <a:rPr sz="1050" spc="75" dirty="0">
                <a:latin typeface="Microsoft Sans Serif"/>
                <a:cs typeface="Microsoft Sans Serif"/>
              </a:rPr>
              <a:t>string</a:t>
            </a:r>
            <a:r>
              <a:rPr sz="1050" spc="60" dirty="0">
                <a:latin typeface="Microsoft Sans Serif"/>
                <a:cs typeface="Microsoft Sans Serif"/>
              </a:rPr>
              <a:t> </a:t>
            </a:r>
            <a:r>
              <a:rPr sz="1050" spc="-45" dirty="0">
                <a:latin typeface="Microsoft Sans Serif"/>
                <a:cs typeface="Microsoft Sans Serif"/>
              </a:rPr>
              <a:t>‘CCA'</a:t>
            </a:r>
            <a:endParaRPr sz="1050" dirty="0">
              <a:latin typeface="Microsoft Sans Serif"/>
              <a:cs typeface="Microsoft Sans Serif"/>
            </a:endParaRPr>
          </a:p>
          <a:p>
            <a:pPr lvl="1">
              <a:lnSpc>
                <a:spcPct val="100000"/>
              </a:lnSpc>
              <a:spcBef>
                <a:spcPts val="30"/>
              </a:spcBef>
              <a:buFont typeface="Arial MT"/>
              <a:buChar char="•"/>
            </a:pPr>
            <a:endParaRPr sz="1400" dirty="0">
              <a:latin typeface="Microsoft Sans Serif"/>
              <a:cs typeface="Microsoft Sans Serif"/>
            </a:endParaRPr>
          </a:p>
          <a:p>
            <a:pPr marL="1068705" lvl="1" indent="-290195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1068705" algn="l"/>
                <a:tab pos="1069340" algn="l"/>
              </a:tabLst>
            </a:pPr>
            <a:r>
              <a:rPr sz="1050" spc="40" dirty="0">
                <a:latin typeface="Microsoft Sans Serif"/>
                <a:cs typeface="Microsoft Sans Serif"/>
              </a:rPr>
              <a:t>Displaying</a:t>
            </a:r>
            <a:r>
              <a:rPr sz="1050" spc="5" dirty="0">
                <a:latin typeface="Microsoft Sans Serif"/>
                <a:cs typeface="Microsoft Sans Serif"/>
              </a:rPr>
              <a:t> </a:t>
            </a:r>
            <a:r>
              <a:rPr sz="1050" spc="65" dirty="0">
                <a:latin typeface="Microsoft Sans Serif"/>
                <a:cs typeface="Microsoft Sans Serif"/>
              </a:rPr>
              <a:t>the</a:t>
            </a:r>
            <a:r>
              <a:rPr sz="1050" spc="95" dirty="0">
                <a:latin typeface="Microsoft Sans Serif"/>
                <a:cs typeface="Microsoft Sans Serif"/>
              </a:rPr>
              <a:t> </a:t>
            </a:r>
            <a:r>
              <a:rPr sz="1050" spc="80" dirty="0">
                <a:latin typeface="Microsoft Sans Serif"/>
                <a:cs typeface="Microsoft Sans Serif"/>
              </a:rPr>
              <a:t>total</a:t>
            </a:r>
            <a:r>
              <a:rPr sz="1050" spc="65" dirty="0">
                <a:latin typeface="Microsoft Sans Serif"/>
                <a:cs typeface="Microsoft Sans Serif"/>
              </a:rPr>
              <a:t> </a:t>
            </a:r>
            <a:r>
              <a:rPr sz="1050" spc="45" dirty="0">
                <a:latin typeface="Microsoft Sans Serif"/>
                <a:cs typeface="Microsoft Sans Serif"/>
              </a:rPr>
              <a:t>payload</a:t>
            </a:r>
            <a:r>
              <a:rPr sz="1050" spc="65" dirty="0">
                <a:latin typeface="Microsoft Sans Serif"/>
                <a:cs typeface="Microsoft Sans Serif"/>
              </a:rPr>
              <a:t> </a:t>
            </a:r>
            <a:r>
              <a:rPr sz="1050" spc="-5" dirty="0">
                <a:latin typeface="Microsoft Sans Serif"/>
                <a:cs typeface="Microsoft Sans Serif"/>
              </a:rPr>
              <a:t>mass</a:t>
            </a:r>
            <a:r>
              <a:rPr sz="1050" spc="15" dirty="0">
                <a:latin typeface="Microsoft Sans Serif"/>
                <a:cs typeface="Microsoft Sans Serif"/>
              </a:rPr>
              <a:t> </a:t>
            </a:r>
            <a:r>
              <a:rPr sz="1050" spc="70" dirty="0">
                <a:latin typeface="Microsoft Sans Serif"/>
                <a:cs typeface="Microsoft Sans Serif"/>
              </a:rPr>
              <a:t>carried</a:t>
            </a:r>
            <a:r>
              <a:rPr sz="1050" spc="65" dirty="0">
                <a:latin typeface="Microsoft Sans Serif"/>
                <a:cs typeface="Microsoft Sans Serif"/>
              </a:rPr>
              <a:t> </a:t>
            </a:r>
            <a:r>
              <a:rPr sz="1050" spc="50" dirty="0">
                <a:latin typeface="Microsoft Sans Serif"/>
                <a:cs typeface="Microsoft Sans Serif"/>
              </a:rPr>
              <a:t>by</a:t>
            </a:r>
            <a:r>
              <a:rPr sz="1050" spc="100" dirty="0">
                <a:latin typeface="Microsoft Sans Serif"/>
                <a:cs typeface="Microsoft Sans Serif"/>
              </a:rPr>
              <a:t> </a:t>
            </a:r>
            <a:r>
              <a:rPr sz="1050" spc="55" dirty="0">
                <a:latin typeface="Microsoft Sans Serif"/>
                <a:cs typeface="Microsoft Sans Serif"/>
              </a:rPr>
              <a:t>boosters</a:t>
            </a:r>
            <a:r>
              <a:rPr sz="1050" spc="85" dirty="0">
                <a:latin typeface="Microsoft Sans Serif"/>
                <a:cs typeface="Microsoft Sans Serif"/>
              </a:rPr>
              <a:t> </a:t>
            </a:r>
            <a:r>
              <a:rPr sz="1050" spc="70" dirty="0">
                <a:latin typeface="Microsoft Sans Serif"/>
                <a:cs typeface="Microsoft Sans Serif"/>
              </a:rPr>
              <a:t>launched</a:t>
            </a:r>
            <a:r>
              <a:rPr sz="1050" spc="60" dirty="0">
                <a:latin typeface="Microsoft Sans Serif"/>
                <a:cs typeface="Microsoft Sans Serif"/>
              </a:rPr>
              <a:t> </a:t>
            </a:r>
            <a:r>
              <a:rPr sz="1050" spc="50" dirty="0">
                <a:latin typeface="Microsoft Sans Serif"/>
                <a:cs typeface="Microsoft Sans Serif"/>
              </a:rPr>
              <a:t>by</a:t>
            </a:r>
            <a:r>
              <a:rPr sz="1050" spc="90" dirty="0">
                <a:latin typeface="Microsoft Sans Serif"/>
                <a:cs typeface="Microsoft Sans Serif"/>
              </a:rPr>
              <a:t> </a:t>
            </a:r>
            <a:r>
              <a:rPr sz="1050" spc="-45" dirty="0">
                <a:latin typeface="Microsoft Sans Serif"/>
                <a:cs typeface="Microsoft Sans Serif"/>
              </a:rPr>
              <a:t>NASA</a:t>
            </a:r>
            <a:r>
              <a:rPr sz="1050" spc="-55" dirty="0">
                <a:latin typeface="Microsoft Sans Serif"/>
                <a:cs typeface="Microsoft Sans Serif"/>
              </a:rPr>
              <a:t> </a:t>
            </a:r>
            <a:r>
              <a:rPr sz="1050" spc="-75" dirty="0">
                <a:latin typeface="Microsoft Sans Serif"/>
                <a:cs typeface="Microsoft Sans Serif"/>
              </a:rPr>
              <a:t>(CRS)</a:t>
            </a:r>
            <a:endParaRPr sz="1050" dirty="0">
              <a:latin typeface="Microsoft Sans Serif"/>
              <a:cs typeface="Microsoft Sans Serif"/>
            </a:endParaRPr>
          </a:p>
          <a:p>
            <a:pPr lvl="1">
              <a:lnSpc>
                <a:spcPct val="100000"/>
              </a:lnSpc>
              <a:spcBef>
                <a:spcPts val="25"/>
              </a:spcBef>
              <a:buFont typeface="Arial MT"/>
              <a:buChar char="•"/>
            </a:pPr>
            <a:endParaRPr sz="1400" dirty="0">
              <a:latin typeface="Microsoft Sans Serif"/>
              <a:cs typeface="Microsoft Sans Serif"/>
            </a:endParaRPr>
          </a:p>
          <a:p>
            <a:pPr marL="1068705" lvl="1" indent="-290195">
              <a:lnSpc>
                <a:spcPct val="100000"/>
              </a:lnSpc>
              <a:buFont typeface="Arial MT"/>
              <a:buChar char="•"/>
              <a:tabLst>
                <a:tab pos="1068705" algn="l"/>
                <a:tab pos="1069340" algn="l"/>
              </a:tabLst>
            </a:pPr>
            <a:r>
              <a:rPr sz="1050" spc="40" dirty="0">
                <a:latin typeface="Microsoft Sans Serif"/>
                <a:cs typeface="Microsoft Sans Serif"/>
              </a:rPr>
              <a:t>Displaying</a:t>
            </a:r>
            <a:r>
              <a:rPr sz="1050" dirty="0">
                <a:latin typeface="Microsoft Sans Serif"/>
                <a:cs typeface="Microsoft Sans Serif"/>
              </a:rPr>
              <a:t> </a:t>
            </a:r>
            <a:r>
              <a:rPr sz="1050" spc="15" dirty="0">
                <a:latin typeface="Microsoft Sans Serif"/>
                <a:cs typeface="Microsoft Sans Serif"/>
              </a:rPr>
              <a:t>average</a:t>
            </a:r>
            <a:r>
              <a:rPr sz="1050" spc="50" dirty="0">
                <a:latin typeface="Microsoft Sans Serif"/>
                <a:cs typeface="Microsoft Sans Serif"/>
              </a:rPr>
              <a:t> </a:t>
            </a:r>
            <a:r>
              <a:rPr sz="1050" spc="45" dirty="0">
                <a:latin typeface="Microsoft Sans Serif"/>
                <a:cs typeface="Microsoft Sans Serif"/>
              </a:rPr>
              <a:t>payload</a:t>
            </a:r>
            <a:r>
              <a:rPr sz="1050" spc="60" dirty="0">
                <a:latin typeface="Microsoft Sans Serif"/>
                <a:cs typeface="Microsoft Sans Serif"/>
              </a:rPr>
              <a:t> </a:t>
            </a:r>
            <a:r>
              <a:rPr sz="1050" spc="-5" dirty="0">
                <a:latin typeface="Microsoft Sans Serif"/>
                <a:cs typeface="Microsoft Sans Serif"/>
              </a:rPr>
              <a:t>mass</a:t>
            </a:r>
            <a:r>
              <a:rPr sz="1050" spc="15" dirty="0">
                <a:latin typeface="Microsoft Sans Serif"/>
                <a:cs typeface="Microsoft Sans Serif"/>
              </a:rPr>
              <a:t> </a:t>
            </a:r>
            <a:r>
              <a:rPr sz="1050" spc="70" dirty="0">
                <a:latin typeface="Microsoft Sans Serif"/>
                <a:cs typeface="Microsoft Sans Serif"/>
              </a:rPr>
              <a:t>carried</a:t>
            </a:r>
            <a:r>
              <a:rPr sz="1050" spc="60" dirty="0">
                <a:latin typeface="Microsoft Sans Serif"/>
                <a:cs typeface="Microsoft Sans Serif"/>
              </a:rPr>
              <a:t> </a:t>
            </a:r>
            <a:r>
              <a:rPr sz="1050" spc="50" dirty="0">
                <a:latin typeface="Microsoft Sans Serif"/>
                <a:cs typeface="Microsoft Sans Serif"/>
              </a:rPr>
              <a:t>by</a:t>
            </a:r>
            <a:r>
              <a:rPr sz="1050" spc="85" dirty="0">
                <a:latin typeface="Microsoft Sans Serif"/>
                <a:cs typeface="Microsoft Sans Serif"/>
              </a:rPr>
              <a:t> </a:t>
            </a:r>
            <a:r>
              <a:rPr sz="1050" spc="75" dirty="0">
                <a:latin typeface="Microsoft Sans Serif"/>
                <a:cs typeface="Microsoft Sans Serif"/>
              </a:rPr>
              <a:t>booster</a:t>
            </a:r>
            <a:r>
              <a:rPr sz="1050" spc="80" dirty="0">
                <a:latin typeface="Microsoft Sans Serif"/>
                <a:cs typeface="Microsoft Sans Serif"/>
              </a:rPr>
              <a:t> </a:t>
            </a:r>
            <a:r>
              <a:rPr sz="1050" spc="45" dirty="0">
                <a:latin typeface="Microsoft Sans Serif"/>
                <a:cs typeface="Microsoft Sans Serif"/>
              </a:rPr>
              <a:t>version</a:t>
            </a:r>
            <a:r>
              <a:rPr sz="1050" dirty="0">
                <a:latin typeface="Microsoft Sans Serif"/>
                <a:cs typeface="Microsoft Sans Serif"/>
              </a:rPr>
              <a:t> </a:t>
            </a:r>
            <a:r>
              <a:rPr sz="1050" spc="-10" dirty="0">
                <a:latin typeface="Microsoft Sans Serif"/>
                <a:cs typeface="Microsoft Sans Serif"/>
              </a:rPr>
              <a:t>F9</a:t>
            </a:r>
            <a:r>
              <a:rPr sz="1050" spc="-20" dirty="0">
                <a:latin typeface="Microsoft Sans Serif"/>
                <a:cs typeface="Microsoft Sans Serif"/>
              </a:rPr>
              <a:t> </a:t>
            </a:r>
            <a:r>
              <a:rPr sz="1050" spc="-175" dirty="0">
                <a:latin typeface="Microsoft Sans Serif"/>
                <a:cs typeface="Microsoft Sans Serif"/>
              </a:rPr>
              <a:t>v1.1</a:t>
            </a:r>
            <a:endParaRPr sz="1050" dirty="0">
              <a:latin typeface="Microsoft Sans Serif"/>
              <a:cs typeface="Microsoft Sans Serif"/>
            </a:endParaRPr>
          </a:p>
          <a:p>
            <a:pPr lvl="1">
              <a:lnSpc>
                <a:spcPct val="100000"/>
              </a:lnSpc>
              <a:spcBef>
                <a:spcPts val="15"/>
              </a:spcBef>
              <a:buFont typeface="Arial MT"/>
              <a:buChar char="•"/>
            </a:pPr>
            <a:endParaRPr sz="1400" dirty="0">
              <a:latin typeface="Microsoft Sans Serif"/>
              <a:cs typeface="Microsoft Sans Serif"/>
            </a:endParaRPr>
          </a:p>
          <a:p>
            <a:pPr marL="1068705" lvl="1" indent="-290195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1068705" algn="l"/>
                <a:tab pos="1069340" algn="l"/>
              </a:tabLst>
            </a:pPr>
            <a:r>
              <a:rPr sz="1050" spc="50" dirty="0">
                <a:latin typeface="Microsoft Sans Serif"/>
                <a:cs typeface="Microsoft Sans Serif"/>
              </a:rPr>
              <a:t>Listing </a:t>
            </a:r>
            <a:r>
              <a:rPr sz="1050" spc="65" dirty="0">
                <a:latin typeface="Microsoft Sans Serif"/>
                <a:cs typeface="Microsoft Sans Serif"/>
              </a:rPr>
              <a:t>the</a:t>
            </a:r>
            <a:r>
              <a:rPr sz="1050" spc="95" dirty="0">
                <a:latin typeface="Microsoft Sans Serif"/>
                <a:cs typeface="Microsoft Sans Serif"/>
              </a:rPr>
              <a:t> </a:t>
            </a:r>
            <a:r>
              <a:rPr sz="1050" spc="55" dirty="0">
                <a:latin typeface="Microsoft Sans Serif"/>
                <a:cs typeface="Microsoft Sans Serif"/>
              </a:rPr>
              <a:t>date</a:t>
            </a:r>
            <a:r>
              <a:rPr sz="1050" spc="80" dirty="0">
                <a:latin typeface="Microsoft Sans Serif"/>
                <a:cs typeface="Microsoft Sans Serif"/>
              </a:rPr>
              <a:t> </a:t>
            </a:r>
            <a:r>
              <a:rPr sz="1050" spc="65" dirty="0">
                <a:latin typeface="Microsoft Sans Serif"/>
                <a:cs typeface="Microsoft Sans Serif"/>
              </a:rPr>
              <a:t>when</a:t>
            </a:r>
            <a:r>
              <a:rPr sz="1050" spc="110" dirty="0">
                <a:latin typeface="Microsoft Sans Serif"/>
                <a:cs typeface="Microsoft Sans Serif"/>
              </a:rPr>
              <a:t> </a:t>
            </a:r>
            <a:r>
              <a:rPr sz="1050" spc="65" dirty="0">
                <a:latin typeface="Microsoft Sans Serif"/>
                <a:cs typeface="Microsoft Sans Serif"/>
              </a:rPr>
              <a:t>the</a:t>
            </a:r>
            <a:r>
              <a:rPr sz="1050" spc="95" dirty="0">
                <a:latin typeface="Microsoft Sans Serif"/>
                <a:cs typeface="Microsoft Sans Serif"/>
              </a:rPr>
              <a:t> </a:t>
            </a:r>
            <a:r>
              <a:rPr sz="1050" spc="45" dirty="0">
                <a:latin typeface="Times New Roman"/>
                <a:cs typeface="Times New Roman"/>
              </a:rPr>
              <a:t>f</a:t>
            </a:r>
            <a:r>
              <a:rPr sz="1050" spc="45" dirty="0">
                <a:latin typeface="Microsoft Sans Serif"/>
                <a:cs typeface="Microsoft Sans Serif"/>
              </a:rPr>
              <a:t>irst</a:t>
            </a:r>
            <a:r>
              <a:rPr sz="1050" spc="20" dirty="0">
                <a:latin typeface="Microsoft Sans Serif"/>
                <a:cs typeface="Microsoft Sans Serif"/>
              </a:rPr>
              <a:t> </a:t>
            </a:r>
            <a:r>
              <a:rPr sz="1050" spc="50" dirty="0">
                <a:latin typeface="Microsoft Sans Serif"/>
                <a:cs typeface="Microsoft Sans Serif"/>
              </a:rPr>
              <a:t>successful</a:t>
            </a:r>
            <a:r>
              <a:rPr sz="1050" spc="40" dirty="0">
                <a:latin typeface="Microsoft Sans Serif"/>
                <a:cs typeface="Microsoft Sans Serif"/>
              </a:rPr>
              <a:t> </a:t>
            </a:r>
            <a:r>
              <a:rPr sz="1050" spc="70" dirty="0">
                <a:latin typeface="Microsoft Sans Serif"/>
                <a:cs typeface="Microsoft Sans Serif"/>
              </a:rPr>
              <a:t>landing</a:t>
            </a:r>
            <a:r>
              <a:rPr sz="1050" spc="100" dirty="0">
                <a:latin typeface="Microsoft Sans Serif"/>
                <a:cs typeface="Microsoft Sans Serif"/>
              </a:rPr>
              <a:t> </a:t>
            </a:r>
            <a:r>
              <a:rPr sz="1050" spc="80" dirty="0">
                <a:latin typeface="Microsoft Sans Serif"/>
                <a:cs typeface="Microsoft Sans Serif"/>
              </a:rPr>
              <a:t>outc</a:t>
            </a:r>
            <a:r>
              <a:rPr sz="1050" spc="-140" dirty="0">
                <a:latin typeface="Microsoft Sans Serif"/>
                <a:cs typeface="Microsoft Sans Serif"/>
              </a:rPr>
              <a:t> </a:t>
            </a:r>
            <a:r>
              <a:rPr sz="1050" spc="70" dirty="0">
                <a:latin typeface="Microsoft Sans Serif"/>
                <a:cs typeface="Microsoft Sans Serif"/>
              </a:rPr>
              <a:t>ome</a:t>
            </a:r>
            <a:r>
              <a:rPr sz="1050" spc="140" dirty="0">
                <a:latin typeface="Microsoft Sans Serif"/>
                <a:cs typeface="Microsoft Sans Serif"/>
              </a:rPr>
              <a:t> </a:t>
            </a:r>
            <a:r>
              <a:rPr sz="1050" spc="45" dirty="0">
                <a:latin typeface="Microsoft Sans Serif"/>
                <a:cs typeface="Microsoft Sans Serif"/>
              </a:rPr>
              <a:t>in</a:t>
            </a:r>
            <a:r>
              <a:rPr sz="1050" spc="55" dirty="0">
                <a:latin typeface="Microsoft Sans Serif"/>
                <a:cs typeface="Microsoft Sans Serif"/>
              </a:rPr>
              <a:t> </a:t>
            </a:r>
            <a:r>
              <a:rPr sz="1050" spc="85" dirty="0">
                <a:latin typeface="Microsoft Sans Serif"/>
                <a:cs typeface="Microsoft Sans Serif"/>
              </a:rPr>
              <a:t>ground</a:t>
            </a:r>
            <a:r>
              <a:rPr sz="1050" spc="135" dirty="0">
                <a:latin typeface="Microsoft Sans Serif"/>
                <a:cs typeface="Microsoft Sans Serif"/>
              </a:rPr>
              <a:t> </a:t>
            </a:r>
            <a:r>
              <a:rPr sz="1050" spc="55" dirty="0">
                <a:latin typeface="Microsoft Sans Serif"/>
                <a:cs typeface="Microsoft Sans Serif"/>
              </a:rPr>
              <a:t>pad</a:t>
            </a:r>
            <a:r>
              <a:rPr sz="1050" spc="105" dirty="0">
                <a:latin typeface="Microsoft Sans Serif"/>
                <a:cs typeface="Microsoft Sans Serif"/>
              </a:rPr>
              <a:t> </a:t>
            </a:r>
            <a:r>
              <a:rPr sz="1050" dirty="0">
                <a:latin typeface="Microsoft Sans Serif"/>
                <a:cs typeface="Microsoft Sans Serif"/>
              </a:rPr>
              <a:t>was</a:t>
            </a:r>
            <a:r>
              <a:rPr sz="1050" spc="15" dirty="0">
                <a:latin typeface="Microsoft Sans Serif"/>
                <a:cs typeface="Microsoft Sans Serif"/>
              </a:rPr>
              <a:t> </a:t>
            </a:r>
            <a:r>
              <a:rPr sz="1050" spc="45" dirty="0">
                <a:latin typeface="Microsoft Sans Serif"/>
                <a:cs typeface="Microsoft Sans Serif"/>
              </a:rPr>
              <a:t>achieved</a:t>
            </a:r>
            <a:endParaRPr sz="1050" dirty="0">
              <a:latin typeface="Microsoft Sans Serif"/>
              <a:cs typeface="Microsoft Sans Serif"/>
            </a:endParaRPr>
          </a:p>
          <a:p>
            <a:pPr lvl="1">
              <a:lnSpc>
                <a:spcPct val="100000"/>
              </a:lnSpc>
              <a:spcBef>
                <a:spcPts val="35"/>
              </a:spcBef>
              <a:buFont typeface="Arial MT"/>
              <a:buChar char="•"/>
            </a:pPr>
            <a:endParaRPr sz="1100" dirty="0">
              <a:latin typeface="Microsoft Sans Serif"/>
              <a:cs typeface="Microsoft Sans Serif"/>
            </a:endParaRPr>
          </a:p>
          <a:p>
            <a:pPr marL="1068705" lvl="1" indent="-290195">
              <a:lnSpc>
                <a:spcPct val="100000"/>
              </a:lnSpc>
              <a:buFont typeface="Arial MT"/>
              <a:buChar char="•"/>
              <a:tabLst>
                <a:tab pos="1068705" algn="l"/>
                <a:tab pos="1069340" algn="l"/>
              </a:tabLst>
            </a:pPr>
            <a:r>
              <a:rPr sz="1050" spc="50" dirty="0">
                <a:latin typeface="Microsoft Sans Serif"/>
                <a:cs typeface="Microsoft Sans Serif"/>
              </a:rPr>
              <a:t>Listing</a:t>
            </a:r>
            <a:r>
              <a:rPr sz="1050" spc="55" dirty="0">
                <a:latin typeface="Microsoft Sans Serif"/>
                <a:cs typeface="Microsoft Sans Serif"/>
              </a:rPr>
              <a:t> </a:t>
            </a:r>
            <a:r>
              <a:rPr sz="1050" spc="65" dirty="0">
                <a:latin typeface="Microsoft Sans Serif"/>
                <a:cs typeface="Microsoft Sans Serif"/>
              </a:rPr>
              <a:t>the</a:t>
            </a:r>
            <a:r>
              <a:rPr sz="1050" spc="100" dirty="0">
                <a:latin typeface="Microsoft Sans Serif"/>
                <a:cs typeface="Microsoft Sans Serif"/>
              </a:rPr>
              <a:t> </a:t>
            </a:r>
            <a:r>
              <a:rPr sz="1050" spc="30" dirty="0">
                <a:latin typeface="Microsoft Sans Serif"/>
                <a:cs typeface="Microsoft Sans Serif"/>
              </a:rPr>
              <a:t>names</a:t>
            </a:r>
            <a:r>
              <a:rPr sz="1050" spc="45" dirty="0">
                <a:latin typeface="Microsoft Sans Serif"/>
                <a:cs typeface="Microsoft Sans Serif"/>
              </a:rPr>
              <a:t> </a:t>
            </a:r>
            <a:r>
              <a:rPr sz="1050" spc="65" dirty="0">
                <a:latin typeface="Microsoft Sans Serif"/>
                <a:cs typeface="Microsoft Sans Serif"/>
              </a:rPr>
              <a:t>of</a:t>
            </a:r>
            <a:r>
              <a:rPr sz="1050" spc="135" dirty="0">
                <a:latin typeface="Microsoft Sans Serif"/>
                <a:cs typeface="Microsoft Sans Serif"/>
              </a:rPr>
              <a:t> </a:t>
            </a:r>
            <a:r>
              <a:rPr sz="1050" spc="65" dirty="0">
                <a:latin typeface="Microsoft Sans Serif"/>
                <a:cs typeface="Microsoft Sans Serif"/>
              </a:rPr>
              <a:t>the</a:t>
            </a:r>
            <a:r>
              <a:rPr sz="1050" spc="85" dirty="0">
                <a:latin typeface="Microsoft Sans Serif"/>
                <a:cs typeface="Microsoft Sans Serif"/>
              </a:rPr>
              <a:t> </a:t>
            </a:r>
            <a:r>
              <a:rPr sz="1050" spc="55" dirty="0">
                <a:latin typeface="Microsoft Sans Serif"/>
                <a:cs typeface="Microsoft Sans Serif"/>
              </a:rPr>
              <a:t>boosters</a:t>
            </a:r>
            <a:r>
              <a:rPr sz="1050" spc="95" dirty="0">
                <a:latin typeface="Microsoft Sans Serif"/>
                <a:cs typeface="Microsoft Sans Serif"/>
              </a:rPr>
              <a:t> </a:t>
            </a:r>
            <a:r>
              <a:rPr sz="1050" spc="70" dirty="0">
                <a:latin typeface="Microsoft Sans Serif"/>
                <a:cs typeface="Microsoft Sans Serif"/>
              </a:rPr>
              <a:t>whi</a:t>
            </a:r>
            <a:r>
              <a:rPr sz="1050" spc="-130" dirty="0">
                <a:latin typeface="Microsoft Sans Serif"/>
                <a:cs typeface="Microsoft Sans Serif"/>
              </a:rPr>
              <a:t> </a:t>
            </a:r>
            <a:r>
              <a:rPr sz="1050" spc="-5" dirty="0">
                <a:latin typeface="Microsoft Sans Serif"/>
                <a:cs typeface="Microsoft Sans Serif"/>
              </a:rPr>
              <a:t>c</a:t>
            </a:r>
            <a:r>
              <a:rPr sz="1050" spc="-140" dirty="0">
                <a:latin typeface="Microsoft Sans Serif"/>
                <a:cs typeface="Microsoft Sans Serif"/>
              </a:rPr>
              <a:t> </a:t>
            </a:r>
            <a:r>
              <a:rPr sz="1050" spc="-5" dirty="0">
                <a:latin typeface="Microsoft Sans Serif"/>
                <a:cs typeface="Microsoft Sans Serif"/>
              </a:rPr>
              <a:t>h</a:t>
            </a:r>
            <a:r>
              <a:rPr sz="1050" spc="100" dirty="0">
                <a:latin typeface="Microsoft Sans Serif"/>
                <a:cs typeface="Microsoft Sans Serif"/>
              </a:rPr>
              <a:t> </a:t>
            </a:r>
            <a:r>
              <a:rPr sz="1050" spc="10" dirty="0">
                <a:latin typeface="Microsoft Sans Serif"/>
                <a:cs typeface="Microsoft Sans Serif"/>
              </a:rPr>
              <a:t>have </a:t>
            </a:r>
            <a:r>
              <a:rPr sz="1050" spc="25" dirty="0">
                <a:latin typeface="Microsoft Sans Serif"/>
                <a:cs typeface="Microsoft Sans Serif"/>
              </a:rPr>
              <a:t>success</a:t>
            </a:r>
            <a:r>
              <a:rPr sz="1050" spc="55" dirty="0">
                <a:latin typeface="Microsoft Sans Serif"/>
                <a:cs typeface="Microsoft Sans Serif"/>
              </a:rPr>
              <a:t> </a:t>
            </a:r>
            <a:r>
              <a:rPr sz="1050" spc="45" dirty="0">
                <a:latin typeface="Microsoft Sans Serif"/>
                <a:cs typeface="Microsoft Sans Serif"/>
              </a:rPr>
              <a:t>in</a:t>
            </a:r>
            <a:r>
              <a:rPr sz="1050" spc="65" dirty="0">
                <a:latin typeface="Microsoft Sans Serif"/>
                <a:cs typeface="Microsoft Sans Serif"/>
              </a:rPr>
              <a:t> </a:t>
            </a:r>
            <a:r>
              <a:rPr sz="1050" spc="70" dirty="0">
                <a:latin typeface="Microsoft Sans Serif"/>
                <a:cs typeface="Microsoft Sans Serif"/>
              </a:rPr>
              <a:t>drone</a:t>
            </a:r>
            <a:r>
              <a:rPr sz="1050" spc="85" dirty="0">
                <a:latin typeface="Microsoft Sans Serif"/>
                <a:cs typeface="Microsoft Sans Serif"/>
              </a:rPr>
              <a:t> </a:t>
            </a:r>
            <a:r>
              <a:rPr sz="1050" spc="50" dirty="0">
                <a:latin typeface="Microsoft Sans Serif"/>
                <a:cs typeface="Microsoft Sans Serif"/>
              </a:rPr>
              <a:t>ship</a:t>
            </a:r>
            <a:r>
              <a:rPr sz="1050" spc="45" dirty="0">
                <a:latin typeface="Microsoft Sans Serif"/>
                <a:cs typeface="Microsoft Sans Serif"/>
              </a:rPr>
              <a:t> </a:t>
            </a:r>
            <a:r>
              <a:rPr sz="1050" spc="40" dirty="0">
                <a:latin typeface="Microsoft Sans Serif"/>
                <a:cs typeface="Microsoft Sans Serif"/>
              </a:rPr>
              <a:t>and</a:t>
            </a:r>
            <a:r>
              <a:rPr sz="1050" spc="70" dirty="0">
                <a:latin typeface="Microsoft Sans Serif"/>
                <a:cs typeface="Microsoft Sans Serif"/>
              </a:rPr>
              <a:t> </a:t>
            </a:r>
            <a:r>
              <a:rPr sz="1050" spc="10" dirty="0">
                <a:latin typeface="Microsoft Sans Serif"/>
                <a:cs typeface="Microsoft Sans Serif"/>
              </a:rPr>
              <a:t>have </a:t>
            </a:r>
            <a:r>
              <a:rPr sz="1050" spc="45" dirty="0">
                <a:latin typeface="Microsoft Sans Serif"/>
                <a:cs typeface="Microsoft Sans Serif"/>
              </a:rPr>
              <a:t>payload</a:t>
            </a:r>
            <a:r>
              <a:rPr sz="1050" spc="65" dirty="0">
                <a:latin typeface="Microsoft Sans Serif"/>
                <a:cs typeface="Microsoft Sans Serif"/>
              </a:rPr>
              <a:t> </a:t>
            </a:r>
            <a:r>
              <a:rPr sz="1050" spc="-5" dirty="0">
                <a:latin typeface="Microsoft Sans Serif"/>
                <a:cs typeface="Microsoft Sans Serif"/>
              </a:rPr>
              <a:t>mass</a:t>
            </a:r>
            <a:r>
              <a:rPr sz="1050" spc="40" dirty="0">
                <a:latin typeface="Microsoft Sans Serif"/>
                <a:cs typeface="Microsoft Sans Serif"/>
              </a:rPr>
              <a:t> </a:t>
            </a:r>
            <a:r>
              <a:rPr sz="1050" spc="55" dirty="0">
                <a:latin typeface="Microsoft Sans Serif"/>
                <a:cs typeface="Microsoft Sans Serif"/>
              </a:rPr>
              <a:t>greater</a:t>
            </a:r>
            <a:r>
              <a:rPr sz="1050" spc="95" dirty="0">
                <a:latin typeface="Microsoft Sans Serif"/>
                <a:cs typeface="Microsoft Sans Serif"/>
              </a:rPr>
              <a:t> </a:t>
            </a:r>
            <a:r>
              <a:rPr sz="1050" spc="55" dirty="0">
                <a:latin typeface="Microsoft Sans Serif"/>
                <a:cs typeface="Microsoft Sans Serif"/>
              </a:rPr>
              <a:t>than</a:t>
            </a:r>
            <a:r>
              <a:rPr sz="1050" spc="85" dirty="0">
                <a:latin typeface="Microsoft Sans Serif"/>
                <a:cs typeface="Microsoft Sans Serif"/>
              </a:rPr>
              <a:t> </a:t>
            </a:r>
            <a:r>
              <a:rPr sz="1050" spc="190" dirty="0">
                <a:latin typeface="Microsoft Sans Serif"/>
                <a:cs typeface="Microsoft Sans Serif"/>
              </a:rPr>
              <a:t>4000</a:t>
            </a:r>
            <a:r>
              <a:rPr sz="1050" spc="245" dirty="0">
                <a:latin typeface="Microsoft Sans Serif"/>
                <a:cs typeface="Microsoft Sans Serif"/>
              </a:rPr>
              <a:t> </a:t>
            </a:r>
            <a:r>
              <a:rPr sz="1050" spc="135" dirty="0">
                <a:latin typeface="Microsoft Sans Serif"/>
                <a:cs typeface="Microsoft Sans Serif"/>
              </a:rPr>
              <a:t>but</a:t>
            </a:r>
            <a:r>
              <a:rPr sz="1050" spc="165" dirty="0">
                <a:latin typeface="Microsoft Sans Serif"/>
                <a:cs typeface="Microsoft Sans Serif"/>
              </a:rPr>
              <a:t> </a:t>
            </a:r>
            <a:r>
              <a:rPr sz="1050" spc="-5" dirty="0">
                <a:latin typeface="Microsoft Sans Serif"/>
                <a:cs typeface="Microsoft Sans Serif"/>
              </a:rPr>
              <a:t>less</a:t>
            </a:r>
            <a:r>
              <a:rPr sz="1050" spc="-50" dirty="0">
                <a:latin typeface="Microsoft Sans Serif"/>
                <a:cs typeface="Microsoft Sans Serif"/>
              </a:rPr>
              <a:t> </a:t>
            </a:r>
            <a:r>
              <a:rPr sz="1050" spc="55" dirty="0">
                <a:latin typeface="Microsoft Sans Serif"/>
                <a:cs typeface="Microsoft Sans Serif"/>
              </a:rPr>
              <a:t>than</a:t>
            </a:r>
            <a:r>
              <a:rPr sz="1050" spc="85" dirty="0">
                <a:latin typeface="Microsoft Sans Serif"/>
                <a:cs typeface="Microsoft Sans Serif"/>
              </a:rPr>
              <a:t> </a:t>
            </a:r>
            <a:r>
              <a:rPr sz="1050" spc="190" dirty="0">
                <a:latin typeface="Microsoft Sans Serif"/>
                <a:cs typeface="Microsoft Sans Serif"/>
              </a:rPr>
              <a:t>6000</a:t>
            </a:r>
            <a:r>
              <a:rPr sz="1050" spc="-5" dirty="0">
                <a:latin typeface="Microsoft Sans Serif"/>
                <a:cs typeface="Microsoft Sans Serif"/>
              </a:rPr>
              <a:t> </a:t>
            </a:r>
            <a:endParaRPr sz="1050" dirty="0">
              <a:latin typeface="Microsoft Sans Serif"/>
              <a:cs typeface="Microsoft Sans Serif"/>
            </a:endParaRPr>
          </a:p>
          <a:p>
            <a:pPr lvl="1">
              <a:lnSpc>
                <a:spcPct val="100000"/>
              </a:lnSpc>
              <a:spcBef>
                <a:spcPts val="25"/>
              </a:spcBef>
              <a:buFont typeface="Arial MT"/>
              <a:buChar char="•"/>
            </a:pPr>
            <a:endParaRPr sz="1600" dirty="0">
              <a:latin typeface="Microsoft Sans Serif"/>
              <a:cs typeface="Microsoft Sans Serif"/>
            </a:endParaRPr>
          </a:p>
          <a:p>
            <a:pPr marL="1068705" lvl="1" indent="-290195">
              <a:lnSpc>
                <a:spcPct val="100000"/>
              </a:lnSpc>
              <a:buFont typeface="Arial MT"/>
              <a:buChar char="•"/>
              <a:tabLst>
                <a:tab pos="1068705" algn="l"/>
                <a:tab pos="1069340" algn="l"/>
              </a:tabLst>
            </a:pPr>
            <a:r>
              <a:rPr sz="1050" spc="50" dirty="0">
                <a:latin typeface="Microsoft Sans Serif"/>
                <a:cs typeface="Microsoft Sans Serif"/>
              </a:rPr>
              <a:t>Listing</a:t>
            </a:r>
            <a:r>
              <a:rPr sz="1050" spc="45" dirty="0">
                <a:latin typeface="Microsoft Sans Serif"/>
                <a:cs typeface="Microsoft Sans Serif"/>
              </a:rPr>
              <a:t> </a:t>
            </a:r>
            <a:r>
              <a:rPr sz="1050" spc="65" dirty="0">
                <a:latin typeface="Microsoft Sans Serif"/>
                <a:cs typeface="Microsoft Sans Serif"/>
              </a:rPr>
              <a:t>the</a:t>
            </a:r>
            <a:r>
              <a:rPr sz="1050" spc="90" dirty="0">
                <a:latin typeface="Microsoft Sans Serif"/>
                <a:cs typeface="Microsoft Sans Serif"/>
              </a:rPr>
              <a:t> </a:t>
            </a:r>
            <a:r>
              <a:rPr sz="1050" spc="80" dirty="0">
                <a:latin typeface="Microsoft Sans Serif"/>
                <a:cs typeface="Microsoft Sans Serif"/>
              </a:rPr>
              <a:t>total </a:t>
            </a:r>
            <a:r>
              <a:rPr sz="1050" spc="85" dirty="0">
                <a:latin typeface="Microsoft Sans Serif"/>
                <a:cs typeface="Microsoft Sans Serif"/>
              </a:rPr>
              <a:t>number</a:t>
            </a:r>
            <a:r>
              <a:rPr sz="1050" spc="120" dirty="0">
                <a:latin typeface="Microsoft Sans Serif"/>
                <a:cs typeface="Microsoft Sans Serif"/>
              </a:rPr>
              <a:t> </a:t>
            </a:r>
            <a:r>
              <a:rPr sz="1050" spc="65" dirty="0">
                <a:latin typeface="Microsoft Sans Serif"/>
                <a:cs typeface="Microsoft Sans Serif"/>
              </a:rPr>
              <a:t>of</a:t>
            </a:r>
            <a:r>
              <a:rPr sz="1050" spc="125" dirty="0">
                <a:latin typeface="Microsoft Sans Serif"/>
                <a:cs typeface="Microsoft Sans Serif"/>
              </a:rPr>
              <a:t> </a:t>
            </a:r>
            <a:r>
              <a:rPr sz="1050" spc="50" dirty="0">
                <a:latin typeface="Microsoft Sans Serif"/>
                <a:cs typeface="Microsoft Sans Serif"/>
              </a:rPr>
              <a:t>successful</a:t>
            </a:r>
            <a:r>
              <a:rPr sz="1050" spc="30" dirty="0">
                <a:latin typeface="Microsoft Sans Serif"/>
                <a:cs typeface="Microsoft Sans Serif"/>
              </a:rPr>
              <a:t> </a:t>
            </a:r>
            <a:r>
              <a:rPr sz="1050" spc="40" dirty="0">
                <a:latin typeface="Microsoft Sans Serif"/>
                <a:cs typeface="Microsoft Sans Serif"/>
              </a:rPr>
              <a:t>and</a:t>
            </a:r>
            <a:r>
              <a:rPr sz="1050" spc="80" dirty="0">
                <a:latin typeface="Microsoft Sans Serif"/>
                <a:cs typeface="Microsoft Sans Serif"/>
              </a:rPr>
              <a:t> </a:t>
            </a:r>
            <a:r>
              <a:rPr sz="1050" spc="40" dirty="0">
                <a:latin typeface="Microsoft Sans Serif"/>
                <a:cs typeface="Microsoft Sans Serif"/>
              </a:rPr>
              <a:t>failure</a:t>
            </a:r>
            <a:r>
              <a:rPr sz="1050" spc="25" dirty="0">
                <a:latin typeface="Microsoft Sans Serif"/>
                <a:cs typeface="Microsoft Sans Serif"/>
              </a:rPr>
              <a:t> </a:t>
            </a:r>
            <a:r>
              <a:rPr sz="1050" spc="50" dirty="0">
                <a:latin typeface="Microsoft Sans Serif"/>
                <a:cs typeface="Microsoft Sans Serif"/>
              </a:rPr>
              <a:t>mission</a:t>
            </a:r>
            <a:r>
              <a:rPr sz="1050" spc="25" dirty="0">
                <a:latin typeface="Microsoft Sans Serif"/>
                <a:cs typeface="Microsoft Sans Serif"/>
              </a:rPr>
              <a:t> </a:t>
            </a:r>
            <a:r>
              <a:rPr sz="1050" spc="90" dirty="0">
                <a:latin typeface="Microsoft Sans Serif"/>
                <a:cs typeface="Microsoft Sans Serif"/>
              </a:rPr>
              <a:t>outcomes</a:t>
            </a:r>
            <a:endParaRPr sz="1050" dirty="0">
              <a:latin typeface="Microsoft Sans Serif"/>
              <a:cs typeface="Microsoft Sans Serif"/>
            </a:endParaRPr>
          </a:p>
          <a:p>
            <a:pPr lvl="1">
              <a:lnSpc>
                <a:spcPct val="100000"/>
              </a:lnSpc>
              <a:spcBef>
                <a:spcPts val="25"/>
              </a:spcBef>
              <a:buFont typeface="Arial MT"/>
              <a:buChar char="•"/>
            </a:pPr>
            <a:endParaRPr sz="1400" dirty="0">
              <a:latin typeface="Microsoft Sans Serif"/>
              <a:cs typeface="Microsoft Sans Serif"/>
            </a:endParaRPr>
          </a:p>
          <a:p>
            <a:pPr marL="1068705" lvl="1" indent="-290195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1068705" algn="l"/>
                <a:tab pos="1069340" algn="l"/>
              </a:tabLst>
            </a:pPr>
            <a:r>
              <a:rPr sz="1050" spc="50" dirty="0">
                <a:latin typeface="Microsoft Sans Serif"/>
                <a:cs typeface="Microsoft Sans Serif"/>
              </a:rPr>
              <a:t>Listing</a:t>
            </a:r>
            <a:r>
              <a:rPr sz="1050" spc="55" dirty="0">
                <a:latin typeface="Microsoft Sans Serif"/>
                <a:cs typeface="Microsoft Sans Serif"/>
              </a:rPr>
              <a:t> </a:t>
            </a:r>
            <a:r>
              <a:rPr sz="1050" spc="65" dirty="0">
                <a:latin typeface="Microsoft Sans Serif"/>
                <a:cs typeface="Microsoft Sans Serif"/>
              </a:rPr>
              <a:t>the</a:t>
            </a:r>
            <a:r>
              <a:rPr sz="1050" spc="80" dirty="0">
                <a:latin typeface="Microsoft Sans Serif"/>
                <a:cs typeface="Microsoft Sans Serif"/>
              </a:rPr>
              <a:t> </a:t>
            </a:r>
            <a:r>
              <a:rPr sz="1050" spc="30" dirty="0">
                <a:latin typeface="Microsoft Sans Serif"/>
                <a:cs typeface="Microsoft Sans Serif"/>
              </a:rPr>
              <a:t>names</a:t>
            </a:r>
            <a:r>
              <a:rPr sz="1050" spc="40" dirty="0">
                <a:latin typeface="Microsoft Sans Serif"/>
                <a:cs typeface="Microsoft Sans Serif"/>
              </a:rPr>
              <a:t> </a:t>
            </a:r>
            <a:r>
              <a:rPr sz="1050" spc="65" dirty="0">
                <a:latin typeface="Microsoft Sans Serif"/>
                <a:cs typeface="Microsoft Sans Serif"/>
              </a:rPr>
              <a:t>of</a:t>
            </a:r>
            <a:r>
              <a:rPr sz="1050" spc="135" dirty="0">
                <a:latin typeface="Microsoft Sans Serif"/>
                <a:cs typeface="Microsoft Sans Serif"/>
              </a:rPr>
              <a:t> </a:t>
            </a:r>
            <a:r>
              <a:rPr sz="1050" spc="65" dirty="0">
                <a:latin typeface="Microsoft Sans Serif"/>
                <a:cs typeface="Microsoft Sans Serif"/>
              </a:rPr>
              <a:t>the</a:t>
            </a:r>
            <a:r>
              <a:rPr sz="1050" spc="95" dirty="0">
                <a:latin typeface="Microsoft Sans Serif"/>
                <a:cs typeface="Microsoft Sans Serif"/>
              </a:rPr>
              <a:t> </a:t>
            </a:r>
            <a:r>
              <a:rPr sz="1050" spc="75" dirty="0">
                <a:latin typeface="Microsoft Sans Serif"/>
                <a:cs typeface="Microsoft Sans Serif"/>
              </a:rPr>
              <a:t>booster</a:t>
            </a:r>
            <a:r>
              <a:rPr sz="1050" spc="90" dirty="0">
                <a:latin typeface="Microsoft Sans Serif"/>
                <a:cs typeface="Microsoft Sans Serif"/>
              </a:rPr>
              <a:t> </a:t>
            </a:r>
            <a:r>
              <a:rPr sz="1050" spc="25" dirty="0">
                <a:latin typeface="Microsoft Sans Serif"/>
                <a:cs typeface="Microsoft Sans Serif"/>
              </a:rPr>
              <a:t>versions</a:t>
            </a:r>
            <a:r>
              <a:rPr sz="1050" spc="40" dirty="0">
                <a:latin typeface="Microsoft Sans Serif"/>
                <a:cs typeface="Microsoft Sans Serif"/>
              </a:rPr>
              <a:t> </a:t>
            </a:r>
            <a:r>
              <a:rPr sz="1050" spc="70" dirty="0">
                <a:latin typeface="Microsoft Sans Serif"/>
                <a:cs typeface="Microsoft Sans Serif"/>
              </a:rPr>
              <a:t>whi</a:t>
            </a:r>
            <a:r>
              <a:rPr sz="1050" spc="-130" dirty="0">
                <a:latin typeface="Microsoft Sans Serif"/>
                <a:cs typeface="Microsoft Sans Serif"/>
              </a:rPr>
              <a:t> </a:t>
            </a:r>
            <a:r>
              <a:rPr sz="1050" spc="-5" dirty="0">
                <a:latin typeface="Microsoft Sans Serif"/>
                <a:cs typeface="Microsoft Sans Serif"/>
              </a:rPr>
              <a:t>c</a:t>
            </a:r>
            <a:r>
              <a:rPr sz="1050" spc="-145" dirty="0">
                <a:latin typeface="Microsoft Sans Serif"/>
                <a:cs typeface="Microsoft Sans Serif"/>
              </a:rPr>
              <a:t> </a:t>
            </a:r>
            <a:r>
              <a:rPr sz="1050" spc="-5" dirty="0">
                <a:latin typeface="Microsoft Sans Serif"/>
                <a:cs typeface="Microsoft Sans Serif"/>
              </a:rPr>
              <a:t>h</a:t>
            </a:r>
            <a:r>
              <a:rPr sz="1050" spc="105" dirty="0">
                <a:latin typeface="Microsoft Sans Serif"/>
                <a:cs typeface="Microsoft Sans Serif"/>
              </a:rPr>
              <a:t> </a:t>
            </a:r>
            <a:r>
              <a:rPr sz="1050" spc="10" dirty="0">
                <a:latin typeface="Microsoft Sans Serif"/>
                <a:cs typeface="Microsoft Sans Serif"/>
              </a:rPr>
              <a:t>have</a:t>
            </a:r>
            <a:r>
              <a:rPr sz="1050" spc="-5" dirty="0">
                <a:latin typeface="Microsoft Sans Serif"/>
                <a:cs typeface="Microsoft Sans Serif"/>
              </a:rPr>
              <a:t> </a:t>
            </a:r>
            <a:r>
              <a:rPr sz="1050" spc="70" dirty="0">
                <a:latin typeface="Microsoft Sans Serif"/>
                <a:cs typeface="Microsoft Sans Serif"/>
              </a:rPr>
              <a:t>carried</a:t>
            </a:r>
            <a:r>
              <a:rPr sz="1050" spc="80" dirty="0">
                <a:latin typeface="Microsoft Sans Serif"/>
                <a:cs typeface="Microsoft Sans Serif"/>
              </a:rPr>
              <a:t> </a:t>
            </a:r>
            <a:r>
              <a:rPr sz="1050" spc="65" dirty="0">
                <a:latin typeface="Microsoft Sans Serif"/>
                <a:cs typeface="Microsoft Sans Serif"/>
              </a:rPr>
              <a:t>the</a:t>
            </a:r>
            <a:r>
              <a:rPr sz="1050" spc="80" dirty="0">
                <a:latin typeface="Microsoft Sans Serif"/>
                <a:cs typeface="Microsoft Sans Serif"/>
              </a:rPr>
              <a:t> </a:t>
            </a:r>
            <a:r>
              <a:rPr sz="1050" spc="85" dirty="0">
                <a:latin typeface="Microsoft Sans Serif"/>
                <a:cs typeface="Microsoft Sans Serif"/>
              </a:rPr>
              <a:t>maximum</a:t>
            </a:r>
            <a:r>
              <a:rPr sz="1050" spc="95" dirty="0">
                <a:latin typeface="Microsoft Sans Serif"/>
                <a:cs typeface="Microsoft Sans Serif"/>
              </a:rPr>
              <a:t> </a:t>
            </a:r>
            <a:r>
              <a:rPr sz="1050" spc="45" dirty="0">
                <a:latin typeface="Microsoft Sans Serif"/>
                <a:cs typeface="Microsoft Sans Serif"/>
              </a:rPr>
              <a:t>payload</a:t>
            </a:r>
            <a:r>
              <a:rPr sz="1050" spc="65" dirty="0">
                <a:latin typeface="Microsoft Sans Serif"/>
                <a:cs typeface="Microsoft Sans Serif"/>
              </a:rPr>
              <a:t> </a:t>
            </a:r>
            <a:r>
              <a:rPr sz="1050" spc="-5" dirty="0">
                <a:latin typeface="Microsoft Sans Serif"/>
                <a:cs typeface="Microsoft Sans Serif"/>
              </a:rPr>
              <a:t>mass</a:t>
            </a:r>
            <a:endParaRPr sz="1050" dirty="0">
              <a:latin typeface="Microsoft Sans Serif"/>
              <a:cs typeface="Microsoft Sans Serif"/>
            </a:endParaRPr>
          </a:p>
          <a:p>
            <a:pPr lvl="1">
              <a:lnSpc>
                <a:spcPct val="100000"/>
              </a:lnSpc>
              <a:spcBef>
                <a:spcPts val="5"/>
              </a:spcBef>
              <a:buFont typeface="Arial MT"/>
              <a:buChar char="•"/>
            </a:pPr>
            <a:endParaRPr sz="1200" dirty="0">
              <a:latin typeface="Microsoft Sans Serif"/>
              <a:cs typeface="Microsoft Sans Serif"/>
            </a:endParaRPr>
          </a:p>
          <a:p>
            <a:pPr marL="1068705" lvl="1" indent="-290195">
              <a:lnSpc>
                <a:spcPct val="100000"/>
              </a:lnSpc>
              <a:buFont typeface="Arial MT"/>
              <a:buChar char="•"/>
              <a:tabLst>
                <a:tab pos="1068705" algn="l"/>
                <a:tab pos="1069340" algn="l"/>
              </a:tabLst>
            </a:pPr>
            <a:r>
              <a:rPr sz="1050" spc="50" dirty="0">
                <a:latin typeface="Microsoft Sans Serif"/>
                <a:cs typeface="Microsoft Sans Serif"/>
              </a:rPr>
              <a:t>Listing </a:t>
            </a:r>
            <a:r>
              <a:rPr sz="1050" spc="65" dirty="0">
                <a:latin typeface="Microsoft Sans Serif"/>
                <a:cs typeface="Microsoft Sans Serif"/>
              </a:rPr>
              <a:t>the</a:t>
            </a:r>
            <a:r>
              <a:rPr sz="1050" spc="95" dirty="0">
                <a:latin typeface="Microsoft Sans Serif"/>
                <a:cs typeface="Microsoft Sans Serif"/>
              </a:rPr>
              <a:t> </a:t>
            </a:r>
            <a:r>
              <a:rPr sz="1050" spc="55" dirty="0">
                <a:latin typeface="Microsoft Sans Serif"/>
                <a:cs typeface="Microsoft Sans Serif"/>
              </a:rPr>
              <a:t>failed</a:t>
            </a:r>
            <a:r>
              <a:rPr sz="1050" spc="30" dirty="0">
                <a:latin typeface="Microsoft Sans Serif"/>
                <a:cs typeface="Microsoft Sans Serif"/>
              </a:rPr>
              <a:t> </a:t>
            </a:r>
            <a:r>
              <a:rPr sz="1050" spc="70" dirty="0">
                <a:latin typeface="Microsoft Sans Serif"/>
                <a:cs typeface="Microsoft Sans Serif"/>
              </a:rPr>
              <a:t>landing</a:t>
            </a:r>
            <a:r>
              <a:rPr sz="1050" spc="100" dirty="0">
                <a:latin typeface="Microsoft Sans Serif"/>
                <a:cs typeface="Microsoft Sans Serif"/>
              </a:rPr>
              <a:t> </a:t>
            </a:r>
            <a:r>
              <a:rPr sz="1050" spc="90" dirty="0">
                <a:latin typeface="Microsoft Sans Serif"/>
                <a:cs typeface="Microsoft Sans Serif"/>
              </a:rPr>
              <a:t>outcomes</a:t>
            </a:r>
            <a:r>
              <a:rPr sz="1050" spc="85" dirty="0">
                <a:latin typeface="Microsoft Sans Serif"/>
                <a:cs typeface="Microsoft Sans Serif"/>
              </a:rPr>
              <a:t> </a:t>
            </a:r>
            <a:r>
              <a:rPr sz="1050" spc="45" dirty="0">
                <a:latin typeface="Microsoft Sans Serif"/>
                <a:cs typeface="Microsoft Sans Serif"/>
              </a:rPr>
              <a:t>in </a:t>
            </a:r>
            <a:r>
              <a:rPr sz="1050" spc="70" dirty="0">
                <a:latin typeface="Microsoft Sans Serif"/>
                <a:cs typeface="Microsoft Sans Serif"/>
              </a:rPr>
              <a:t>drone</a:t>
            </a:r>
            <a:r>
              <a:rPr sz="1050" spc="85" dirty="0">
                <a:latin typeface="Microsoft Sans Serif"/>
                <a:cs typeface="Microsoft Sans Serif"/>
              </a:rPr>
              <a:t> </a:t>
            </a:r>
            <a:r>
              <a:rPr sz="1050" spc="35" dirty="0">
                <a:latin typeface="Microsoft Sans Serif"/>
                <a:cs typeface="Microsoft Sans Serif"/>
              </a:rPr>
              <a:t>ship,</a:t>
            </a:r>
            <a:r>
              <a:rPr sz="1050" spc="10" dirty="0">
                <a:latin typeface="Microsoft Sans Serif"/>
                <a:cs typeface="Microsoft Sans Serif"/>
              </a:rPr>
              <a:t> </a:t>
            </a:r>
            <a:r>
              <a:rPr sz="1050" spc="75" dirty="0">
                <a:latin typeface="Microsoft Sans Serif"/>
                <a:cs typeface="Microsoft Sans Serif"/>
              </a:rPr>
              <a:t>their</a:t>
            </a:r>
            <a:r>
              <a:rPr sz="1050" spc="80" dirty="0">
                <a:latin typeface="Microsoft Sans Serif"/>
                <a:cs typeface="Microsoft Sans Serif"/>
              </a:rPr>
              <a:t> </a:t>
            </a:r>
            <a:r>
              <a:rPr sz="1050" spc="75" dirty="0">
                <a:latin typeface="Microsoft Sans Serif"/>
                <a:cs typeface="Microsoft Sans Serif"/>
              </a:rPr>
              <a:t>booster</a:t>
            </a:r>
            <a:r>
              <a:rPr sz="1050" spc="85" dirty="0">
                <a:latin typeface="Microsoft Sans Serif"/>
                <a:cs typeface="Microsoft Sans Serif"/>
              </a:rPr>
              <a:t> </a:t>
            </a:r>
            <a:r>
              <a:rPr sz="1050" spc="25" dirty="0">
                <a:latin typeface="Microsoft Sans Serif"/>
                <a:cs typeface="Microsoft Sans Serif"/>
              </a:rPr>
              <a:t>versions</a:t>
            </a:r>
            <a:r>
              <a:rPr sz="1050" spc="40" dirty="0">
                <a:latin typeface="Microsoft Sans Serif"/>
                <a:cs typeface="Microsoft Sans Serif"/>
              </a:rPr>
              <a:t> and</a:t>
            </a:r>
            <a:r>
              <a:rPr sz="1050" spc="85" dirty="0">
                <a:latin typeface="Microsoft Sans Serif"/>
                <a:cs typeface="Microsoft Sans Serif"/>
              </a:rPr>
              <a:t> </a:t>
            </a:r>
            <a:r>
              <a:rPr sz="1050" spc="65" dirty="0">
                <a:latin typeface="Microsoft Sans Serif"/>
                <a:cs typeface="Microsoft Sans Serif"/>
              </a:rPr>
              <a:t>launch</a:t>
            </a:r>
            <a:r>
              <a:rPr sz="1050" spc="40" dirty="0">
                <a:latin typeface="Microsoft Sans Serif"/>
                <a:cs typeface="Microsoft Sans Serif"/>
              </a:rPr>
              <a:t> site</a:t>
            </a:r>
            <a:r>
              <a:rPr sz="1050" spc="20" dirty="0">
                <a:latin typeface="Microsoft Sans Serif"/>
                <a:cs typeface="Microsoft Sans Serif"/>
              </a:rPr>
              <a:t> </a:t>
            </a:r>
            <a:r>
              <a:rPr sz="1050" spc="30" dirty="0">
                <a:latin typeface="Microsoft Sans Serif"/>
                <a:cs typeface="Microsoft Sans Serif"/>
              </a:rPr>
              <a:t>names</a:t>
            </a:r>
            <a:r>
              <a:rPr sz="1050" spc="25" dirty="0">
                <a:latin typeface="Microsoft Sans Serif"/>
                <a:cs typeface="Microsoft Sans Serif"/>
              </a:rPr>
              <a:t> </a:t>
            </a:r>
            <a:r>
              <a:rPr sz="1050" spc="65" dirty="0">
                <a:latin typeface="Microsoft Sans Serif"/>
                <a:cs typeface="Microsoft Sans Serif"/>
              </a:rPr>
              <a:t>for</a:t>
            </a:r>
            <a:r>
              <a:rPr sz="1050" spc="100" dirty="0">
                <a:latin typeface="Microsoft Sans Serif"/>
                <a:cs typeface="Microsoft Sans Serif"/>
              </a:rPr>
              <a:t> </a:t>
            </a:r>
            <a:r>
              <a:rPr sz="1050" spc="65" dirty="0">
                <a:latin typeface="Microsoft Sans Serif"/>
                <a:cs typeface="Microsoft Sans Serif"/>
              </a:rPr>
              <a:t>the</a:t>
            </a:r>
            <a:r>
              <a:rPr sz="1050" spc="80" dirty="0">
                <a:latin typeface="Microsoft Sans Serif"/>
                <a:cs typeface="Microsoft Sans Serif"/>
              </a:rPr>
              <a:t> </a:t>
            </a:r>
            <a:r>
              <a:rPr sz="1050" spc="85" dirty="0">
                <a:latin typeface="Microsoft Sans Serif"/>
                <a:cs typeface="Microsoft Sans Serif"/>
              </a:rPr>
              <a:t>months</a:t>
            </a:r>
            <a:r>
              <a:rPr sz="1050" spc="105" dirty="0">
                <a:latin typeface="Microsoft Sans Serif"/>
                <a:cs typeface="Microsoft Sans Serif"/>
              </a:rPr>
              <a:t> </a:t>
            </a:r>
            <a:r>
              <a:rPr sz="1050" spc="85" dirty="0">
                <a:latin typeface="Microsoft Sans Serif"/>
                <a:cs typeface="Microsoft Sans Serif"/>
              </a:rPr>
              <a:t>in</a:t>
            </a:r>
            <a:r>
              <a:rPr sz="1050" spc="50" dirty="0">
                <a:latin typeface="Microsoft Sans Serif"/>
                <a:cs typeface="Microsoft Sans Serif"/>
              </a:rPr>
              <a:t> </a:t>
            </a:r>
            <a:r>
              <a:rPr sz="1050" spc="10" dirty="0">
                <a:latin typeface="Microsoft Sans Serif"/>
                <a:cs typeface="Microsoft Sans Serif"/>
              </a:rPr>
              <a:t>year</a:t>
            </a:r>
            <a:r>
              <a:rPr sz="1050" spc="40" dirty="0">
                <a:latin typeface="Microsoft Sans Serif"/>
                <a:cs typeface="Microsoft Sans Serif"/>
              </a:rPr>
              <a:t> </a:t>
            </a:r>
            <a:r>
              <a:rPr sz="1050" spc="-20" dirty="0">
                <a:latin typeface="Microsoft Sans Serif"/>
                <a:cs typeface="Microsoft Sans Serif"/>
              </a:rPr>
              <a:t>2015</a:t>
            </a:r>
            <a:endParaRPr sz="1050" dirty="0">
              <a:latin typeface="Microsoft Sans Serif"/>
              <a:cs typeface="Microsoft Sans Serif"/>
            </a:endParaRPr>
          </a:p>
          <a:p>
            <a:pPr lvl="1">
              <a:lnSpc>
                <a:spcPct val="100000"/>
              </a:lnSpc>
              <a:spcBef>
                <a:spcPts val="10"/>
              </a:spcBef>
              <a:buFont typeface="Arial MT"/>
              <a:buChar char="•"/>
            </a:pPr>
            <a:endParaRPr sz="1100" dirty="0">
              <a:latin typeface="Microsoft Sans Serif"/>
              <a:cs typeface="Microsoft Sans Serif"/>
            </a:endParaRPr>
          </a:p>
          <a:p>
            <a:pPr marL="1068705" marR="5080" lvl="1" indent="-289560">
              <a:lnSpc>
                <a:spcPct val="110000"/>
              </a:lnSpc>
              <a:buFont typeface="Arial MT"/>
              <a:buChar char="•"/>
              <a:tabLst>
                <a:tab pos="1068705" algn="l"/>
                <a:tab pos="1069340" algn="l"/>
              </a:tabLst>
            </a:pPr>
            <a:r>
              <a:rPr sz="1050" spc="15" dirty="0">
                <a:latin typeface="Microsoft Sans Serif"/>
                <a:cs typeface="Microsoft Sans Serif"/>
              </a:rPr>
              <a:t>Ranking </a:t>
            </a:r>
            <a:r>
              <a:rPr sz="1050" spc="65" dirty="0">
                <a:latin typeface="Microsoft Sans Serif"/>
                <a:cs typeface="Microsoft Sans Serif"/>
              </a:rPr>
              <a:t>the</a:t>
            </a:r>
            <a:r>
              <a:rPr sz="1050" spc="80" dirty="0">
                <a:latin typeface="Microsoft Sans Serif"/>
                <a:cs typeface="Microsoft Sans Serif"/>
              </a:rPr>
              <a:t> </a:t>
            </a:r>
            <a:r>
              <a:rPr sz="1050" spc="-5" dirty="0">
                <a:latin typeface="Microsoft Sans Serif"/>
                <a:cs typeface="Microsoft Sans Serif"/>
              </a:rPr>
              <a:t>c</a:t>
            </a:r>
            <a:r>
              <a:rPr sz="1050" spc="-125" dirty="0">
                <a:latin typeface="Microsoft Sans Serif"/>
                <a:cs typeface="Microsoft Sans Serif"/>
              </a:rPr>
              <a:t> </a:t>
            </a:r>
            <a:r>
              <a:rPr sz="1050" spc="-5" dirty="0">
                <a:latin typeface="Microsoft Sans Serif"/>
                <a:cs typeface="Microsoft Sans Serif"/>
              </a:rPr>
              <a:t>o</a:t>
            </a:r>
            <a:r>
              <a:rPr sz="1050" spc="-135" dirty="0">
                <a:latin typeface="Microsoft Sans Serif"/>
                <a:cs typeface="Microsoft Sans Serif"/>
              </a:rPr>
              <a:t> </a:t>
            </a:r>
            <a:r>
              <a:rPr sz="1050" spc="-5" dirty="0">
                <a:latin typeface="Microsoft Sans Serif"/>
                <a:cs typeface="Microsoft Sans Serif"/>
              </a:rPr>
              <a:t>u</a:t>
            </a:r>
            <a:r>
              <a:rPr sz="1050" spc="-135" dirty="0">
                <a:latin typeface="Microsoft Sans Serif"/>
                <a:cs typeface="Microsoft Sans Serif"/>
              </a:rPr>
              <a:t> </a:t>
            </a:r>
            <a:r>
              <a:rPr sz="1050" spc="-5" dirty="0">
                <a:latin typeface="Microsoft Sans Serif"/>
                <a:cs typeface="Microsoft Sans Serif"/>
              </a:rPr>
              <a:t>n</a:t>
            </a:r>
            <a:r>
              <a:rPr sz="1050" spc="-130" dirty="0">
                <a:latin typeface="Microsoft Sans Serif"/>
                <a:cs typeface="Microsoft Sans Serif"/>
              </a:rPr>
              <a:t> </a:t>
            </a:r>
            <a:r>
              <a:rPr sz="1050" spc="-5" dirty="0">
                <a:latin typeface="Microsoft Sans Serif"/>
                <a:cs typeface="Microsoft Sans Serif"/>
              </a:rPr>
              <a:t>t</a:t>
            </a:r>
            <a:r>
              <a:rPr sz="1050" spc="105" dirty="0">
                <a:latin typeface="Microsoft Sans Serif"/>
                <a:cs typeface="Microsoft Sans Serif"/>
              </a:rPr>
              <a:t> </a:t>
            </a:r>
            <a:r>
              <a:rPr sz="1050" spc="65" dirty="0">
                <a:latin typeface="Microsoft Sans Serif"/>
                <a:cs typeface="Microsoft Sans Serif"/>
              </a:rPr>
              <a:t>of</a:t>
            </a:r>
            <a:r>
              <a:rPr sz="1050" spc="130" dirty="0">
                <a:latin typeface="Microsoft Sans Serif"/>
                <a:cs typeface="Microsoft Sans Serif"/>
              </a:rPr>
              <a:t> </a:t>
            </a:r>
            <a:r>
              <a:rPr sz="1050" spc="70" dirty="0">
                <a:latin typeface="Microsoft Sans Serif"/>
                <a:cs typeface="Microsoft Sans Serif"/>
              </a:rPr>
              <a:t>landing</a:t>
            </a:r>
            <a:r>
              <a:rPr sz="1050" spc="90" dirty="0">
                <a:latin typeface="Microsoft Sans Serif"/>
                <a:cs typeface="Microsoft Sans Serif"/>
              </a:rPr>
              <a:t> outcomes</a:t>
            </a:r>
            <a:r>
              <a:rPr sz="1050" spc="95" dirty="0">
                <a:latin typeface="Microsoft Sans Serif"/>
                <a:cs typeface="Microsoft Sans Serif"/>
              </a:rPr>
              <a:t> </a:t>
            </a:r>
            <a:r>
              <a:rPr sz="1050" spc="35" dirty="0">
                <a:latin typeface="Microsoft Sans Serif"/>
                <a:cs typeface="Microsoft Sans Serif"/>
              </a:rPr>
              <a:t>(such</a:t>
            </a:r>
            <a:r>
              <a:rPr sz="1050" spc="50" dirty="0">
                <a:latin typeface="Microsoft Sans Serif"/>
                <a:cs typeface="Microsoft Sans Serif"/>
              </a:rPr>
              <a:t> </a:t>
            </a:r>
            <a:r>
              <a:rPr sz="1050" spc="-30" dirty="0">
                <a:latin typeface="Microsoft Sans Serif"/>
                <a:cs typeface="Microsoft Sans Serif"/>
              </a:rPr>
              <a:t>as</a:t>
            </a:r>
            <a:r>
              <a:rPr sz="1050" spc="-60" dirty="0">
                <a:latin typeface="Microsoft Sans Serif"/>
                <a:cs typeface="Microsoft Sans Serif"/>
              </a:rPr>
              <a:t> </a:t>
            </a:r>
            <a:r>
              <a:rPr sz="1050" spc="-5" dirty="0">
                <a:latin typeface="Microsoft Sans Serif"/>
                <a:cs typeface="Microsoft Sans Serif"/>
              </a:rPr>
              <a:t>Failure</a:t>
            </a:r>
            <a:r>
              <a:rPr sz="1050" spc="10" dirty="0">
                <a:latin typeface="Microsoft Sans Serif"/>
                <a:cs typeface="Microsoft Sans Serif"/>
              </a:rPr>
              <a:t> </a:t>
            </a:r>
            <a:r>
              <a:rPr sz="1050" spc="55" dirty="0">
                <a:latin typeface="Microsoft Sans Serif"/>
                <a:cs typeface="Microsoft Sans Serif"/>
              </a:rPr>
              <a:t>(drone</a:t>
            </a:r>
            <a:r>
              <a:rPr sz="1050" spc="85" dirty="0">
                <a:latin typeface="Microsoft Sans Serif"/>
                <a:cs typeface="Microsoft Sans Serif"/>
              </a:rPr>
              <a:t> </a:t>
            </a:r>
            <a:r>
              <a:rPr sz="1050" spc="35" dirty="0">
                <a:latin typeface="Microsoft Sans Serif"/>
                <a:cs typeface="Microsoft Sans Serif"/>
              </a:rPr>
              <a:t>ship)</a:t>
            </a:r>
            <a:r>
              <a:rPr sz="1050" spc="45" dirty="0">
                <a:latin typeface="Microsoft Sans Serif"/>
                <a:cs typeface="Microsoft Sans Serif"/>
              </a:rPr>
              <a:t> </a:t>
            </a:r>
            <a:r>
              <a:rPr sz="1050" spc="50" dirty="0">
                <a:latin typeface="Microsoft Sans Serif"/>
                <a:cs typeface="Microsoft Sans Serif"/>
              </a:rPr>
              <a:t>or</a:t>
            </a:r>
            <a:r>
              <a:rPr sz="1050" spc="114" dirty="0">
                <a:latin typeface="Microsoft Sans Serif"/>
                <a:cs typeface="Microsoft Sans Serif"/>
              </a:rPr>
              <a:t> </a:t>
            </a:r>
            <a:r>
              <a:rPr sz="1050" spc="15" dirty="0">
                <a:latin typeface="Microsoft Sans Serif"/>
                <a:cs typeface="Microsoft Sans Serif"/>
              </a:rPr>
              <a:t>Success</a:t>
            </a:r>
            <a:r>
              <a:rPr sz="1050" spc="60" dirty="0">
                <a:latin typeface="Microsoft Sans Serif"/>
                <a:cs typeface="Microsoft Sans Serif"/>
              </a:rPr>
              <a:t> </a:t>
            </a:r>
            <a:r>
              <a:rPr sz="1050" spc="-5" dirty="0">
                <a:latin typeface="Microsoft Sans Serif"/>
                <a:cs typeface="Microsoft Sans Serif"/>
              </a:rPr>
              <a:t>(</a:t>
            </a:r>
            <a:r>
              <a:rPr sz="1050" spc="-170" dirty="0">
                <a:latin typeface="Microsoft Sans Serif"/>
                <a:cs typeface="Microsoft Sans Serif"/>
              </a:rPr>
              <a:t> </a:t>
            </a:r>
            <a:r>
              <a:rPr sz="1050" spc="70" dirty="0">
                <a:latin typeface="Microsoft Sans Serif"/>
                <a:cs typeface="Microsoft Sans Serif"/>
              </a:rPr>
              <a:t>ground</a:t>
            </a:r>
            <a:r>
              <a:rPr sz="1050" spc="85" dirty="0">
                <a:latin typeface="Microsoft Sans Serif"/>
                <a:cs typeface="Microsoft Sans Serif"/>
              </a:rPr>
              <a:t> </a:t>
            </a:r>
            <a:r>
              <a:rPr sz="1050" spc="35" dirty="0">
                <a:latin typeface="Microsoft Sans Serif"/>
                <a:cs typeface="Microsoft Sans Serif"/>
              </a:rPr>
              <a:t>pad))</a:t>
            </a:r>
            <a:r>
              <a:rPr sz="1050" spc="25" dirty="0">
                <a:latin typeface="Microsoft Sans Serif"/>
                <a:cs typeface="Microsoft Sans Serif"/>
              </a:rPr>
              <a:t> </a:t>
            </a:r>
            <a:r>
              <a:rPr sz="1050" spc="75" dirty="0">
                <a:latin typeface="Microsoft Sans Serif"/>
                <a:cs typeface="Microsoft Sans Serif"/>
              </a:rPr>
              <a:t>between</a:t>
            </a:r>
            <a:r>
              <a:rPr sz="1050" spc="90" dirty="0">
                <a:latin typeface="Microsoft Sans Serif"/>
                <a:cs typeface="Microsoft Sans Serif"/>
              </a:rPr>
              <a:t> </a:t>
            </a:r>
            <a:r>
              <a:rPr sz="1050" spc="65" dirty="0">
                <a:latin typeface="Microsoft Sans Serif"/>
                <a:cs typeface="Microsoft Sans Serif"/>
              </a:rPr>
              <a:t>the</a:t>
            </a:r>
            <a:r>
              <a:rPr sz="1050" spc="95" dirty="0">
                <a:latin typeface="Microsoft Sans Serif"/>
                <a:cs typeface="Microsoft Sans Serif"/>
              </a:rPr>
              <a:t> </a:t>
            </a:r>
            <a:r>
              <a:rPr sz="1050" spc="75" dirty="0">
                <a:latin typeface="Microsoft Sans Serif"/>
                <a:cs typeface="Microsoft Sans Serif"/>
              </a:rPr>
              <a:t>date</a:t>
            </a:r>
            <a:r>
              <a:rPr sz="1050" spc="85" dirty="0">
                <a:latin typeface="Microsoft Sans Serif"/>
                <a:cs typeface="Microsoft Sans Serif"/>
              </a:rPr>
              <a:t> </a:t>
            </a:r>
            <a:r>
              <a:rPr sz="1050" spc="65" dirty="0">
                <a:latin typeface="Microsoft Sans Serif"/>
                <a:cs typeface="Microsoft Sans Serif"/>
              </a:rPr>
              <a:t>2010</a:t>
            </a:r>
            <a:r>
              <a:rPr sz="1050" spc="-175" dirty="0">
                <a:latin typeface="Microsoft Sans Serif"/>
                <a:cs typeface="Microsoft Sans Serif"/>
              </a:rPr>
              <a:t> </a:t>
            </a:r>
            <a:r>
              <a:rPr sz="1050" spc="-5" dirty="0">
                <a:latin typeface="Microsoft Sans Serif"/>
                <a:cs typeface="Microsoft Sans Serif"/>
              </a:rPr>
              <a:t>-</a:t>
            </a:r>
            <a:r>
              <a:rPr sz="1050" spc="-165" dirty="0">
                <a:latin typeface="Microsoft Sans Serif"/>
                <a:cs typeface="Microsoft Sans Serif"/>
              </a:rPr>
              <a:t> </a:t>
            </a:r>
            <a:r>
              <a:rPr sz="1050" spc="40" dirty="0">
                <a:latin typeface="Microsoft Sans Serif"/>
                <a:cs typeface="Microsoft Sans Serif"/>
              </a:rPr>
              <a:t>06</a:t>
            </a:r>
            <a:r>
              <a:rPr sz="1050" spc="-175" dirty="0">
                <a:latin typeface="Microsoft Sans Serif"/>
                <a:cs typeface="Microsoft Sans Serif"/>
              </a:rPr>
              <a:t> </a:t>
            </a:r>
            <a:r>
              <a:rPr sz="1050" spc="-5" dirty="0">
                <a:latin typeface="Microsoft Sans Serif"/>
                <a:cs typeface="Microsoft Sans Serif"/>
              </a:rPr>
              <a:t>-</a:t>
            </a:r>
            <a:r>
              <a:rPr sz="1050" spc="-170" dirty="0">
                <a:latin typeface="Microsoft Sans Serif"/>
                <a:cs typeface="Microsoft Sans Serif"/>
              </a:rPr>
              <a:t> </a:t>
            </a:r>
            <a:r>
              <a:rPr sz="1050" spc="40" dirty="0">
                <a:latin typeface="Microsoft Sans Serif"/>
                <a:cs typeface="Microsoft Sans Serif"/>
              </a:rPr>
              <a:t>04</a:t>
            </a:r>
            <a:r>
              <a:rPr sz="1050" spc="105" dirty="0">
                <a:latin typeface="Microsoft Sans Serif"/>
                <a:cs typeface="Microsoft Sans Serif"/>
              </a:rPr>
              <a:t> </a:t>
            </a:r>
            <a:r>
              <a:rPr sz="1050" spc="40" dirty="0">
                <a:latin typeface="Microsoft Sans Serif"/>
                <a:cs typeface="Microsoft Sans Serif"/>
              </a:rPr>
              <a:t>and</a:t>
            </a:r>
            <a:r>
              <a:rPr sz="1050" spc="70" dirty="0">
                <a:latin typeface="Microsoft Sans Serif"/>
                <a:cs typeface="Microsoft Sans Serif"/>
              </a:rPr>
              <a:t> </a:t>
            </a:r>
            <a:r>
              <a:rPr sz="1050" spc="25" dirty="0">
                <a:latin typeface="Microsoft Sans Serif"/>
                <a:cs typeface="Microsoft Sans Serif"/>
              </a:rPr>
              <a:t>2017-03-20</a:t>
            </a:r>
            <a:r>
              <a:rPr sz="1050" dirty="0">
                <a:latin typeface="Microsoft Sans Serif"/>
                <a:cs typeface="Microsoft Sans Serif"/>
              </a:rPr>
              <a:t> </a:t>
            </a:r>
            <a:r>
              <a:rPr sz="1050" spc="45" dirty="0">
                <a:latin typeface="Microsoft Sans Serif"/>
                <a:cs typeface="Microsoft Sans Serif"/>
              </a:rPr>
              <a:t>in </a:t>
            </a:r>
            <a:r>
              <a:rPr sz="1050" spc="50" dirty="0">
                <a:latin typeface="Microsoft Sans Serif"/>
                <a:cs typeface="Microsoft Sans Serif"/>
              </a:rPr>
              <a:t> </a:t>
            </a:r>
            <a:r>
              <a:rPr sz="1050" spc="80" dirty="0">
                <a:latin typeface="Microsoft Sans Serif"/>
                <a:cs typeface="Microsoft Sans Serif"/>
              </a:rPr>
              <a:t>descending</a:t>
            </a:r>
            <a:r>
              <a:rPr sz="1050" spc="55" dirty="0">
                <a:latin typeface="Microsoft Sans Serif"/>
                <a:cs typeface="Microsoft Sans Serif"/>
              </a:rPr>
              <a:t> </a:t>
            </a:r>
            <a:r>
              <a:rPr sz="1050" spc="70" dirty="0">
                <a:latin typeface="Microsoft Sans Serif"/>
                <a:cs typeface="Microsoft Sans Serif"/>
              </a:rPr>
              <a:t>order</a:t>
            </a:r>
            <a:endParaRPr sz="1050" dirty="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64"/>
              </a:lnSpc>
            </a:pPr>
            <a:fld id="{81D60167-4931-47E6-BA6A-407CBD079E47}" type="slidenum">
              <a:rPr spc="-5" dirty="0"/>
              <a:t>11</a:t>
            </a:fld>
            <a:endParaRPr spc="-5" dirty="0"/>
          </a:p>
        </p:txBody>
      </p:sp>
      <p:sp>
        <p:nvSpPr>
          <p:cNvPr id="3" name="object 3"/>
          <p:cNvSpPr txBox="1"/>
          <p:nvPr/>
        </p:nvSpPr>
        <p:spPr>
          <a:xfrm>
            <a:off x="1315085" y="5740049"/>
            <a:ext cx="9561830" cy="48032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>
              <a:lnSpc>
                <a:spcPct val="110000"/>
              </a:lnSpc>
              <a:spcBef>
                <a:spcPts val="100"/>
              </a:spcBef>
              <a:tabLst>
                <a:tab pos="301625" algn="l"/>
                <a:tab pos="302260" algn="l"/>
              </a:tabLst>
            </a:pPr>
            <a:r>
              <a:rPr lang="en-IN" sz="1400" spc="-10" dirty="0">
                <a:latin typeface="Microsoft Sans Serif"/>
                <a:cs typeface="Microsoft Sans Serif"/>
                <a:hlinkClick r:id="rId2"/>
              </a:rPr>
              <a:t>https://github.com/patnaikabhishek/IBM-Data-Science-Capstone/blob/main/jupyter-labs-eda-sql-coursera_sqllite.ipynb</a:t>
            </a:r>
            <a:endParaRPr lang="en-IN" sz="1400" spc="-10" dirty="0">
              <a:latin typeface="Microsoft Sans Serif"/>
              <a:cs typeface="Microsoft Sans Serif"/>
            </a:endParaRPr>
          </a:p>
          <a:p>
            <a:pPr marL="12065" marR="5080">
              <a:lnSpc>
                <a:spcPct val="110000"/>
              </a:lnSpc>
              <a:spcBef>
                <a:spcPts val="100"/>
              </a:spcBef>
              <a:tabLst>
                <a:tab pos="301625" algn="l"/>
                <a:tab pos="302260" algn="l"/>
              </a:tabLst>
            </a:pPr>
            <a:endParaRPr lang="en-IN" sz="1400" spc="-10" dirty="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69" y="450342"/>
            <a:ext cx="581025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EDA</a:t>
            </a:r>
            <a:r>
              <a:rPr spc="-225" dirty="0"/>
              <a:t> </a:t>
            </a:r>
            <a:r>
              <a:rPr spc="-5" dirty="0"/>
              <a:t>with</a:t>
            </a:r>
            <a:r>
              <a:rPr spc="-25" dirty="0"/>
              <a:t> </a:t>
            </a:r>
            <a:r>
              <a:rPr spc="-5" dirty="0"/>
              <a:t>Data</a:t>
            </a:r>
            <a:r>
              <a:rPr spc="5" dirty="0"/>
              <a:t> </a:t>
            </a:r>
            <a:r>
              <a:rPr spc="-10" dirty="0"/>
              <a:t>Visualization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1489329"/>
            <a:ext cx="10085070" cy="45108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100" spc="105" dirty="0">
                <a:latin typeface="Microsoft Sans Serif"/>
                <a:cs typeface="Microsoft Sans Serif"/>
              </a:rPr>
              <a:t>P</a:t>
            </a:r>
            <a:r>
              <a:rPr sz="1100" spc="110" dirty="0">
                <a:latin typeface="Microsoft Sans Serif"/>
                <a:cs typeface="Microsoft Sans Serif"/>
              </a:rPr>
              <a:t>e</a:t>
            </a:r>
            <a:r>
              <a:rPr sz="1100" spc="114" dirty="0">
                <a:latin typeface="Microsoft Sans Serif"/>
                <a:cs typeface="Microsoft Sans Serif"/>
              </a:rPr>
              <a:t>r</a:t>
            </a:r>
            <a:r>
              <a:rPr sz="1100" spc="110" dirty="0">
                <a:latin typeface="Microsoft Sans Serif"/>
                <a:cs typeface="Microsoft Sans Serif"/>
              </a:rPr>
              <a:t>fo</a:t>
            </a:r>
            <a:r>
              <a:rPr sz="1100" spc="114" dirty="0">
                <a:latin typeface="Microsoft Sans Serif"/>
                <a:cs typeface="Microsoft Sans Serif"/>
              </a:rPr>
              <a:t>r</a:t>
            </a:r>
            <a:r>
              <a:rPr sz="1100" spc="110" dirty="0">
                <a:latin typeface="Microsoft Sans Serif"/>
                <a:cs typeface="Microsoft Sans Serif"/>
              </a:rPr>
              <a:t>me</a:t>
            </a:r>
            <a:r>
              <a:rPr sz="1100" spc="-5" dirty="0">
                <a:latin typeface="Microsoft Sans Serif"/>
                <a:cs typeface="Microsoft Sans Serif"/>
              </a:rPr>
              <a:t>d</a:t>
            </a:r>
            <a:r>
              <a:rPr sz="1100" spc="25" dirty="0">
                <a:latin typeface="Microsoft Sans Serif"/>
                <a:cs typeface="Microsoft Sans Serif"/>
              </a:rPr>
              <a:t> </a:t>
            </a:r>
            <a:r>
              <a:rPr sz="1100" spc="-10" dirty="0">
                <a:latin typeface="Microsoft Sans Serif"/>
                <a:cs typeface="Microsoft Sans Serif"/>
              </a:rPr>
              <a:t>S</a:t>
            </a:r>
            <a:r>
              <a:rPr sz="1100" spc="-5" dirty="0">
                <a:latin typeface="Microsoft Sans Serif"/>
                <a:cs typeface="Microsoft Sans Serif"/>
              </a:rPr>
              <a:t>QL</a:t>
            </a:r>
            <a:r>
              <a:rPr sz="1100" spc="-114" dirty="0">
                <a:latin typeface="Microsoft Sans Serif"/>
                <a:cs typeface="Microsoft Sans Serif"/>
              </a:rPr>
              <a:t> </a:t>
            </a:r>
            <a:r>
              <a:rPr sz="1100" spc="100" dirty="0">
                <a:latin typeface="Microsoft Sans Serif"/>
                <a:cs typeface="Microsoft Sans Serif"/>
              </a:rPr>
              <a:t>que</a:t>
            </a:r>
            <a:r>
              <a:rPr sz="1100" spc="105" dirty="0">
                <a:latin typeface="Microsoft Sans Serif"/>
                <a:cs typeface="Microsoft Sans Serif"/>
              </a:rPr>
              <a:t>r</a:t>
            </a:r>
            <a:r>
              <a:rPr sz="1100" spc="110" dirty="0">
                <a:latin typeface="Microsoft Sans Serif"/>
                <a:cs typeface="Microsoft Sans Serif"/>
              </a:rPr>
              <a:t>i</a:t>
            </a:r>
            <a:r>
              <a:rPr sz="1100" spc="85" dirty="0">
                <a:latin typeface="Microsoft Sans Serif"/>
                <a:cs typeface="Microsoft Sans Serif"/>
              </a:rPr>
              <a:t>e</a:t>
            </a:r>
            <a:r>
              <a:rPr sz="1100" spc="105" dirty="0">
                <a:latin typeface="Microsoft Sans Serif"/>
                <a:cs typeface="Microsoft Sans Serif"/>
              </a:rPr>
              <a:t>s</a:t>
            </a:r>
            <a:r>
              <a:rPr sz="1100" spc="-5" dirty="0">
                <a:latin typeface="Microsoft Sans Serif"/>
                <a:cs typeface="Microsoft Sans Serif"/>
              </a:rPr>
              <a:t>:</a:t>
            </a:r>
            <a:endParaRPr sz="1100" dirty="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Font typeface="Arial MT"/>
              <a:buChar char="•"/>
            </a:pPr>
            <a:endParaRPr dirty="0">
              <a:latin typeface="Microsoft Sans Serif"/>
              <a:cs typeface="Microsoft Sans Serif"/>
            </a:endParaRPr>
          </a:p>
          <a:p>
            <a:pPr marL="1068705" lvl="1" indent="-290195">
              <a:lnSpc>
                <a:spcPct val="100000"/>
              </a:lnSpc>
              <a:buFont typeface="Arial MT"/>
              <a:buChar char="•"/>
              <a:tabLst>
                <a:tab pos="1068705" algn="l"/>
                <a:tab pos="1069340" algn="l"/>
              </a:tabLst>
            </a:pPr>
            <a:r>
              <a:rPr sz="1050" spc="40" dirty="0">
                <a:latin typeface="Microsoft Sans Serif"/>
                <a:cs typeface="Microsoft Sans Serif"/>
              </a:rPr>
              <a:t>Displaying</a:t>
            </a:r>
            <a:r>
              <a:rPr sz="1050" spc="25" dirty="0">
                <a:latin typeface="Microsoft Sans Serif"/>
                <a:cs typeface="Microsoft Sans Serif"/>
              </a:rPr>
              <a:t> </a:t>
            </a:r>
            <a:r>
              <a:rPr sz="1050" spc="70" dirty="0">
                <a:latin typeface="Microsoft Sans Serif"/>
                <a:cs typeface="Microsoft Sans Serif"/>
              </a:rPr>
              <a:t>the</a:t>
            </a:r>
            <a:r>
              <a:rPr sz="1050" spc="95" dirty="0">
                <a:latin typeface="Microsoft Sans Serif"/>
                <a:cs typeface="Microsoft Sans Serif"/>
              </a:rPr>
              <a:t> </a:t>
            </a:r>
            <a:r>
              <a:rPr sz="1050" spc="35" dirty="0">
                <a:latin typeface="Microsoft Sans Serif"/>
                <a:cs typeface="Microsoft Sans Serif"/>
              </a:rPr>
              <a:t>names</a:t>
            </a:r>
            <a:r>
              <a:rPr sz="1050" spc="20" dirty="0">
                <a:latin typeface="Microsoft Sans Serif"/>
                <a:cs typeface="Microsoft Sans Serif"/>
              </a:rPr>
              <a:t> </a:t>
            </a:r>
            <a:r>
              <a:rPr sz="1050" spc="70" dirty="0">
                <a:latin typeface="Microsoft Sans Serif"/>
                <a:cs typeface="Microsoft Sans Serif"/>
              </a:rPr>
              <a:t>of</a:t>
            </a:r>
            <a:r>
              <a:rPr sz="1050" spc="120" dirty="0">
                <a:latin typeface="Microsoft Sans Serif"/>
                <a:cs typeface="Microsoft Sans Serif"/>
              </a:rPr>
              <a:t> </a:t>
            </a:r>
            <a:r>
              <a:rPr sz="1050" spc="70" dirty="0">
                <a:latin typeface="Microsoft Sans Serif"/>
                <a:cs typeface="Microsoft Sans Serif"/>
              </a:rPr>
              <a:t>the</a:t>
            </a:r>
            <a:r>
              <a:rPr sz="1050" spc="95" dirty="0">
                <a:latin typeface="Microsoft Sans Serif"/>
                <a:cs typeface="Microsoft Sans Serif"/>
              </a:rPr>
              <a:t> </a:t>
            </a:r>
            <a:r>
              <a:rPr sz="1050" spc="75" dirty="0">
                <a:latin typeface="Microsoft Sans Serif"/>
                <a:cs typeface="Microsoft Sans Serif"/>
              </a:rPr>
              <a:t>unique</a:t>
            </a:r>
            <a:r>
              <a:rPr sz="1050" spc="40" dirty="0">
                <a:latin typeface="Microsoft Sans Serif"/>
                <a:cs typeface="Microsoft Sans Serif"/>
              </a:rPr>
              <a:t> </a:t>
            </a:r>
            <a:r>
              <a:rPr sz="1050" spc="65" dirty="0">
                <a:latin typeface="Microsoft Sans Serif"/>
                <a:cs typeface="Microsoft Sans Serif"/>
              </a:rPr>
              <a:t>launch</a:t>
            </a:r>
            <a:r>
              <a:rPr sz="1050" spc="50" dirty="0">
                <a:latin typeface="Microsoft Sans Serif"/>
                <a:cs typeface="Microsoft Sans Serif"/>
              </a:rPr>
              <a:t> </a:t>
            </a:r>
            <a:r>
              <a:rPr sz="1050" spc="25" dirty="0">
                <a:latin typeface="Microsoft Sans Serif"/>
                <a:cs typeface="Microsoft Sans Serif"/>
              </a:rPr>
              <a:t>sites</a:t>
            </a:r>
            <a:r>
              <a:rPr sz="1050" spc="5" dirty="0">
                <a:latin typeface="Microsoft Sans Serif"/>
                <a:cs typeface="Microsoft Sans Serif"/>
              </a:rPr>
              <a:t> </a:t>
            </a:r>
            <a:r>
              <a:rPr sz="1050" spc="40" dirty="0">
                <a:latin typeface="Microsoft Sans Serif"/>
                <a:cs typeface="Microsoft Sans Serif"/>
              </a:rPr>
              <a:t>in</a:t>
            </a:r>
            <a:r>
              <a:rPr sz="1050" spc="65" dirty="0">
                <a:latin typeface="Microsoft Sans Serif"/>
                <a:cs typeface="Microsoft Sans Serif"/>
              </a:rPr>
              <a:t> </a:t>
            </a:r>
            <a:r>
              <a:rPr sz="1050" spc="70" dirty="0">
                <a:latin typeface="Microsoft Sans Serif"/>
                <a:cs typeface="Microsoft Sans Serif"/>
              </a:rPr>
              <a:t>the</a:t>
            </a:r>
            <a:r>
              <a:rPr sz="1050" spc="90" dirty="0">
                <a:latin typeface="Microsoft Sans Serif"/>
                <a:cs typeface="Microsoft Sans Serif"/>
              </a:rPr>
              <a:t> </a:t>
            </a:r>
            <a:r>
              <a:rPr sz="1050" spc="40" dirty="0">
                <a:latin typeface="Microsoft Sans Serif"/>
                <a:cs typeface="Microsoft Sans Serif"/>
              </a:rPr>
              <a:t>space</a:t>
            </a:r>
            <a:r>
              <a:rPr sz="1050" spc="25" dirty="0">
                <a:latin typeface="Microsoft Sans Serif"/>
                <a:cs typeface="Microsoft Sans Serif"/>
              </a:rPr>
              <a:t> </a:t>
            </a:r>
            <a:r>
              <a:rPr sz="1050" spc="45" dirty="0">
                <a:latin typeface="Microsoft Sans Serif"/>
                <a:cs typeface="Microsoft Sans Serif"/>
              </a:rPr>
              <a:t>mission</a:t>
            </a:r>
            <a:endParaRPr sz="1050" dirty="0">
              <a:latin typeface="Microsoft Sans Serif"/>
              <a:cs typeface="Microsoft Sans Serif"/>
            </a:endParaRPr>
          </a:p>
          <a:p>
            <a:pPr lvl="1">
              <a:lnSpc>
                <a:spcPct val="100000"/>
              </a:lnSpc>
              <a:spcBef>
                <a:spcPts val="30"/>
              </a:spcBef>
              <a:buFont typeface="Arial MT"/>
              <a:buChar char="•"/>
            </a:pPr>
            <a:endParaRPr sz="1600" dirty="0">
              <a:latin typeface="Microsoft Sans Serif"/>
              <a:cs typeface="Microsoft Sans Serif"/>
            </a:endParaRPr>
          </a:p>
          <a:p>
            <a:pPr marL="1068705" lvl="1" indent="-290195">
              <a:lnSpc>
                <a:spcPct val="100000"/>
              </a:lnSpc>
              <a:buFont typeface="Arial MT"/>
              <a:buChar char="•"/>
              <a:tabLst>
                <a:tab pos="1068705" algn="l"/>
                <a:tab pos="1069340" algn="l"/>
              </a:tabLst>
            </a:pPr>
            <a:r>
              <a:rPr sz="1050" spc="40" dirty="0">
                <a:latin typeface="Microsoft Sans Serif"/>
                <a:cs typeface="Microsoft Sans Serif"/>
              </a:rPr>
              <a:t>D</a:t>
            </a:r>
            <a:r>
              <a:rPr sz="1050" spc="45" dirty="0">
                <a:latin typeface="Microsoft Sans Serif"/>
                <a:cs typeface="Microsoft Sans Serif"/>
              </a:rPr>
              <a:t>i</a:t>
            </a:r>
            <a:r>
              <a:rPr sz="1050" spc="50" dirty="0">
                <a:latin typeface="Microsoft Sans Serif"/>
                <a:cs typeface="Microsoft Sans Serif"/>
              </a:rPr>
              <a:t>sp</a:t>
            </a:r>
            <a:r>
              <a:rPr sz="1050" spc="45" dirty="0">
                <a:latin typeface="Microsoft Sans Serif"/>
                <a:cs typeface="Microsoft Sans Serif"/>
              </a:rPr>
              <a:t>l</a:t>
            </a:r>
            <a:r>
              <a:rPr sz="1050" spc="50" dirty="0">
                <a:latin typeface="Microsoft Sans Serif"/>
                <a:cs typeface="Microsoft Sans Serif"/>
              </a:rPr>
              <a:t>ay</a:t>
            </a:r>
            <a:r>
              <a:rPr sz="1050" spc="45" dirty="0">
                <a:latin typeface="Microsoft Sans Serif"/>
                <a:cs typeface="Microsoft Sans Serif"/>
              </a:rPr>
              <a:t>i</a:t>
            </a:r>
            <a:r>
              <a:rPr sz="1050" spc="50" dirty="0">
                <a:latin typeface="Microsoft Sans Serif"/>
                <a:cs typeface="Microsoft Sans Serif"/>
              </a:rPr>
              <a:t>n</a:t>
            </a:r>
            <a:r>
              <a:rPr sz="1050" dirty="0">
                <a:latin typeface="Microsoft Sans Serif"/>
                <a:cs typeface="Microsoft Sans Serif"/>
              </a:rPr>
              <a:t>g</a:t>
            </a:r>
            <a:r>
              <a:rPr sz="1050" spc="25" dirty="0">
                <a:latin typeface="Microsoft Sans Serif"/>
                <a:cs typeface="Microsoft Sans Serif"/>
              </a:rPr>
              <a:t> </a:t>
            </a:r>
            <a:r>
              <a:rPr sz="1050" dirty="0">
                <a:latin typeface="Microsoft Sans Serif"/>
                <a:cs typeface="Microsoft Sans Serif"/>
              </a:rPr>
              <a:t>5</a:t>
            </a:r>
            <a:r>
              <a:rPr sz="1050" spc="60" dirty="0">
                <a:latin typeface="Microsoft Sans Serif"/>
                <a:cs typeface="Microsoft Sans Serif"/>
              </a:rPr>
              <a:t> </a:t>
            </a:r>
            <a:r>
              <a:rPr sz="1050" spc="80" dirty="0">
                <a:latin typeface="Microsoft Sans Serif"/>
                <a:cs typeface="Microsoft Sans Serif"/>
              </a:rPr>
              <a:t>r</a:t>
            </a:r>
            <a:r>
              <a:rPr sz="1050" spc="85" dirty="0">
                <a:latin typeface="Microsoft Sans Serif"/>
                <a:cs typeface="Microsoft Sans Serif"/>
              </a:rPr>
              <a:t>eco</a:t>
            </a:r>
            <a:r>
              <a:rPr sz="1050" spc="80" dirty="0">
                <a:latin typeface="Microsoft Sans Serif"/>
                <a:cs typeface="Microsoft Sans Serif"/>
              </a:rPr>
              <a:t>r</a:t>
            </a:r>
            <a:r>
              <a:rPr sz="1050" spc="85" dirty="0">
                <a:latin typeface="Microsoft Sans Serif"/>
                <a:cs typeface="Microsoft Sans Serif"/>
              </a:rPr>
              <a:t>d</a:t>
            </a:r>
            <a:r>
              <a:rPr sz="1050" dirty="0">
                <a:latin typeface="Microsoft Sans Serif"/>
                <a:cs typeface="Microsoft Sans Serif"/>
              </a:rPr>
              <a:t>s</a:t>
            </a:r>
            <a:r>
              <a:rPr sz="1050" spc="35" dirty="0">
                <a:latin typeface="Microsoft Sans Serif"/>
                <a:cs typeface="Microsoft Sans Serif"/>
              </a:rPr>
              <a:t> </a:t>
            </a:r>
            <a:r>
              <a:rPr sz="1050" spc="65" dirty="0">
                <a:latin typeface="Microsoft Sans Serif"/>
                <a:cs typeface="Microsoft Sans Serif"/>
              </a:rPr>
              <a:t>w</a:t>
            </a:r>
            <a:r>
              <a:rPr sz="1050" spc="70" dirty="0">
                <a:latin typeface="Microsoft Sans Serif"/>
                <a:cs typeface="Microsoft Sans Serif"/>
              </a:rPr>
              <a:t>her</a:t>
            </a:r>
            <a:r>
              <a:rPr sz="1050" dirty="0">
                <a:latin typeface="Microsoft Sans Serif"/>
                <a:cs typeface="Microsoft Sans Serif"/>
              </a:rPr>
              <a:t>e</a:t>
            </a:r>
            <a:r>
              <a:rPr sz="1050" spc="80" dirty="0">
                <a:latin typeface="Microsoft Sans Serif"/>
                <a:cs typeface="Microsoft Sans Serif"/>
              </a:rPr>
              <a:t> l</a:t>
            </a:r>
            <a:r>
              <a:rPr sz="1050" spc="85" dirty="0">
                <a:latin typeface="Microsoft Sans Serif"/>
                <a:cs typeface="Microsoft Sans Serif"/>
              </a:rPr>
              <a:t>aunc</a:t>
            </a:r>
            <a:r>
              <a:rPr sz="1050" dirty="0">
                <a:latin typeface="Microsoft Sans Serif"/>
                <a:cs typeface="Microsoft Sans Serif"/>
              </a:rPr>
              <a:t>h</a:t>
            </a:r>
            <a:r>
              <a:rPr sz="1050" spc="30" dirty="0">
                <a:latin typeface="Microsoft Sans Serif"/>
                <a:cs typeface="Microsoft Sans Serif"/>
              </a:rPr>
              <a:t> </a:t>
            </a:r>
            <a:r>
              <a:rPr sz="1050" spc="40" dirty="0">
                <a:latin typeface="Microsoft Sans Serif"/>
                <a:cs typeface="Microsoft Sans Serif"/>
              </a:rPr>
              <a:t>s</a:t>
            </a:r>
            <a:r>
              <a:rPr sz="1050" spc="30" dirty="0">
                <a:latin typeface="Microsoft Sans Serif"/>
                <a:cs typeface="Microsoft Sans Serif"/>
              </a:rPr>
              <a:t>i</a:t>
            </a:r>
            <a:r>
              <a:rPr sz="1050" spc="35" dirty="0">
                <a:latin typeface="Microsoft Sans Serif"/>
                <a:cs typeface="Microsoft Sans Serif"/>
              </a:rPr>
              <a:t>te</a:t>
            </a:r>
            <a:r>
              <a:rPr sz="1050" dirty="0">
                <a:latin typeface="Microsoft Sans Serif"/>
                <a:cs typeface="Microsoft Sans Serif"/>
              </a:rPr>
              <a:t>s</a:t>
            </a:r>
            <a:r>
              <a:rPr sz="1050" spc="20" dirty="0">
                <a:latin typeface="Microsoft Sans Serif"/>
                <a:cs typeface="Microsoft Sans Serif"/>
              </a:rPr>
              <a:t> </a:t>
            </a:r>
            <a:r>
              <a:rPr sz="1050" spc="110" dirty="0">
                <a:latin typeface="Microsoft Sans Serif"/>
                <a:cs typeface="Microsoft Sans Serif"/>
              </a:rPr>
              <a:t>beg</a:t>
            </a:r>
            <a:r>
              <a:rPr sz="1050" spc="105" dirty="0">
                <a:latin typeface="Microsoft Sans Serif"/>
                <a:cs typeface="Microsoft Sans Serif"/>
              </a:rPr>
              <a:t>i</a:t>
            </a:r>
            <a:r>
              <a:rPr sz="1050" dirty="0">
                <a:latin typeface="Microsoft Sans Serif"/>
                <a:cs typeface="Microsoft Sans Serif"/>
              </a:rPr>
              <a:t>n</a:t>
            </a:r>
            <a:r>
              <a:rPr sz="1050" spc="65" dirty="0">
                <a:latin typeface="Microsoft Sans Serif"/>
                <a:cs typeface="Microsoft Sans Serif"/>
              </a:rPr>
              <a:t> </a:t>
            </a:r>
            <a:r>
              <a:rPr sz="1050" dirty="0">
                <a:latin typeface="Microsoft Sans Serif"/>
                <a:cs typeface="Microsoft Sans Serif"/>
              </a:rPr>
              <a:t>w</a:t>
            </a:r>
            <a:r>
              <a:rPr sz="1050" spc="-110" dirty="0">
                <a:latin typeface="Microsoft Sans Serif"/>
                <a:cs typeface="Microsoft Sans Serif"/>
              </a:rPr>
              <a:t> </a:t>
            </a:r>
            <a:r>
              <a:rPr sz="1050" dirty="0">
                <a:latin typeface="Microsoft Sans Serif"/>
                <a:cs typeface="Microsoft Sans Serif"/>
              </a:rPr>
              <a:t>i</a:t>
            </a:r>
            <a:r>
              <a:rPr sz="1050" spc="-110" dirty="0">
                <a:latin typeface="Microsoft Sans Serif"/>
                <a:cs typeface="Microsoft Sans Serif"/>
              </a:rPr>
              <a:t> </a:t>
            </a:r>
            <a:r>
              <a:rPr sz="1050" dirty="0">
                <a:latin typeface="Microsoft Sans Serif"/>
                <a:cs typeface="Microsoft Sans Serif"/>
              </a:rPr>
              <a:t>t</a:t>
            </a:r>
            <a:r>
              <a:rPr sz="1050" spc="-110" dirty="0">
                <a:latin typeface="Microsoft Sans Serif"/>
                <a:cs typeface="Microsoft Sans Serif"/>
              </a:rPr>
              <a:t> </a:t>
            </a:r>
            <a:r>
              <a:rPr sz="1050" dirty="0">
                <a:latin typeface="Microsoft Sans Serif"/>
                <a:cs typeface="Microsoft Sans Serif"/>
              </a:rPr>
              <a:t>h</a:t>
            </a:r>
            <a:r>
              <a:rPr sz="1050" spc="110" dirty="0">
                <a:latin typeface="Microsoft Sans Serif"/>
                <a:cs typeface="Microsoft Sans Serif"/>
              </a:rPr>
              <a:t> </a:t>
            </a:r>
            <a:r>
              <a:rPr sz="1050" spc="105" dirty="0">
                <a:latin typeface="Microsoft Sans Serif"/>
                <a:cs typeface="Microsoft Sans Serif"/>
              </a:rPr>
              <a:t>t</a:t>
            </a:r>
            <a:r>
              <a:rPr sz="1050" spc="110" dirty="0">
                <a:latin typeface="Microsoft Sans Serif"/>
                <a:cs typeface="Microsoft Sans Serif"/>
              </a:rPr>
              <a:t>h</a:t>
            </a:r>
            <a:r>
              <a:rPr sz="1050" dirty="0">
                <a:latin typeface="Microsoft Sans Serif"/>
                <a:cs typeface="Microsoft Sans Serif"/>
              </a:rPr>
              <a:t>e</a:t>
            </a:r>
            <a:r>
              <a:rPr sz="1050" spc="75" dirty="0">
                <a:latin typeface="Microsoft Sans Serif"/>
                <a:cs typeface="Microsoft Sans Serif"/>
              </a:rPr>
              <a:t> </a:t>
            </a:r>
            <a:r>
              <a:rPr sz="1050" spc="100" dirty="0">
                <a:latin typeface="Microsoft Sans Serif"/>
                <a:cs typeface="Microsoft Sans Serif"/>
              </a:rPr>
              <a:t>s</a:t>
            </a:r>
            <a:r>
              <a:rPr sz="1050" spc="95" dirty="0">
                <a:latin typeface="Microsoft Sans Serif"/>
                <a:cs typeface="Microsoft Sans Serif"/>
              </a:rPr>
              <a:t>tr</a:t>
            </a:r>
            <a:r>
              <a:rPr sz="1050" spc="90" dirty="0">
                <a:latin typeface="Microsoft Sans Serif"/>
                <a:cs typeface="Microsoft Sans Serif"/>
              </a:rPr>
              <a:t>i</a:t>
            </a:r>
            <a:r>
              <a:rPr sz="1050" spc="100" dirty="0">
                <a:latin typeface="Microsoft Sans Serif"/>
                <a:cs typeface="Microsoft Sans Serif"/>
              </a:rPr>
              <a:t>n</a:t>
            </a:r>
            <a:r>
              <a:rPr sz="1050" dirty="0">
                <a:latin typeface="Microsoft Sans Serif"/>
                <a:cs typeface="Microsoft Sans Serif"/>
              </a:rPr>
              <a:t>g</a:t>
            </a:r>
            <a:r>
              <a:rPr sz="1050" spc="80" dirty="0">
                <a:latin typeface="Microsoft Sans Serif"/>
                <a:cs typeface="Microsoft Sans Serif"/>
              </a:rPr>
              <a:t> </a:t>
            </a:r>
            <a:r>
              <a:rPr sz="1050" spc="-45" dirty="0">
                <a:latin typeface="Microsoft Sans Serif"/>
                <a:cs typeface="Microsoft Sans Serif"/>
              </a:rPr>
              <a:t>‘</a:t>
            </a:r>
            <a:r>
              <a:rPr sz="1050" spc="-50" dirty="0">
                <a:latin typeface="Microsoft Sans Serif"/>
                <a:cs typeface="Microsoft Sans Serif"/>
              </a:rPr>
              <a:t>CCA</a:t>
            </a:r>
            <a:r>
              <a:rPr sz="1050" dirty="0">
                <a:latin typeface="Microsoft Sans Serif"/>
                <a:cs typeface="Microsoft Sans Serif"/>
              </a:rPr>
              <a:t>'</a:t>
            </a:r>
          </a:p>
          <a:p>
            <a:pPr lvl="1">
              <a:lnSpc>
                <a:spcPct val="100000"/>
              </a:lnSpc>
              <a:spcBef>
                <a:spcPts val="25"/>
              </a:spcBef>
              <a:buFont typeface="Arial MT"/>
              <a:buChar char="•"/>
            </a:pPr>
            <a:endParaRPr sz="1600" dirty="0">
              <a:latin typeface="Microsoft Sans Serif"/>
              <a:cs typeface="Microsoft Sans Serif"/>
            </a:endParaRPr>
          </a:p>
          <a:p>
            <a:pPr marL="1068705" lvl="1" indent="-290195">
              <a:lnSpc>
                <a:spcPct val="100000"/>
              </a:lnSpc>
              <a:buFont typeface="Arial MT"/>
              <a:buChar char="•"/>
              <a:tabLst>
                <a:tab pos="1068705" algn="l"/>
                <a:tab pos="1069340" algn="l"/>
              </a:tabLst>
            </a:pPr>
            <a:r>
              <a:rPr sz="1050" spc="40" dirty="0">
                <a:latin typeface="Microsoft Sans Serif"/>
                <a:cs typeface="Microsoft Sans Serif"/>
              </a:rPr>
              <a:t>Displaying</a:t>
            </a:r>
            <a:r>
              <a:rPr sz="1050" spc="35" dirty="0">
                <a:latin typeface="Microsoft Sans Serif"/>
                <a:cs typeface="Microsoft Sans Serif"/>
              </a:rPr>
              <a:t> </a:t>
            </a:r>
            <a:r>
              <a:rPr sz="1050" spc="70" dirty="0">
                <a:latin typeface="Microsoft Sans Serif"/>
                <a:cs typeface="Microsoft Sans Serif"/>
              </a:rPr>
              <a:t>the</a:t>
            </a:r>
            <a:r>
              <a:rPr sz="1050" spc="90" dirty="0">
                <a:latin typeface="Microsoft Sans Serif"/>
                <a:cs typeface="Microsoft Sans Serif"/>
              </a:rPr>
              <a:t> </a:t>
            </a:r>
            <a:r>
              <a:rPr sz="1050" spc="50" dirty="0">
                <a:latin typeface="Microsoft Sans Serif"/>
                <a:cs typeface="Microsoft Sans Serif"/>
              </a:rPr>
              <a:t>to</a:t>
            </a:r>
            <a:r>
              <a:rPr sz="1050" spc="-130" dirty="0">
                <a:latin typeface="Microsoft Sans Serif"/>
                <a:cs typeface="Microsoft Sans Serif"/>
              </a:rPr>
              <a:t> </a:t>
            </a:r>
            <a:r>
              <a:rPr sz="1050" spc="50" dirty="0">
                <a:latin typeface="Microsoft Sans Serif"/>
                <a:cs typeface="Microsoft Sans Serif"/>
              </a:rPr>
              <a:t>ta</a:t>
            </a:r>
            <a:r>
              <a:rPr sz="1050" spc="-130" dirty="0">
                <a:latin typeface="Microsoft Sans Serif"/>
                <a:cs typeface="Microsoft Sans Serif"/>
              </a:rPr>
              <a:t> </a:t>
            </a:r>
            <a:r>
              <a:rPr sz="1050" dirty="0">
                <a:latin typeface="Microsoft Sans Serif"/>
                <a:cs typeface="Microsoft Sans Serif"/>
              </a:rPr>
              <a:t>l</a:t>
            </a:r>
            <a:r>
              <a:rPr sz="1050" spc="60" dirty="0">
                <a:latin typeface="Microsoft Sans Serif"/>
                <a:cs typeface="Microsoft Sans Serif"/>
              </a:rPr>
              <a:t> </a:t>
            </a:r>
            <a:r>
              <a:rPr sz="1050" spc="50" dirty="0">
                <a:latin typeface="Microsoft Sans Serif"/>
                <a:cs typeface="Microsoft Sans Serif"/>
              </a:rPr>
              <a:t>payload</a:t>
            </a:r>
            <a:r>
              <a:rPr sz="1050" spc="65" dirty="0">
                <a:latin typeface="Microsoft Sans Serif"/>
                <a:cs typeface="Microsoft Sans Serif"/>
              </a:rPr>
              <a:t> </a:t>
            </a:r>
            <a:r>
              <a:rPr sz="1050" spc="-5" dirty="0">
                <a:latin typeface="Microsoft Sans Serif"/>
                <a:cs typeface="Microsoft Sans Serif"/>
              </a:rPr>
              <a:t>mass</a:t>
            </a:r>
            <a:r>
              <a:rPr sz="1050" spc="5" dirty="0">
                <a:latin typeface="Microsoft Sans Serif"/>
                <a:cs typeface="Microsoft Sans Serif"/>
              </a:rPr>
              <a:t> </a:t>
            </a:r>
            <a:r>
              <a:rPr sz="1050" spc="70" dirty="0">
                <a:latin typeface="Microsoft Sans Serif"/>
                <a:cs typeface="Microsoft Sans Serif"/>
              </a:rPr>
              <a:t>carried</a:t>
            </a:r>
            <a:r>
              <a:rPr sz="1050" spc="85" dirty="0">
                <a:latin typeface="Microsoft Sans Serif"/>
                <a:cs typeface="Microsoft Sans Serif"/>
              </a:rPr>
              <a:t> </a:t>
            </a:r>
            <a:r>
              <a:rPr sz="1050" spc="55" dirty="0">
                <a:latin typeface="Microsoft Sans Serif"/>
                <a:cs typeface="Microsoft Sans Serif"/>
              </a:rPr>
              <a:t>by</a:t>
            </a:r>
            <a:r>
              <a:rPr sz="1050" spc="90" dirty="0">
                <a:latin typeface="Microsoft Sans Serif"/>
                <a:cs typeface="Microsoft Sans Serif"/>
              </a:rPr>
              <a:t> </a:t>
            </a:r>
            <a:r>
              <a:rPr sz="1050" spc="60" dirty="0">
                <a:latin typeface="Microsoft Sans Serif"/>
                <a:cs typeface="Microsoft Sans Serif"/>
              </a:rPr>
              <a:t>boosters</a:t>
            </a:r>
            <a:r>
              <a:rPr sz="1050" spc="70" dirty="0">
                <a:latin typeface="Microsoft Sans Serif"/>
                <a:cs typeface="Microsoft Sans Serif"/>
              </a:rPr>
              <a:t> launched</a:t>
            </a:r>
            <a:r>
              <a:rPr sz="1050" spc="50" dirty="0">
                <a:latin typeface="Microsoft Sans Serif"/>
                <a:cs typeface="Microsoft Sans Serif"/>
              </a:rPr>
              <a:t> </a:t>
            </a:r>
            <a:r>
              <a:rPr sz="1050" spc="55" dirty="0">
                <a:latin typeface="Microsoft Sans Serif"/>
                <a:cs typeface="Microsoft Sans Serif"/>
              </a:rPr>
              <a:t>by</a:t>
            </a:r>
            <a:r>
              <a:rPr sz="1050" spc="90" dirty="0">
                <a:latin typeface="Microsoft Sans Serif"/>
                <a:cs typeface="Microsoft Sans Serif"/>
              </a:rPr>
              <a:t> </a:t>
            </a:r>
            <a:r>
              <a:rPr sz="1050" spc="-40" dirty="0">
                <a:latin typeface="Microsoft Sans Serif"/>
                <a:cs typeface="Microsoft Sans Serif"/>
              </a:rPr>
              <a:t>NASA</a:t>
            </a:r>
            <a:r>
              <a:rPr sz="1050" spc="-60" dirty="0">
                <a:latin typeface="Microsoft Sans Serif"/>
                <a:cs typeface="Microsoft Sans Serif"/>
              </a:rPr>
              <a:t> </a:t>
            </a:r>
            <a:r>
              <a:rPr sz="1050" spc="-70" dirty="0">
                <a:latin typeface="Microsoft Sans Serif"/>
                <a:cs typeface="Microsoft Sans Serif"/>
              </a:rPr>
              <a:t>(CRS)</a:t>
            </a:r>
            <a:endParaRPr sz="1050" dirty="0">
              <a:latin typeface="Microsoft Sans Serif"/>
              <a:cs typeface="Microsoft Sans Serif"/>
            </a:endParaRPr>
          </a:p>
          <a:p>
            <a:pPr lvl="1">
              <a:lnSpc>
                <a:spcPct val="100000"/>
              </a:lnSpc>
              <a:spcBef>
                <a:spcPts val="30"/>
              </a:spcBef>
              <a:buFont typeface="Arial MT"/>
              <a:buChar char="•"/>
            </a:pPr>
            <a:endParaRPr sz="1600" dirty="0">
              <a:latin typeface="Microsoft Sans Serif"/>
              <a:cs typeface="Microsoft Sans Serif"/>
            </a:endParaRPr>
          </a:p>
          <a:p>
            <a:pPr marL="1068705" lvl="1" indent="-290195">
              <a:lnSpc>
                <a:spcPct val="100000"/>
              </a:lnSpc>
              <a:buFont typeface="Arial MT"/>
              <a:buChar char="•"/>
              <a:tabLst>
                <a:tab pos="1068705" algn="l"/>
                <a:tab pos="1069340" algn="l"/>
              </a:tabLst>
            </a:pPr>
            <a:r>
              <a:rPr sz="1050" spc="40" dirty="0">
                <a:latin typeface="Microsoft Sans Serif"/>
                <a:cs typeface="Microsoft Sans Serif"/>
              </a:rPr>
              <a:t>Displaying</a:t>
            </a:r>
            <a:r>
              <a:rPr sz="1050" spc="25" dirty="0">
                <a:latin typeface="Microsoft Sans Serif"/>
                <a:cs typeface="Microsoft Sans Serif"/>
              </a:rPr>
              <a:t> average</a:t>
            </a:r>
            <a:r>
              <a:rPr sz="1050" spc="-15" dirty="0">
                <a:latin typeface="Microsoft Sans Serif"/>
                <a:cs typeface="Microsoft Sans Serif"/>
              </a:rPr>
              <a:t> </a:t>
            </a:r>
            <a:r>
              <a:rPr sz="1050" spc="50" dirty="0">
                <a:latin typeface="Microsoft Sans Serif"/>
                <a:cs typeface="Microsoft Sans Serif"/>
              </a:rPr>
              <a:t>payload</a:t>
            </a:r>
            <a:r>
              <a:rPr sz="1050" spc="65" dirty="0">
                <a:latin typeface="Microsoft Sans Serif"/>
                <a:cs typeface="Microsoft Sans Serif"/>
              </a:rPr>
              <a:t> </a:t>
            </a:r>
            <a:r>
              <a:rPr sz="1050" spc="-5" dirty="0">
                <a:latin typeface="Microsoft Sans Serif"/>
                <a:cs typeface="Microsoft Sans Serif"/>
              </a:rPr>
              <a:t>mass</a:t>
            </a:r>
            <a:r>
              <a:rPr sz="1050" spc="5" dirty="0">
                <a:latin typeface="Microsoft Sans Serif"/>
                <a:cs typeface="Microsoft Sans Serif"/>
              </a:rPr>
              <a:t> </a:t>
            </a:r>
            <a:r>
              <a:rPr sz="1050" spc="70" dirty="0">
                <a:latin typeface="Microsoft Sans Serif"/>
                <a:cs typeface="Microsoft Sans Serif"/>
              </a:rPr>
              <a:t>carried</a:t>
            </a:r>
            <a:r>
              <a:rPr sz="1050" spc="65" dirty="0">
                <a:latin typeface="Microsoft Sans Serif"/>
                <a:cs typeface="Microsoft Sans Serif"/>
              </a:rPr>
              <a:t> </a:t>
            </a:r>
            <a:r>
              <a:rPr sz="1050" spc="55" dirty="0">
                <a:latin typeface="Microsoft Sans Serif"/>
                <a:cs typeface="Microsoft Sans Serif"/>
              </a:rPr>
              <a:t>by</a:t>
            </a:r>
            <a:r>
              <a:rPr sz="1050" spc="95" dirty="0">
                <a:latin typeface="Microsoft Sans Serif"/>
                <a:cs typeface="Microsoft Sans Serif"/>
              </a:rPr>
              <a:t> </a:t>
            </a:r>
            <a:r>
              <a:rPr sz="1050" spc="80" dirty="0">
                <a:latin typeface="Microsoft Sans Serif"/>
                <a:cs typeface="Microsoft Sans Serif"/>
              </a:rPr>
              <a:t>booster</a:t>
            </a:r>
            <a:r>
              <a:rPr sz="1050" spc="65" dirty="0">
                <a:latin typeface="Microsoft Sans Serif"/>
                <a:cs typeface="Microsoft Sans Serif"/>
              </a:rPr>
              <a:t> </a:t>
            </a:r>
            <a:r>
              <a:rPr sz="1050" spc="45" dirty="0">
                <a:latin typeface="Microsoft Sans Serif"/>
                <a:cs typeface="Microsoft Sans Serif"/>
              </a:rPr>
              <a:t>version</a:t>
            </a:r>
            <a:r>
              <a:rPr sz="1050" spc="25" dirty="0">
                <a:latin typeface="Microsoft Sans Serif"/>
                <a:cs typeface="Microsoft Sans Serif"/>
              </a:rPr>
              <a:t> </a:t>
            </a:r>
            <a:r>
              <a:rPr sz="1050" spc="-5" dirty="0">
                <a:latin typeface="Microsoft Sans Serif"/>
                <a:cs typeface="Microsoft Sans Serif"/>
              </a:rPr>
              <a:t>F9</a:t>
            </a:r>
            <a:r>
              <a:rPr sz="1050" spc="-20" dirty="0">
                <a:latin typeface="Microsoft Sans Serif"/>
                <a:cs typeface="Microsoft Sans Serif"/>
              </a:rPr>
              <a:t> </a:t>
            </a:r>
            <a:r>
              <a:rPr sz="1050" spc="-170" dirty="0">
                <a:latin typeface="Microsoft Sans Serif"/>
                <a:cs typeface="Microsoft Sans Serif"/>
              </a:rPr>
              <a:t>v1.1</a:t>
            </a:r>
            <a:endParaRPr sz="1050" dirty="0">
              <a:latin typeface="Microsoft Sans Serif"/>
              <a:cs typeface="Microsoft Sans Serif"/>
            </a:endParaRPr>
          </a:p>
          <a:p>
            <a:pPr lvl="1">
              <a:lnSpc>
                <a:spcPct val="100000"/>
              </a:lnSpc>
              <a:spcBef>
                <a:spcPts val="15"/>
              </a:spcBef>
              <a:buFont typeface="Arial MT"/>
              <a:buChar char="•"/>
            </a:pPr>
            <a:endParaRPr sz="1600" dirty="0">
              <a:latin typeface="Microsoft Sans Serif"/>
              <a:cs typeface="Microsoft Sans Serif"/>
            </a:endParaRPr>
          </a:p>
          <a:p>
            <a:pPr marL="1068705" lvl="1" indent="-290195">
              <a:lnSpc>
                <a:spcPct val="100000"/>
              </a:lnSpc>
              <a:buFont typeface="Arial MT"/>
              <a:buChar char="•"/>
              <a:tabLst>
                <a:tab pos="1068705" algn="l"/>
                <a:tab pos="1069340" algn="l"/>
              </a:tabLst>
            </a:pPr>
            <a:r>
              <a:rPr sz="1050" spc="50" dirty="0">
                <a:latin typeface="Microsoft Sans Serif"/>
                <a:cs typeface="Microsoft Sans Serif"/>
              </a:rPr>
              <a:t>Listing</a:t>
            </a:r>
            <a:r>
              <a:rPr sz="1050" spc="65" dirty="0">
                <a:latin typeface="Microsoft Sans Serif"/>
                <a:cs typeface="Microsoft Sans Serif"/>
              </a:rPr>
              <a:t> </a:t>
            </a:r>
            <a:r>
              <a:rPr sz="1050" spc="70" dirty="0">
                <a:latin typeface="Microsoft Sans Serif"/>
                <a:cs typeface="Microsoft Sans Serif"/>
              </a:rPr>
              <a:t>the</a:t>
            </a:r>
            <a:r>
              <a:rPr sz="1050" spc="100" dirty="0">
                <a:latin typeface="Microsoft Sans Serif"/>
                <a:cs typeface="Microsoft Sans Serif"/>
              </a:rPr>
              <a:t> </a:t>
            </a:r>
            <a:r>
              <a:rPr sz="1050" spc="60" dirty="0">
                <a:latin typeface="Microsoft Sans Serif"/>
                <a:cs typeface="Microsoft Sans Serif"/>
              </a:rPr>
              <a:t>date</a:t>
            </a:r>
            <a:r>
              <a:rPr sz="1050" spc="80" dirty="0">
                <a:latin typeface="Microsoft Sans Serif"/>
                <a:cs typeface="Microsoft Sans Serif"/>
              </a:rPr>
              <a:t> </a:t>
            </a:r>
            <a:r>
              <a:rPr sz="1050" spc="70" dirty="0">
                <a:latin typeface="Microsoft Sans Serif"/>
                <a:cs typeface="Microsoft Sans Serif"/>
              </a:rPr>
              <a:t>when</a:t>
            </a:r>
            <a:r>
              <a:rPr sz="1050" spc="100" dirty="0">
                <a:latin typeface="Microsoft Sans Serif"/>
                <a:cs typeface="Microsoft Sans Serif"/>
              </a:rPr>
              <a:t> </a:t>
            </a:r>
            <a:r>
              <a:rPr sz="1050" spc="70" dirty="0">
                <a:latin typeface="Microsoft Sans Serif"/>
                <a:cs typeface="Microsoft Sans Serif"/>
              </a:rPr>
              <a:t>the</a:t>
            </a:r>
            <a:r>
              <a:rPr sz="1050" spc="90" dirty="0">
                <a:latin typeface="Microsoft Sans Serif"/>
                <a:cs typeface="Microsoft Sans Serif"/>
              </a:rPr>
              <a:t> </a:t>
            </a:r>
            <a:r>
              <a:rPr sz="1050" spc="40" dirty="0">
                <a:latin typeface="Times New Roman"/>
                <a:cs typeface="Times New Roman"/>
              </a:rPr>
              <a:t>f</a:t>
            </a:r>
            <a:r>
              <a:rPr sz="1050" spc="40" dirty="0">
                <a:latin typeface="Microsoft Sans Serif"/>
                <a:cs typeface="Microsoft Sans Serif"/>
              </a:rPr>
              <a:t>irst </a:t>
            </a:r>
            <a:r>
              <a:rPr sz="1050" spc="50" dirty="0">
                <a:latin typeface="Microsoft Sans Serif"/>
                <a:cs typeface="Microsoft Sans Serif"/>
              </a:rPr>
              <a:t>successful</a:t>
            </a:r>
            <a:r>
              <a:rPr sz="1050" spc="30" dirty="0">
                <a:latin typeface="Microsoft Sans Serif"/>
                <a:cs typeface="Microsoft Sans Serif"/>
              </a:rPr>
              <a:t> </a:t>
            </a:r>
            <a:r>
              <a:rPr sz="1050" spc="75" dirty="0">
                <a:latin typeface="Microsoft Sans Serif"/>
                <a:cs typeface="Microsoft Sans Serif"/>
              </a:rPr>
              <a:t>landing</a:t>
            </a:r>
            <a:r>
              <a:rPr sz="1050" spc="55" dirty="0">
                <a:latin typeface="Microsoft Sans Serif"/>
                <a:cs typeface="Microsoft Sans Serif"/>
              </a:rPr>
              <a:t> </a:t>
            </a:r>
            <a:r>
              <a:rPr sz="1050" dirty="0">
                <a:latin typeface="Microsoft Sans Serif"/>
                <a:cs typeface="Microsoft Sans Serif"/>
              </a:rPr>
              <a:t>o</a:t>
            </a:r>
            <a:r>
              <a:rPr sz="1050" spc="-120" dirty="0">
                <a:latin typeface="Microsoft Sans Serif"/>
                <a:cs typeface="Microsoft Sans Serif"/>
              </a:rPr>
              <a:t> </a:t>
            </a:r>
            <a:r>
              <a:rPr sz="1050" dirty="0">
                <a:latin typeface="Microsoft Sans Serif"/>
                <a:cs typeface="Microsoft Sans Serif"/>
              </a:rPr>
              <a:t>u</a:t>
            </a:r>
            <a:r>
              <a:rPr sz="1050" spc="-120" dirty="0">
                <a:latin typeface="Microsoft Sans Serif"/>
                <a:cs typeface="Microsoft Sans Serif"/>
              </a:rPr>
              <a:t> </a:t>
            </a:r>
            <a:r>
              <a:rPr sz="1050" dirty="0">
                <a:latin typeface="Microsoft Sans Serif"/>
                <a:cs typeface="Microsoft Sans Serif"/>
              </a:rPr>
              <a:t>t</a:t>
            </a:r>
            <a:r>
              <a:rPr sz="1050" spc="-120" dirty="0">
                <a:latin typeface="Microsoft Sans Serif"/>
                <a:cs typeface="Microsoft Sans Serif"/>
              </a:rPr>
              <a:t> </a:t>
            </a:r>
            <a:r>
              <a:rPr sz="1050" dirty="0">
                <a:latin typeface="Microsoft Sans Serif"/>
                <a:cs typeface="Microsoft Sans Serif"/>
              </a:rPr>
              <a:t>c</a:t>
            </a:r>
            <a:r>
              <a:rPr sz="1050" spc="-114" dirty="0">
                <a:latin typeface="Microsoft Sans Serif"/>
                <a:cs typeface="Microsoft Sans Serif"/>
              </a:rPr>
              <a:t> </a:t>
            </a:r>
            <a:r>
              <a:rPr sz="1050" dirty="0">
                <a:latin typeface="Microsoft Sans Serif"/>
                <a:cs typeface="Microsoft Sans Serif"/>
              </a:rPr>
              <a:t>o</a:t>
            </a:r>
            <a:r>
              <a:rPr sz="1050" spc="-120" dirty="0">
                <a:latin typeface="Microsoft Sans Serif"/>
                <a:cs typeface="Microsoft Sans Serif"/>
              </a:rPr>
              <a:t> </a:t>
            </a:r>
            <a:r>
              <a:rPr sz="1050" dirty="0">
                <a:latin typeface="Microsoft Sans Serif"/>
                <a:cs typeface="Microsoft Sans Serif"/>
              </a:rPr>
              <a:t>m</a:t>
            </a:r>
            <a:r>
              <a:rPr sz="1050" spc="-130" dirty="0">
                <a:latin typeface="Microsoft Sans Serif"/>
                <a:cs typeface="Microsoft Sans Serif"/>
              </a:rPr>
              <a:t> </a:t>
            </a:r>
            <a:r>
              <a:rPr sz="1050" dirty="0">
                <a:latin typeface="Microsoft Sans Serif"/>
                <a:cs typeface="Microsoft Sans Serif"/>
              </a:rPr>
              <a:t>e</a:t>
            </a:r>
            <a:r>
              <a:rPr sz="1050" spc="145" dirty="0">
                <a:latin typeface="Microsoft Sans Serif"/>
                <a:cs typeface="Microsoft Sans Serif"/>
              </a:rPr>
              <a:t> </a:t>
            </a:r>
            <a:r>
              <a:rPr sz="1050" spc="40" dirty="0">
                <a:latin typeface="Microsoft Sans Serif"/>
                <a:cs typeface="Microsoft Sans Serif"/>
              </a:rPr>
              <a:t>in</a:t>
            </a:r>
            <a:r>
              <a:rPr sz="1050" spc="75" dirty="0">
                <a:latin typeface="Microsoft Sans Serif"/>
                <a:cs typeface="Microsoft Sans Serif"/>
              </a:rPr>
              <a:t> </a:t>
            </a:r>
            <a:r>
              <a:rPr sz="1050" spc="90" dirty="0">
                <a:latin typeface="Microsoft Sans Serif"/>
                <a:cs typeface="Microsoft Sans Serif"/>
              </a:rPr>
              <a:t>ground</a:t>
            </a:r>
            <a:r>
              <a:rPr sz="1050" spc="130" dirty="0">
                <a:latin typeface="Microsoft Sans Serif"/>
                <a:cs typeface="Microsoft Sans Serif"/>
              </a:rPr>
              <a:t> </a:t>
            </a:r>
            <a:r>
              <a:rPr sz="1050" spc="60" dirty="0">
                <a:latin typeface="Microsoft Sans Serif"/>
                <a:cs typeface="Microsoft Sans Serif"/>
              </a:rPr>
              <a:t>pad</a:t>
            </a:r>
            <a:r>
              <a:rPr sz="1050" spc="100" dirty="0">
                <a:latin typeface="Microsoft Sans Serif"/>
                <a:cs typeface="Microsoft Sans Serif"/>
              </a:rPr>
              <a:t> </a:t>
            </a:r>
            <a:r>
              <a:rPr sz="1050" spc="5" dirty="0">
                <a:latin typeface="Microsoft Sans Serif"/>
                <a:cs typeface="Microsoft Sans Serif"/>
              </a:rPr>
              <a:t>was </a:t>
            </a:r>
            <a:r>
              <a:rPr sz="1050" spc="50" dirty="0">
                <a:latin typeface="Microsoft Sans Serif"/>
                <a:cs typeface="Microsoft Sans Serif"/>
              </a:rPr>
              <a:t>achieved</a:t>
            </a:r>
            <a:endParaRPr sz="1050" dirty="0">
              <a:latin typeface="Microsoft Sans Serif"/>
              <a:cs typeface="Microsoft Sans Serif"/>
            </a:endParaRPr>
          </a:p>
          <a:p>
            <a:pPr lvl="1">
              <a:lnSpc>
                <a:spcPct val="100000"/>
              </a:lnSpc>
              <a:spcBef>
                <a:spcPts val="40"/>
              </a:spcBef>
              <a:buFont typeface="Arial MT"/>
              <a:buChar char="•"/>
            </a:pPr>
            <a:endParaRPr sz="1200" dirty="0">
              <a:latin typeface="Microsoft Sans Serif"/>
              <a:cs typeface="Microsoft Sans Serif"/>
            </a:endParaRPr>
          </a:p>
          <a:p>
            <a:pPr marL="1068705" lvl="1" indent="-290195">
              <a:lnSpc>
                <a:spcPct val="100000"/>
              </a:lnSpc>
              <a:buFont typeface="Arial MT"/>
              <a:buChar char="•"/>
              <a:tabLst>
                <a:tab pos="1068705" algn="l"/>
                <a:tab pos="1069340" algn="l"/>
              </a:tabLst>
            </a:pPr>
            <a:r>
              <a:rPr sz="1050" spc="50" dirty="0">
                <a:latin typeface="Microsoft Sans Serif"/>
                <a:cs typeface="Microsoft Sans Serif"/>
              </a:rPr>
              <a:t>Listing</a:t>
            </a:r>
            <a:r>
              <a:rPr sz="1050" spc="65" dirty="0">
                <a:latin typeface="Microsoft Sans Serif"/>
                <a:cs typeface="Microsoft Sans Serif"/>
              </a:rPr>
              <a:t> </a:t>
            </a:r>
            <a:r>
              <a:rPr sz="1050" spc="70" dirty="0">
                <a:latin typeface="Microsoft Sans Serif"/>
                <a:cs typeface="Microsoft Sans Serif"/>
              </a:rPr>
              <a:t>the</a:t>
            </a:r>
            <a:r>
              <a:rPr sz="1050" spc="100" dirty="0">
                <a:latin typeface="Microsoft Sans Serif"/>
                <a:cs typeface="Microsoft Sans Serif"/>
              </a:rPr>
              <a:t> </a:t>
            </a:r>
            <a:r>
              <a:rPr sz="1050" spc="35" dirty="0">
                <a:latin typeface="Microsoft Sans Serif"/>
                <a:cs typeface="Microsoft Sans Serif"/>
              </a:rPr>
              <a:t>names</a:t>
            </a:r>
            <a:r>
              <a:rPr sz="1050" spc="30" dirty="0">
                <a:latin typeface="Microsoft Sans Serif"/>
                <a:cs typeface="Microsoft Sans Serif"/>
              </a:rPr>
              <a:t> </a:t>
            </a:r>
            <a:r>
              <a:rPr sz="1050" spc="70" dirty="0">
                <a:latin typeface="Microsoft Sans Serif"/>
                <a:cs typeface="Microsoft Sans Serif"/>
              </a:rPr>
              <a:t>of</a:t>
            </a:r>
            <a:r>
              <a:rPr sz="1050" spc="135" dirty="0">
                <a:latin typeface="Microsoft Sans Serif"/>
                <a:cs typeface="Microsoft Sans Serif"/>
              </a:rPr>
              <a:t> </a:t>
            </a:r>
            <a:r>
              <a:rPr sz="1050" spc="70" dirty="0">
                <a:latin typeface="Microsoft Sans Serif"/>
                <a:cs typeface="Microsoft Sans Serif"/>
              </a:rPr>
              <a:t>the</a:t>
            </a:r>
            <a:r>
              <a:rPr sz="1050" spc="90" dirty="0">
                <a:latin typeface="Microsoft Sans Serif"/>
                <a:cs typeface="Microsoft Sans Serif"/>
              </a:rPr>
              <a:t> </a:t>
            </a:r>
            <a:r>
              <a:rPr sz="1050" spc="60" dirty="0">
                <a:latin typeface="Microsoft Sans Serif"/>
                <a:cs typeface="Microsoft Sans Serif"/>
              </a:rPr>
              <a:t>boosters</a:t>
            </a:r>
            <a:r>
              <a:rPr sz="1050" spc="75" dirty="0">
                <a:latin typeface="Microsoft Sans Serif"/>
                <a:cs typeface="Microsoft Sans Serif"/>
              </a:rPr>
              <a:t> </a:t>
            </a:r>
            <a:r>
              <a:rPr sz="1050" dirty="0">
                <a:latin typeface="Microsoft Sans Serif"/>
                <a:cs typeface="Microsoft Sans Serif"/>
              </a:rPr>
              <a:t>w</a:t>
            </a:r>
            <a:r>
              <a:rPr sz="1050" spc="-125" dirty="0">
                <a:latin typeface="Microsoft Sans Serif"/>
                <a:cs typeface="Microsoft Sans Serif"/>
              </a:rPr>
              <a:t> </a:t>
            </a:r>
            <a:r>
              <a:rPr sz="1050" dirty="0">
                <a:latin typeface="Microsoft Sans Serif"/>
                <a:cs typeface="Microsoft Sans Serif"/>
              </a:rPr>
              <a:t>h</a:t>
            </a:r>
            <a:r>
              <a:rPr sz="1050" spc="-120" dirty="0">
                <a:latin typeface="Microsoft Sans Serif"/>
                <a:cs typeface="Microsoft Sans Serif"/>
              </a:rPr>
              <a:t> </a:t>
            </a:r>
            <a:r>
              <a:rPr sz="1050" dirty="0">
                <a:latin typeface="Microsoft Sans Serif"/>
                <a:cs typeface="Microsoft Sans Serif"/>
              </a:rPr>
              <a:t>i</a:t>
            </a:r>
            <a:r>
              <a:rPr sz="1050" spc="-125" dirty="0">
                <a:latin typeface="Microsoft Sans Serif"/>
                <a:cs typeface="Microsoft Sans Serif"/>
              </a:rPr>
              <a:t> </a:t>
            </a:r>
            <a:r>
              <a:rPr sz="1050" dirty="0">
                <a:latin typeface="Microsoft Sans Serif"/>
                <a:cs typeface="Microsoft Sans Serif"/>
              </a:rPr>
              <a:t>c</a:t>
            </a:r>
            <a:r>
              <a:rPr sz="1050" spc="-114" dirty="0">
                <a:latin typeface="Microsoft Sans Serif"/>
                <a:cs typeface="Microsoft Sans Serif"/>
              </a:rPr>
              <a:t> </a:t>
            </a:r>
            <a:r>
              <a:rPr sz="1050" dirty="0">
                <a:latin typeface="Microsoft Sans Serif"/>
                <a:cs typeface="Microsoft Sans Serif"/>
              </a:rPr>
              <a:t>h</a:t>
            </a:r>
            <a:r>
              <a:rPr sz="1050" spc="120" dirty="0">
                <a:latin typeface="Microsoft Sans Serif"/>
                <a:cs typeface="Microsoft Sans Serif"/>
              </a:rPr>
              <a:t> </a:t>
            </a:r>
            <a:r>
              <a:rPr sz="1050" spc="15" dirty="0">
                <a:latin typeface="Microsoft Sans Serif"/>
                <a:cs typeface="Microsoft Sans Serif"/>
              </a:rPr>
              <a:t>have</a:t>
            </a:r>
            <a:r>
              <a:rPr sz="1050" spc="-10" dirty="0">
                <a:latin typeface="Microsoft Sans Serif"/>
                <a:cs typeface="Microsoft Sans Serif"/>
              </a:rPr>
              <a:t> </a:t>
            </a:r>
            <a:r>
              <a:rPr sz="1050" spc="30" dirty="0">
                <a:latin typeface="Microsoft Sans Serif"/>
                <a:cs typeface="Microsoft Sans Serif"/>
              </a:rPr>
              <a:t>success</a:t>
            </a:r>
            <a:r>
              <a:rPr sz="1050" spc="35" dirty="0">
                <a:latin typeface="Microsoft Sans Serif"/>
                <a:cs typeface="Microsoft Sans Serif"/>
              </a:rPr>
              <a:t> </a:t>
            </a:r>
            <a:r>
              <a:rPr sz="1050" spc="40" dirty="0">
                <a:latin typeface="Microsoft Sans Serif"/>
                <a:cs typeface="Microsoft Sans Serif"/>
              </a:rPr>
              <a:t>in</a:t>
            </a:r>
            <a:r>
              <a:rPr sz="1050" spc="70" dirty="0">
                <a:latin typeface="Microsoft Sans Serif"/>
                <a:cs typeface="Microsoft Sans Serif"/>
              </a:rPr>
              <a:t> </a:t>
            </a:r>
            <a:r>
              <a:rPr sz="1050" spc="75" dirty="0">
                <a:latin typeface="Microsoft Sans Serif"/>
                <a:cs typeface="Microsoft Sans Serif"/>
              </a:rPr>
              <a:t>drone </a:t>
            </a:r>
            <a:r>
              <a:rPr sz="1050" spc="50" dirty="0">
                <a:latin typeface="Microsoft Sans Serif"/>
                <a:cs typeface="Microsoft Sans Serif"/>
              </a:rPr>
              <a:t>ship</a:t>
            </a:r>
            <a:r>
              <a:rPr sz="1050" spc="55" dirty="0">
                <a:latin typeface="Microsoft Sans Serif"/>
                <a:cs typeface="Microsoft Sans Serif"/>
              </a:rPr>
              <a:t> </a:t>
            </a:r>
            <a:r>
              <a:rPr sz="1050" spc="50" dirty="0">
                <a:latin typeface="Microsoft Sans Serif"/>
                <a:cs typeface="Microsoft Sans Serif"/>
              </a:rPr>
              <a:t>and</a:t>
            </a:r>
            <a:r>
              <a:rPr sz="1050" spc="60" dirty="0">
                <a:latin typeface="Microsoft Sans Serif"/>
                <a:cs typeface="Microsoft Sans Serif"/>
              </a:rPr>
              <a:t> </a:t>
            </a:r>
            <a:r>
              <a:rPr sz="1050" spc="15" dirty="0">
                <a:latin typeface="Microsoft Sans Serif"/>
                <a:cs typeface="Microsoft Sans Serif"/>
              </a:rPr>
              <a:t>have</a:t>
            </a:r>
            <a:r>
              <a:rPr sz="1050" spc="-10" dirty="0">
                <a:latin typeface="Microsoft Sans Serif"/>
                <a:cs typeface="Microsoft Sans Serif"/>
              </a:rPr>
              <a:t> </a:t>
            </a:r>
            <a:r>
              <a:rPr sz="1050" spc="50" dirty="0">
                <a:latin typeface="Microsoft Sans Serif"/>
                <a:cs typeface="Microsoft Sans Serif"/>
              </a:rPr>
              <a:t>payload</a:t>
            </a:r>
            <a:r>
              <a:rPr sz="1050" spc="70" dirty="0">
                <a:latin typeface="Microsoft Sans Serif"/>
                <a:cs typeface="Microsoft Sans Serif"/>
              </a:rPr>
              <a:t> </a:t>
            </a:r>
            <a:r>
              <a:rPr sz="1050" spc="-5" dirty="0">
                <a:latin typeface="Microsoft Sans Serif"/>
                <a:cs typeface="Microsoft Sans Serif"/>
              </a:rPr>
              <a:t>mass</a:t>
            </a:r>
            <a:r>
              <a:rPr sz="1050" spc="20" dirty="0">
                <a:latin typeface="Microsoft Sans Serif"/>
                <a:cs typeface="Microsoft Sans Serif"/>
              </a:rPr>
              <a:t> </a:t>
            </a:r>
            <a:r>
              <a:rPr sz="1050" spc="60" dirty="0">
                <a:latin typeface="Microsoft Sans Serif"/>
                <a:cs typeface="Microsoft Sans Serif"/>
              </a:rPr>
              <a:t>greater</a:t>
            </a:r>
            <a:r>
              <a:rPr sz="1050" spc="80" dirty="0">
                <a:latin typeface="Microsoft Sans Serif"/>
                <a:cs typeface="Microsoft Sans Serif"/>
              </a:rPr>
              <a:t> </a:t>
            </a:r>
            <a:r>
              <a:rPr sz="1050" spc="60" dirty="0">
                <a:latin typeface="Microsoft Sans Serif"/>
                <a:cs typeface="Microsoft Sans Serif"/>
              </a:rPr>
              <a:t>than</a:t>
            </a:r>
            <a:r>
              <a:rPr sz="1050" spc="85" dirty="0">
                <a:latin typeface="Microsoft Sans Serif"/>
                <a:cs typeface="Microsoft Sans Serif"/>
              </a:rPr>
              <a:t> </a:t>
            </a:r>
            <a:r>
              <a:rPr sz="1050" spc="25" dirty="0">
                <a:latin typeface="Microsoft Sans Serif"/>
                <a:cs typeface="Microsoft Sans Serif"/>
              </a:rPr>
              <a:t>4</a:t>
            </a:r>
            <a:r>
              <a:rPr sz="1050" dirty="0">
                <a:latin typeface="Microsoft Sans Serif"/>
                <a:cs typeface="Microsoft Sans Serif"/>
              </a:rPr>
              <a:t> </a:t>
            </a:r>
            <a:r>
              <a:rPr sz="1050" spc="25" dirty="0">
                <a:latin typeface="Microsoft Sans Serif"/>
                <a:cs typeface="Microsoft Sans Serif"/>
              </a:rPr>
              <a:t>0</a:t>
            </a:r>
            <a:r>
              <a:rPr sz="1050" dirty="0">
                <a:latin typeface="Microsoft Sans Serif"/>
                <a:cs typeface="Microsoft Sans Serif"/>
              </a:rPr>
              <a:t> </a:t>
            </a:r>
            <a:r>
              <a:rPr sz="1050" spc="25" dirty="0">
                <a:latin typeface="Microsoft Sans Serif"/>
                <a:cs typeface="Microsoft Sans Serif"/>
              </a:rPr>
              <a:t>0</a:t>
            </a:r>
            <a:r>
              <a:rPr sz="1050" spc="5" dirty="0">
                <a:latin typeface="Microsoft Sans Serif"/>
                <a:cs typeface="Microsoft Sans Serif"/>
              </a:rPr>
              <a:t> </a:t>
            </a:r>
            <a:r>
              <a:rPr sz="1050" dirty="0">
                <a:latin typeface="Microsoft Sans Serif"/>
                <a:cs typeface="Microsoft Sans Serif"/>
              </a:rPr>
              <a:t>0</a:t>
            </a:r>
            <a:r>
              <a:rPr sz="1050" spc="229" dirty="0">
                <a:latin typeface="Microsoft Sans Serif"/>
                <a:cs typeface="Microsoft Sans Serif"/>
              </a:rPr>
              <a:t> </a:t>
            </a:r>
            <a:r>
              <a:rPr sz="1050" dirty="0">
                <a:latin typeface="Microsoft Sans Serif"/>
                <a:cs typeface="Microsoft Sans Serif"/>
              </a:rPr>
              <a:t>b</a:t>
            </a:r>
            <a:r>
              <a:rPr sz="1050" spc="-85" dirty="0">
                <a:latin typeface="Microsoft Sans Serif"/>
                <a:cs typeface="Microsoft Sans Serif"/>
              </a:rPr>
              <a:t> </a:t>
            </a:r>
            <a:r>
              <a:rPr sz="1050" dirty="0">
                <a:latin typeface="Microsoft Sans Serif"/>
                <a:cs typeface="Microsoft Sans Serif"/>
              </a:rPr>
              <a:t>u</a:t>
            </a:r>
            <a:r>
              <a:rPr sz="1050" spc="-80" dirty="0">
                <a:latin typeface="Microsoft Sans Serif"/>
                <a:cs typeface="Microsoft Sans Serif"/>
              </a:rPr>
              <a:t> </a:t>
            </a:r>
            <a:r>
              <a:rPr sz="1050" dirty="0">
                <a:latin typeface="Microsoft Sans Serif"/>
                <a:cs typeface="Microsoft Sans Serif"/>
              </a:rPr>
              <a:t>t</a:t>
            </a:r>
            <a:r>
              <a:rPr sz="1050" spc="280" dirty="0">
                <a:latin typeface="Microsoft Sans Serif"/>
                <a:cs typeface="Microsoft Sans Serif"/>
              </a:rPr>
              <a:t> </a:t>
            </a:r>
            <a:r>
              <a:rPr sz="1050" dirty="0">
                <a:latin typeface="Microsoft Sans Serif"/>
                <a:cs typeface="Microsoft Sans Serif"/>
              </a:rPr>
              <a:t>less</a:t>
            </a:r>
            <a:r>
              <a:rPr sz="1050" spc="-40" dirty="0">
                <a:latin typeface="Microsoft Sans Serif"/>
                <a:cs typeface="Microsoft Sans Serif"/>
              </a:rPr>
              <a:t> </a:t>
            </a:r>
            <a:r>
              <a:rPr sz="1050" spc="60" dirty="0">
                <a:latin typeface="Microsoft Sans Serif"/>
                <a:cs typeface="Microsoft Sans Serif"/>
              </a:rPr>
              <a:t>than</a:t>
            </a:r>
            <a:r>
              <a:rPr sz="1050" spc="65" dirty="0">
                <a:latin typeface="Microsoft Sans Serif"/>
                <a:cs typeface="Microsoft Sans Serif"/>
              </a:rPr>
              <a:t> </a:t>
            </a:r>
            <a:r>
              <a:rPr sz="1050" spc="25" dirty="0">
                <a:latin typeface="Microsoft Sans Serif"/>
                <a:cs typeface="Microsoft Sans Serif"/>
              </a:rPr>
              <a:t>6</a:t>
            </a:r>
            <a:r>
              <a:rPr sz="1050" spc="5" dirty="0">
                <a:latin typeface="Microsoft Sans Serif"/>
                <a:cs typeface="Microsoft Sans Serif"/>
              </a:rPr>
              <a:t> </a:t>
            </a:r>
            <a:r>
              <a:rPr sz="1050" spc="25" dirty="0">
                <a:latin typeface="Microsoft Sans Serif"/>
                <a:cs typeface="Microsoft Sans Serif"/>
              </a:rPr>
              <a:t>0</a:t>
            </a:r>
            <a:r>
              <a:rPr sz="1050" dirty="0">
                <a:latin typeface="Microsoft Sans Serif"/>
                <a:cs typeface="Microsoft Sans Serif"/>
              </a:rPr>
              <a:t> </a:t>
            </a:r>
            <a:r>
              <a:rPr sz="1050" spc="25" dirty="0">
                <a:latin typeface="Microsoft Sans Serif"/>
                <a:cs typeface="Microsoft Sans Serif"/>
              </a:rPr>
              <a:t>0</a:t>
            </a:r>
            <a:r>
              <a:rPr sz="1050" dirty="0">
                <a:latin typeface="Microsoft Sans Serif"/>
                <a:cs typeface="Microsoft Sans Serif"/>
              </a:rPr>
              <a:t> 0</a:t>
            </a:r>
            <a:r>
              <a:rPr sz="1050" spc="25" dirty="0">
                <a:latin typeface="Microsoft Sans Serif"/>
                <a:cs typeface="Microsoft Sans Serif"/>
              </a:rPr>
              <a:t> </a:t>
            </a:r>
            <a:endParaRPr sz="1050" dirty="0">
              <a:latin typeface="Microsoft Sans Serif"/>
              <a:cs typeface="Microsoft Sans Serif"/>
            </a:endParaRPr>
          </a:p>
          <a:p>
            <a:pPr lvl="1">
              <a:lnSpc>
                <a:spcPct val="100000"/>
              </a:lnSpc>
              <a:spcBef>
                <a:spcPts val="10"/>
              </a:spcBef>
              <a:buFont typeface="Arial MT"/>
              <a:buChar char="•"/>
            </a:pPr>
            <a:endParaRPr dirty="0">
              <a:latin typeface="Microsoft Sans Serif"/>
              <a:cs typeface="Microsoft Sans Serif"/>
            </a:endParaRPr>
          </a:p>
          <a:p>
            <a:pPr marL="1068705" lvl="1" indent="-290195">
              <a:lnSpc>
                <a:spcPct val="100000"/>
              </a:lnSpc>
              <a:buFont typeface="Arial MT"/>
              <a:buChar char="•"/>
              <a:tabLst>
                <a:tab pos="1068705" algn="l"/>
                <a:tab pos="1069340" algn="l"/>
              </a:tabLst>
            </a:pPr>
            <a:r>
              <a:rPr sz="1050" spc="50" dirty="0">
                <a:latin typeface="Microsoft Sans Serif"/>
                <a:cs typeface="Microsoft Sans Serif"/>
              </a:rPr>
              <a:t>Listing</a:t>
            </a:r>
            <a:r>
              <a:rPr sz="1050" spc="65" dirty="0">
                <a:latin typeface="Microsoft Sans Serif"/>
                <a:cs typeface="Microsoft Sans Serif"/>
              </a:rPr>
              <a:t> </a:t>
            </a:r>
            <a:r>
              <a:rPr sz="1050" spc="70" dirty="0">
                <a:latin typeface="Microsoft Sans Serif"/>
                <a:cs typeface="Microsoft Sans Serif"/>
              </a:rPr>
              <a:t>the</a:t>
            </a:r>
            <a:r>
              <a:rPr sz="1050" spc="100" dirty="0">
                <a:latin typeface="Microsoft Sans Serif"/>
                <a:cs typeface="Microsoft Sans Serif"/>
              </a:rPr>
              <a:t> </a:t>
            </a:r>
            <a:r>
              <a:rPr sz="1050" spc="85" dirty="0">
                <a:latin typeface="Microsoft Sans Serif"/>
                <a:cs typeface="Microsoft Sans Serif"/>
              </a:rPr>
              <a:t>total</a:t>
            </a:r>
            <a:r>
              <a:rPr sz="1050" spc="75" dirty="0">
                <a:latin typeface="Microsoft Sans Serif"/>
                <a:cs typeface="Microsoft Sans Serif"/>
              </a:rPr>
              <a:t> </a:t>
            </a:r>
            <a:r>
              <a:rPr sz="1050" spc="90" dirty="0">
                <a:latin typeface="Microsoft Sans Serif"/>
                <a:cs typeface="Microsoft Sans Serif"/>
              </a:rPr>
              <a:t>number</a:t>
            </a:r>
            <a:r>
              <a:rPr sz="1050" spc="110" dirty="0">
                <a:latin typeface="Microsoft Sans Serif"/>
                <a:cs typeface="Microsoft Sans Serif"/>
              </a:rPr>
              <a:t> </a:t>
            </a:r>
            <a:r>
              <a:rPr sz="1050" spc="70" dirty="0">
                <a:latin typeface="Microsoft Sans Serif"/>
                <a:cs typeface="Microsoft Sans Serif"/>
              </a:rPr>
              <a:t>of</a:t>
            </a:r>
            <a:r>
              <a:rPr sz="1050" spc="120" dirty="0">
                <a:latin typeface="Microsoft Sans Serif"/>
                <a:cs typeface="Microsoft Sans Serif"/>
              </a:rPr>
              <a:t> </a:t>
            </a:r>
            <a:r>
              <a:rPr sz="1050" spc="50" dirty="0">
                <a:latin typeface="Microsoft Sans Serif"/>
                <a:cs typeface="Microsoft Sans Serif"/>
              </a:rPr>
              <a:t>successful</a:t>
            </a:r>
            <a:r>
              <a:rPr sz="1050" spc="25" dirty="0">
                <a:latin typeface="Microsoft Sans Serif"/>
                <a:cs typeface="Microsoft Sans Serif"/>
              </a:rPr>
              <a:t> </a:t>
            </a:r>
            <a:r>
              <a:rPr sz="1050" spc="50" dirty="0">
                <a:latin typeface="Microsoft Sans Serif"/>
                <a:cs typeface="Microsoft Sans Serif"/>
              </a:rPr>
              <a:t>and</a:t>
            </a:r>
            <a:r>
              <a:rPr sz="1050" spc="75" dirty="0">
                <a:latin typeface="Microsoft Sans Serif"/>
                <a:cs typeface="Microsoft Sans Serif"/>
              </a:rPr>
              <a:t> </a:t>
            </a:r>
            <a:r>
              <a:rPr sz="1050" spc="45" dirty="0">
                <a:latin typeface="Microsoft Sans Serif"/>
                <a:cs typeface="Microsoft Sans Serif"/>
              </a:rPr>
              <a:t>failure</a:t>
            </a:r>
            <a:r>
              <a:rPr sz="1050" spc="20" dirty="0">
                <a:latin typeface="Microsoft Sans Serif"/>
                <a:cs typeface="Microsoft Sans Serif"/>
              </a:rPr>
              <a:t> </a:t>
            </a:r>
            <a:r>
              <a:rPr sz="1050" spc="45" dirty="0">
                <a:latin typeface="Microsoft Sans Serif"/>
                <a:cs typeface="Microsoft Sans Serif"/>
              </a:rPr>
              <a:t>mission</a:t>
            </a:r>
            <a:r>
              <a:rPr sz="1050" spc="50" dirty="0">
                <a:latin typeface="Microsoft Sans Serif"/>
                <a:cs typeface="Microsoft Sans Serif"/>
              </a:rPr>
              <a:t> </a:t>
            </a:r>
            <a:r>
              <a:rPr sz="1050" spc="80" dirty="0">
                <a:latin typeface="Microsoft Sans Serif"/>
                <a:cs typeface="Microsoft Sans Serif"/>
              </a:rPr>
              <a:t>outc</a:t>
            </a:r>
            <a:r>
              <a:rPr sz="1050" spc="-130" dirty="0">
                <a:latin typeface="Microsoft Sans Serif"/>
                <a:cs typeface="Microsoft Sans Serif"/>
              </a:rPr>
              <a:t> </a:t>
            </a:r>
            <a:r>
              <a:rPr sz="1050" spc="75" dirty="0">
                <a:latin typeface="Microsoft Sans Serif"/>
                <a:cs typeface="Microsoft Sans Serif"/>
              </a:rPr>
              <a:t>omes</a:t>
            </a:r>
            <a:endParaRPr sz="1050" dirty="0">
              <a:latin typeface="Microsoft Sans Serif"/>
              <a:cs typeface="Microsoft Sans Serif"/>
            </a:endParaRPr>
          </a:p>
          <a:p>
            <a:pPr lvl="1">
              <a:lnSpc>
                <a:spcPct val="100000"/>
              </a:lnSpc>
              <a:spcBef>
                <a:spcPts val="30"/>
              </a:spcBef>
              <a:buFont typeface="Arial MT"/>
              <a:buChar char="•"/>
            </a:pPr>
            <a:endParaRPr sz="1600" dirty="0">
              <a:latin typeface="Microsoft Sans Serif"/>
              <a:cs typeface="Microsoft Sans Serif"/>
            </a:endParaRPr>
          </a:p>
          <a:p>
            <a:pPr marL="1068705" lvl="1" indent="-290195">
              <a:lnSpc>
                <a:spcPct val="100000"/>
              </a:lnSpc>
              <a:buFont typeface="Arial MT"/>
              <a:buChar char="•"/>
              <a:tabLst>
                <a:tab pos="1068705" algn="l"/>
                <a:tab pos="1069340" algn="l"/>
              </a:tabLst>
            </a:pPr>
            <a:r>
              <a:rPr sz="1050" spc="50" dirty="0">
                <a:latin typeface="Microsoft Sans Serif"/>
                <a:cs typeface="Microsoft Sans Serif"/>
              </a:rPr>
              <a:t>Listing</a:t>
            </a:r>
            <a:r>
              <a:rPr sz="1050" spc="65" dirty="0">
                <a:latin typeface="Microsoft Sans Serif"/>
                <a:cs typeface="Microsoft Sans Serif"/>
              </a:rPr>
              <a:t> </a:t>
            </a:r>
            <a:r>
              <a:rPr sz="1050" spc="70" dirty="0">
                <a:latin typeface="Microsoft Sans Serif"/>
                <a:cs typeface="Microsoft Sans Serif"/>
              </a:rPr>
              <a:t>the</a:t>
            </a:r>
            <a:r>
              <a:rPr sz="1050" spc="90" dirty="0">
                <a:latin typeface="Microsoft Sans Serif"/>
                <a:cs typeface="Microsoft Sans Serif"/>
              </a:rPr>
              <a:t> </a:t>
            </a:r>
            <a:r>
              <a:rPr sz="1050" spc="35" dirty="0">
                <a:latin typeface="Microsoft Sans Serif"/>
                <a:cs typeface="Microsoft Sans Serif"/>
              </a:rPr>
              <a:t>names</a:t>
            </a:r>
            <a:r>
              <a:rPr sz="1050" spc="25" dirty="0">
                <a:latin typeface="Microsoft Sans Serif"/>
                <a:cs typeface="Microsoft Sans Serif"/>
              </a:rPr>
              <a:t> </a:t>
            </a:r>
            <a:r>
              <a:rPr sz="1050" spc="70" dirty="0">
                <a:latin typeface="Microsoft Sans Serif"/>
                <a:cs typeface="Microsoft Sans Serif"/>
              </a:rPr>
              <a:t>of</a:t>
            </a:r>
            <a:r>
              <a:rPr sz="1050" spc="120" dirty="0">
                <a:latin typeface="Microsoft Sans Serif"/>
                <a:cs typeface="Microsoft Sans Serif"/>
              </a:rPr>
              <a:t> </a:t>
            </a:r>
            <a:r>
              <a:rPr sz="1050" spc="70" dirty="0">
                <a:latin typeface="Microsoft Sans Serif"/>
                <a:cs typeface="Microsoft Sans Serif"/>
              </a:rPr>
              <a:t>the</a:t>
            </a:r>
            <a:r>
              <a:rPr sz="1050" spc="90" dirty="0">
                <a:latin typeface="Microsoft Sans Serif"/>
                <a:cs typeface="Microsoft Sans Serif"/>
              </a:rPr>
              <a:t> </a:t>
            </a:r>
            <a:r>
              <a:rPr sz="1050" spc="80" dirty="0">
                <a:latin typeface="Microsoft Sans Serif"/>
                <a:cs typeface="Microsoft Sans Serif"/>
              </a:rPr>
              <a:t>booster</a:t>
            </a:r>
            <a:r>
              <a:rPr sz="1050" spc="65" dirty="0">
                <a:latin typeface="Microsoft Sans Serif"/>
                <a:cs typeface="Microsoft Sans Serif"/>
              </a:rPr>
              <a:t> </a:t>
            </a:r>
            <a:r>
              <a:rPr sz="1050" spc="30" dirty="0">
                <a:latin typeface="Microsoft Sans Serif"/>
                <a:cs typeface="Microsoft Sans Serif"/>
              </a:rPr>
              <a:t>versions</a:t>
            </a:r>
            <a:r>
              <a:rPr sz="1050" spc="40" dirty="0">
                <a:latin typeface="Microsoft Sans Serif"/>
                <a:cs typeface="Microsoft Sans Serif"/>
              </a:rPr>
              <a:t> </a:t>
            </a:r>
            <a:r>
              <a:rPr sz="1050" dirty="0">
                <a:latin typeface="Microsoft Sans Serif"/>
                <a:cs typeface="Microsoft Sans Serif"/>
              </a:rPr>
              <a:t>w</a:t>
            </a:r>
            <a:r>
              <a:rPr sz="1050" spc="-125" dirty="0">
                <a:latin typeface="Microsoft Sans Serif"/>
                <a:cs typeface="Microsoft Sans Serif"/>
              </a:rPr>
              <a:t> </a:t>
            </a:r>
            <a:r>
              <a:rPr sz="1050" dirty="0">
                <a:latin typeface="Microsoft Sans Serif"/>
                <a:cs typeface="Microsoft Sans Serif"/>
              </a:rPr>
              <a:t>h</a:t>
            </a:r>
            <a:r>
              <a:rPr sz="1050" spc="-120" dirty="0">
                <a:latin typeface="Microsoft Sans Serif"/>
                <a:cs typeface="Microsoft Sans Serif"/>
              </a:rPr>
              <a:t> </a:t>
            </a:r>
            <a:r>
              <a:rPr sz="1050" dirty="0">
                <a:latin typeface="Microsoft Sans Serif"/>
                <a:cs typeface="Microsoft Sans Serif"/>
              </a:rPr>
              <a:t>i</a:t>
            </a:r>
            <a:r>
              <a:rPr sz="1050" spc="-125" dirty="0">
                <a:latin typeface="Microsoft Sans Serif"/>
                <a:cs typeface="Microsoft Sans Serif"/>
              </a:rPr>
              <a:t> </a:t>
            </a:r>
            <a:r>
              <a:rPr sz="1050" dirty="0">
                <a:latin typeface="Microsoft Sans Serif"/>
                <a:cs typeface="Microsoft Sans Serif"/>
              </a:rPr>
              <a:t>c</a:t>
            </a:r>
            <a:r>
              <a:rPr sz="1050" spc="-114" dirty="0">
                <a:latin typeface="Microsoft Sans Serif"/>
                <a:cs typeface="Microsoft Sans Serif"/>
              </a:rPr>
              <a:t> </a:t>
            </a:r>
            <a:r>
              <a:rPr sz="1050" dirty="0">
                <a:latin typeface="Microsoft Sans Serif"/>
                <a:cs typeface="Microsoft Sans Serif"/>
              </a:rPr>
              <a:t>h</a:t>
            </a:r>
            <a:r>
              <a:rPr sz="1050" spc="100" dirty="0">
                <a:latin typeface="Microsoft Sans Serif"/>
                <a:cs typeface="Microsoft Sans Serif"/>
              </a:rPr>
              <a:t> </a:t>
            </a:r>
            <a:r>
              <a:rPr sz="1050" spc="15" dirty="0">
                <a:latin typeface="Microsoft Sans Serif"/>
                <a:cs typeface="Microsoft Sans Serif"/>
              </a:rPr>
              <a:t>have</a:t>
            </a:r>
            <a:r>
              <a:rPr sz="1050" spc="-10" dirty="0">
                <a:latin typeface="Microsoft Sans Serif"/>
                <a:cs typeface="Microsoft Sans Serif"/>
              </a:rPr>
              <a:t> </a:t>
            </a:r>
            <a:r>
              <a:rPr sz="1050" spc="70" dirty="0">
                <a:latin typeface="Microsoft Sans Serif"/>
                <a:cs typeface="Microsoft Sans Serif"/>
              </a:rPr>
              <a:t>carried the</a:t>
            </a:r>
            <a:r>
              <a:rPr sz="1050" spc="95" dirty="0">
                <a:latin typeface="Microsoft Sans Serif"/>
                <a:cs typeface="Microsoft Sans Serif"/>
              </a:rPr>
              <a:t> </a:t>
            </a:r>
            <a:r>
              <a:rPr sz="1050" spc="70" dirty="0">
                <a:latin typeface="Microsoft Sans Serif"/>
                <a:cs typeface="Microsoft Sans Serif"/>
              </a:rPr>
              <a:t>max</a:t>
            </a:r>
            <a:r>
              <a:rPr sz="1050" spc="-130" dirty="0">
                <a:latin typeface="Microsoft Sans Serif"/>
                <a:cs typeface="Microsoft Sans Serif"/>
              </a:rPr>
              <a:t> </a:t>
            </a:r>
            <a:r>
              <a:rPr sz="1050" spc="75" dirty="0">
                <a:latin typeface="Microsoft Sans Serif"/>
                <a:cs typeface="Microsoft Sans Serif"/>
              </a:rPr>
              <a:t>imum</a:t>
            </a:r>
            <a:r>
              <a:rPr sz="1050" spc="80" dirty="0">
                <a:latin typeface="Microsoft Sans Serif"/>
                <a:cs typeface="Microsoft Sans Serif"/>
              </a:rPr>
              <a:t> </a:t>
            </a:r>
            <a:r>
              <a:rPr sz="1050" spc="50" dirty="0">
                <a:latin typeface="Microsoft Sans Serif"/>
                <a:cs typeface="Microsoft Sans Serif"/>
              </a:rPr>
              <a:t>payload</a:t>
            </a:r>
            <a:r>
              <a:rPr sz="1050" spc="65" dirty="0">
                <a:latin typeface="Microsoft Sans Serif"/>
                <a:cs typeface="Microsoft Sans Serif"/>
              </a:rPr>
              <a:t> </a:t>
            </a:r>
            <a:r>
              <a:rPr sz="1050" spc="-5" dirty="0">
                <a:latin typeface="Microsoft Sans Serif"/>
                <a:cs typeface="Microsoft Sans Serif"/>
              </a:rPr>
              <a:t>mass</a:t>
            </a:r>
            <a:endParaRPr sz="1050" dirty="0">
              <a:latin typeface="Microsoft Sans Serif"/>
              <a:cs typeface="Microsoft Sans Serif"/>
            </a:endParaRPr>
          </a:p>
          <a:p>
            <a:pPr lvl="1">
              <a:lnSpc>
                <a:spcPct val="100000"/>
              </a:lnSpc>
              <a:spcBef>
                <a:spcPts val="5"/>
              </a:spcBef>
              <a:buFont typeface="Arial MT"/>
              <a:buChar char="•"/>
            </a:pPr>
            <a:endParaRPr sz="1400" dirty="0">
              <a:latin typeface="Microsoft Sans Serif"/>
              <a:cs typeface="Microsoft Sans Serif"/>
            </a:endParaRPr>
          </a:p>
          <a:p>
            <a:pPr marL="1068705" lvl="1" indent="-290195">
              <a:lnSpc>
                <a:spcPct val="100000"/>
              </a:lnSpc>
              <a:buFont typeface="Arial MT"/>
              <a:buChar char="•"/>
              <a:tabLst>
                <a:tab pos="1068705" algn="l"/>
                <a:tab pos="1069340" algn="l"/>
              </a:tabLst>
            </a:pPr>
            <a:r>
              <a:rPr sz="1050" spc="50" dirty="0">
                <a:latin typeface="Microsoft Sans Serif"/>
                <a:cs typeface="Microsoft Sans Serif"/>
              </a:rPr>
              <a:t>Listing</a:t>
            </a:r>
            <a:r>
              <a:rPr sz="1050" spc="65" dirty="0">
                <a:latin typeface="Microsoft Sans Serif"/>
                <a:cs typeface="Microsoft Sans Serif"/>
              </a:rPr>
              <a:t> </a:t>
            </a:r>
            <a:r>
              <a:rPr sz="1050" spc="70" dirty="0">
                <a:latin typeface="Microsoft Sans Serif"/>
                <a:cs typeface="Microsoft Sans Serif"/>
              </a:rPr>
              <a:t>the</a:t>
            </a:r>
            <a:r>
              <a:rPr sz="1050" spc="95" dirty="0">
                <a:latin typeface="Microsoft Sans Serif"/>
                <a:cs typeface="Microsoft Sans Serif"/>
              </a:rPr>
              <a:t> </a:t>
            </a:r>
            <a:r>
              <a:rPr sz="1050" spc="55" dirty="0">
                <a:latin typeface="Microsoft Sans Serif"/>
                <a:cs typeface="Microsoft Sans Serif"/>
              </a:rPr>
              <a:t>failed</a:t>
            </a:r>
            <a:r>
              <a:rPr sz="1050" spc="45" dirty="0">
                <a:latin typeface="Microsoft Sans Serif"/>
                <a:cs typeface="Microsoft Sans Serif"/>
              </a:rPr>
              <a:t> </a:t>
            </a:r>
            <a:r>
              <a:rPr sz="1050" spc="75" dirty="0">
                <a:latin typeface="Microsoft Sans Serif"/>
                <a:cs typeface="Microsoft Sans Serif"/>
              </a:rPr>
              <a:t>landing</a:t>
            </a:r>
            <a:r>
              <a:rPr sz="1050" spc="60" dirty="0">
                <a:latin typeface="Microsoft Sans Serif"/>
                <a:cs typeface="Microsoft Sans Serif"/>
              </a:rPr>
              <a:t> </a:t>
            </a:r>
            <a:r>
              <a:rPr sz="1050" spc="80" dirty="0">
                <a:latin typeface="Microsoft Sans Serif"/>
                <a:cs typeface="Microsoft Sans Serif"/>
              </a:rPr>
              <a:t>outc</a:t>
            </a:r>
            <a:r>
              <a:rPr sz="1050" spc="-130" dirty="0">
                <a:latin typeface="Microsoft Sans Serif"/>
                <a:cs typeface="Microsoft Sans Serif"/>
              </a:rPr>
              <a:t> </a:t>
            </a:r>
            <a:r>
              <a:rPr sz="1050" spc="80" dirty="0">
                <a:latin typeface="Microsoft Sans Serif"/>
                <a:cs typeface="Microsoft Sans Serif"/>
              </a:rPr>
              <a:t>omes</a:t>
            </a:r>
            <a:r>
              <a:rPr sz="1050" spc="75" dirty="0">
                <a:latin typeface="Microsoft Sans Serif"/>
                <a:cs typeface="Microsoft Sans Serif"/>
              </a:rPr>
              <a:t> </a:t>
            </a:r>
            <a:r>
              <a:rPr sz="1050" spc="40" dirty="0">
                <a:latin typeface="Microsoft Sans Serif"/>
                <a:cs typeface="Microsoft Sans Serif"/>
              </a:rPr>
              <a:t>in</a:t>
            </a:r>
            <a:r>
              <a:rPr sz="1050" spc="60" dirty="0">
                <a:latin typeface="Microsoft Sans Serif"/>
                <a:cs typeface="Microsoft Sans Serif"/>
              </a:rPr>
              <a:t> </a:t>
            </a:r>
            <a:r>
              <a:rPr sz="1050" spc="75" dirty="0">
                <a:latin typeface="Microsoft Sans Serif"/>
                <a:cs typeface="Microsoft Sans Serif"/>
              </a:rPr>
              <a:t>drone</a:t>
            </a:r>
            <a:r>
              <a:rPr sz="1050" spc="80" dirty="0">
                <a:latin typeface="Microsoft Sans Serif"/>
                <a:cs typeface="Microsoft Sans Serif"/>
              </a:rPr>
              <a:t> </a:t>
            </a:r>
            <a:r>
              <a:rPr sz="1050" spc="35" dirty="0">
                <a:latin typeface="Microsoft Sans Serif"/>
                <a:cs typeface="Microsoft Sans Serif"/>
              </a:rPr>
              <a:t>ship,</a:t>
            </a:r>
            <a:r>
              <a:rPr sz="1050" spc="15" dirty="0">
                <a:latin typeface="Microsoft Sans Serif"/>
                <a:cs typeface="Microsoft Sans Serif"/>
              </a:rPr>
              <a:t> </a:t>
            </a:r>
            <a:r>
              <a:rPr sz="1050" spc="75" dirty="0">
                <a:latin typeface="Microsoft Sans Serif"/>
                <a:cs typeface="Microsoft Sans Serif"/>
              </a:rPr>
              <a:t>their</a:t>
            </a:r>
            <a:r>
              <a:rPr sz="1050" spc="80" dirty="0">
                <a:latin typeface="Microsoft Sans Serif"/>
                <a:cs typeface="Microsoft Sans Serif"/>
              </a:rPr>
              <a:t> </a:t>
            </a:r>
            <a:r>
              <a:rPr sz="1050" spc="85" dirty="0">
                <a:latin typeface="Microsoft Sans Serif"/>
                <a:cs typeface="Microsoft Sans Serif"/>
              </a:rPr>
              <a:t>booster</a:t>
            </a:r>
            <a:r>
              <a:rPr sz="1050" spc="60" dirty="0">
                <a:latin typeface="Microsoft Sans Serif"/>
                <a:cs typeface="Microsoft Sans Serif"/>
              </a:rPr>
              <a:t> </a:t>
            </a:r>
            <a:r>
              <a:rPr sz="1050" spc="30" dirty="0">
                <a:latin typeface="Microsoft Sans Serif"/>
                <a:cs typeface="Microsoft Sans Serif"/>
              </a:rPr>
              <a:t>versions</a:t>
            </a:r>
            <a:r>
              <a:rPr sz="1050" spc="40" dirty="0">
                <a:latin typeface="Microsoft Sans Serif"/>
                <a:cs typeface="Microsoft Sans Serif"/>
              </a:rPr>
              <a:t> </a:t>
            </a:r>
            <a:r>
              <a:rPr sz="1050" spc="50" dirty="0">
                <a:latin typeface="Microsoft Sans Serif"/>
                <a:cs typeface="Microsoft Sans Serif"/>
              </a:rPr>
              <a:t>and</a:t>
            </a:r>
            <a:r>
              <a:rPr sz="1050" spc="75" dirty="0">
                <a:latin typeface="Microsoft Sans Serif"/>
                <a:cs typeface="Microsoft Sans Serif"/>
              </a:rPr>
              <a:t> </a:t>
            </a:r>
            <a:r>
              <a:rPr sz="1050" spc="70" dirty="0">
                <a:latin typeface="Microsoft Sans Serif"/>
                <a:cs typeface="Microsoft Sans Serif"/>
              </a:rPr>
              <a:t>launch</a:t>
            </a:r>
            <a:r>
              <a:rPr sz="1050" spc="50" dirty="0">
                <a:latin typeface="Microsoft Sans Serif"/>
                <a:cs typeface="Microsoft Sans Serif"/>
              </a:rPr>
              <a:t> </a:t>
            </a:r>
            <a:r>
              <a:rPr sz="1050" spc="40" dirty="0">
                <a:latin typeface="Microsoft Sans Serif"/>
                <a:cs typeface="Microsoft Sans Serif"/>
              </a:rPr>
              <a:t>site</a:t>
            </a:r>
            <a:r>
              <a:rPr sz="1050" spc="15" dirty="0">
                <a:latin typeface="Microsoft Sans Serif"/>
                <a:cs typeface="Microsoft Sans Serif"/>
              </a:rPr>
              <a:t> </a:t>
            </a:r>
            <a:r>
              <a:rPr sz="1050" spc="35" dirty="0">
                <a:latin typeface="Microsoft Sans Serif"/>
                <a:cs typeface="Microsoft Sans Serif"/>
              </a:rPr>
              <a:t>names</a:t>
            </a:r>
            <a:r>
              <a:rPr sz="1050" spc="40" dirty="0">
                <a:latin typeface="Microsoft Sans Serif"/>
                <a:cs typeface="Microsoft Sans Serif"/>
              </a:rPr>
              <a:t> </a:t>
            </a:r>
            <a:r>
              <a:rPr sz="1050" spc="50" dirty="0">
                <a:latin typeface="Microsoft Sans Serif"/>
                <a:cs typeface="Microsoft Sans Serif"/>
              </a:rPr>
              <a:t>fo</a:t>
            </a:r>
            <a:r>
              <a:rPr sz="1050" spc="-130" dirty="0">
                <a:latin typeface="Microsoft Sans Serif"/>
                <a:cs typeface="Microsoft Sans Serif"/>
              </a:rPr>
              <a:t> </a:t>
            </a:r>
            <a:r>
              <a:rPr sz="1050" dirty="0">
                <a:latin typeface="Microsoft Sans Serif"/>
                <a:cs typeface="Microsoft Sans Serif"/>
              </a:rPr>
              <a:t>r</a:t>
            </a:r>
            <a:r>
              <a:rPr sz="1050" spc="90" dirty="0">
                <a:latin typeface="Microsoft Sans Serif"/>
                <a:cs typeface="Microsoft Sans Serif"/>
              </a:rPr>
              <a:t> </a:t>
            </a:r>
            <a:r>
              <a:rPr sz="1050" spc="70" dirty="0">
                <a:latin typeface="Microsoft Sans Serif"/>
                <a:cs typeface="Microsoft Sans Serif"/>
              </a:rPr>
              <a:t>the</a:t>
            </a:r>
            <a:r>
              <a:rPr sz="1050" spc="90" dirty="0">
                <a:latin typeface="Microsoft Sans Serif"/>
                <a:cs typeface="Microsoft Sans Serif"/>
              </a:rPr>
              <a:t> </a:t>
            </a:r>
            <a:r>
              <a:rPr sz="1050" spc="85" dirty="0">
                <a:latin typeface="Microsoft Sans Serif"/>
                <a:cs typeface="Microsoft Sans Serif"/>
              </a:rPr>
              <a:t>months </a:t>
            </a:r>
            <a:r>
              <a:rPr sz="1050" spc="80" dirty="0">
                <a:latin typeface="Microsoft Sans Serif"/>
                <a:cs typeface="Microsoft Sans Serif"/>
              </a:rPr>
              <a:t>in </a:t>
            </a:r>
            <a:r>
              <a:rPr sz="1050" spc="25" dirty="0">
                <a:latin typeface="Microsoft Sans Serif"/>
                <a:cs typeface="Microsoft Sans Serif"/>
              </a:rPr>
              <a:t>year</a:t>
            </a:r>
            <a:r>
              <a:rPr sz="1050" spc="-25" dirty="0">
                <a:latin typeface="Microsoft Sans Serif"/>
                <a:cs typeface="Microsoft Sans Serif"/>
              </a:rPr>
              <a:t> </a:t>
            </a:r>
            <a:r>
              <a:rPr sz="1050" spc="-10" dirty="0">
                <a:latin typeface="Microsoft Sans Serif"/>
                <a:cs typeface="Microsoft Sans Serif"/>
              </a:rPr>
              <a:t>2015</a:t>
            </a:r>
            <a:endParaRPr sz="1050" dirty="0">
              <a:latin typeface="Microsoft Sans Serif"/>
              <a:cs typeface="Microsoft Sans Serif"/>
            </a:endParaRPr>
          </a:p>
          <a:p>
            <a:pPr lvl="1">
              <a:lnSpc>
                <a:spcPct val="100000"/>
              </a:lnSpc>
              <a:spcBef>
                <a:spcPts val="5"/>
              </a:spcBef>
              <a:buFont typeface="Arial MT"/>
              <a:buChar char="•"/>
            </a:pPr>
            <a:endParaRPr sz="1400" dirty="0">
              <a:latin typeface="Microsoft Sans Serif"/>
              <a:cs typeface="Microsoft Sans Serif"/>
            </a:endParaRPr>
          </a:p>
          <a:p>
            <a:pPr marL="1068705" lvl="1" indent="-290195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1068705" algn="l"/>
                <a:tab pos="1069340" algn="l"/>
              </a:tabLst>
            </a:pPr>
            <a:r>
              <a:rPr sz="1050" spc="20" dirty="0">
                <a:latin typeface="Microsoft Sans Serif"/>
                <a:cs typeface="Microsoft Sans Serif"/>
              </a:rPr>
              <a:t>Ranking</a:t>
            </a:r>
            <a:r>
              <a:rPr sz="1050" spc="5" dirty="0">
                <a:latin typeface="Microsoft Sans Serif"/>
                <a:cs typeface="Microsoft Sans Serif"/>
              </a:rPr>
              <a:t> </a:t>
            </a:r>
            <a:r>
              <a:rPr sz="1050" spc="70" dirty="0">
                <a:latin typeface="Microsoft Sans Serif"/>
                <a:cs typeface="Microsoft Sans Serif"/>
              </a:rPr>
              <a:t>the</a:t>
            </a:r>
            <a:r>
              <a:rPr sz="1050" spc="105" dirty="0">
                <a:latin typeface="Microsoft Sans Serif"/>
                <a:cs typeface="Microsoft Sans Serif"/>
              </a:rPr>
              <a:t> </a:t>
            </a:r>
            <a:r>
              <a:rPr sz="1050" dirty="0">
                <a:latin typeface="Microsoft Sans Serif"/>
                <a:cs typeface="Microsoft Sans Serif"/>
              </a:rPr>
              <a:t>c</a:t>
            </a:r>
            <a:r>
              <a:rPr sz="1050" spc="-100" dirty="0">
                <a:latin typeface="Microsoft Sans Serif"/>
                <a:cs typeface="Microsoft Sans Serif"/>
              </a:rPr>
              <a:t> </a:t>
            </a:r>
            <a:r>
              <a:rPr sz="1050" dirty="0">
                <a:latin typeface="Microsoft Sans Serif"/>
                <a:cs typeface="Microsoft Sans Serif"/>
              </a:rPr>
              <a:t>o</a:t>
            </a:r>
            <a:r>
              <a:rPr sz="1050" spc="-105" dirty="0">
                <a:latin typeface="Microsoft Sans Serif"/>
                <a:cs typeface="Microsoft Sans Serif"/>
              </a:rPr>
              <a:t> </a:t>
            </a:r>
            <a:r>
              <a:rPr sz="1050" dirty="0">
                <a:latin typeface="Microsoft Sans Serif"/>
                <a:cs typeface="Microsoft Sans Serif"/>
              </a:rPr>
              <a:t>u</a:t>
            </a:r>
            <a:r>
              <a:rPr sz="1050" spc="-100" dirty="0">
                <a:latin typeface="Microsoft Sans Serif"/>
                <a:cs typeface="Microsoft Sans Serif"/>
              </a:rPr>
              <a:t> </a:t>
            </a:r>
            <a:r>
              <a:rPr sz="1050" dirty="0">
                <a:latin typeface="Microsoft Sans Serif"/>
                <a:cs typeface="Microsoft Sans Serif"/>
              </a:rPr>
              <a:t>n</a:t>
            </a:r>
            <a:r>
              <a:rPr sz="1050" spc="-105" dirty="0">
                <a:latin typeface="Microsoft Sans Serif"/>
                <a:cs typeface="Microsoft Sans Serif"/>
              </a:rPr>
              <a:t> </a:t>
            </a:r>
            <a:r>
              <a:rPr sz="1050" dirty="0">
                <a:latin typeface="Microsoft Sans Serif"/>
                <a:cs typeface="Microsoft Sans Serif"/>
              </a:rPr>
              <a:t>t</a:t>
            </a:r>
            <a:r>
              <a:rPr sz="1050" spc="105" dirty="0">
                <a:latin typeface="Microsoft Sans Serif"/>
                <a:cs typeface="Microsoft Sans Serif"/>
              </a:rPr>
              <a:t> </a:t>
            </a:r>
            <a:r>
              <a:rPr sz="1050" spc="70" dirty="0">
                <a:latin typeface="Microsoft Sans Serif"/>
                <a:cs typeface="Microsoft Sans Serif"/>
              </a:rPr>
              <a:t>of</a:t>
            </a:r>
            <a:r>
              <a:rPr sz="1050" spc="125" dirty="0">
                <a:latin typeface="Microsoft Sans Serif"/>
                <a:cs typeface="Microsoft Sans Serif"/>
              </a:rPr>
              <a:t> </a:t>
            </a:r>
            <a:r>
              <a:rPr sz="1050" spc="75" dirty="0">
                <a:latin typeface="Microsoft Sans Serif"/>
                <a:cs typeface="Microsoft Sans Serif"/>
              </a:rPr>
              <a:t>landing</a:t>
            </a:r>
            <a:r>
              <a:rPr sz="1050" spc="45" dirty="0">
                <a:latin typeface="Microsoft Sans Serif"/>
                <a:cs typeface="Microsoft Sans Serif"/>
              </a:rPr>
              <a:t> </a:t>
            </a:r>
            <a:r>
              <a:rPr sz="1050" spc="80" dirty="0">
                <a:latin typeface="Microsoft Sans Serif"/>
                <a:cs typeface="Microsoft Sans Serif"/>
              </a:rPr>
              <a:t>outc</a:t>
            </a:r>
            <a:r>
              <a:rPr sz="1050" spc="-125" dirty="0">
                <a:latin typeface="Microsoft Sans Serif"/>
                <a:cs typeface="Microsoft Sans Serif"/>
              </a:rPr>
              <a:t> </a:t>
            </a:r>
            <a:r>
              <a:rPr sz="1050" spc="80" dirty="0">
                <a:latin typeface="Microsoft Sans Serif"/>
                <a:cs typeface="Microsoft Sans Serif"/>
              </a:rPr>
              <a:t>omes</a:t>
            </a:r>
            <a:r>
              <a:rPr sz="1050" spc="75" dirty="0">
                <a:latin typeface="Microsoft Sans Serif"/>
                <a:cs typeface="Microsoft Sans Serif"/>
              </a:rPr>
              <a:t> </a:t>
            </a:r>
            <a:r>
              <a:rPr sz="1050" spc="35" dirty="0">
                <a:latin typeface="Microsoft Sans Serif"/>
                <a:cs typeface="Microsoft Sans Serif"/>
              </a:rPr>
              <a:t>(such</a:t>
            </a:r>
            <a:r>
              <a:rPr sz="1050" spc="60" dirty="0">
                <a:latin typeface="Microsoft Sans Serif"/>
                <a:cs typeface="Microsoft Sans Serif"/>
              </a:rPr>
              <a:t> </a:t>
            </a:r>
            <a:r>
              <a:rPr sz="1050" spc="-25" dirty="0">
                <a:latin typeface="Microsoft Sans Serif"/>
                <a:cs typeface="Microsoft Sans Serif"/>
              </a:rPr>
              <a:t>as</a:t>
            </a:r>
            <a:r>
              <a:rPr sz="1050" spc="-70" dirty="0">
                <a:latin typeface="Microsoft Sans Serif"/>
                <a:cs typeface="Microsoft Sans Serif"/>
              </a:rPr>
              <a:t> </a:t>
            </a:r>
            <a:r>
              <a:rPr sz="1050" dirty="0">
                <a:latin typeface="Microsoft Sans Serif"/>
                <a:cs typeface="Microsoft Sans Serif"/>
              </a:rPr>
              <a:t>Failure</a:t>
            </a:r>
            <a:r>
              <a:rPr sz="1050" spc="20" dirty="0">
                <a:latin typeface="Microsoft Sans Serif"/>
                <a:cs typeface="Microsoft Sans Serif"/>
              </a:rPr>
              <a:t> </a:t>
            </a:r>
            <a:r>
              <a:rPr sz="1050" spc="55" dirty="0">
                <a:latin typeface="Microsoft Sans Serif"/>
                <a:cs typeface="Microsoft Sans Serif"/>
              </a:rPr>
              <a:t>(drone</a:t>
            </a:r>
            <a:r>
              <a:rPr sz="1050" spc="85" dirty="0">
                <a:latin typeface="Microsoft Sans Serif"/>
                <a:cs typeface="Microsoft Sans Serif"/>
              </a:rPr>
              <a:t> </a:t>
            </a:r>
            <a:r>
              <a:rPr sz="1050" spc="35" dirty="0">
                <a:latin typeface="Microsoft Sans Serif"/>
                <a:cs typeface="Microsoft Sans Serif"/>
              </a:rPr>
              <a:t>ship)</a:t>
            </a:r>
            <a:r>
              <a:rPr sz="1050" spc="45" dirty="0">
                <a:latin typeface="Microsoft Sans Serif"/>
                <a:cs typeface="Microsoft Sans Serif"/>
              </a:rPr>
              <a:t> </a:t>
            </a:r>
            <a:r>
              <a:rPr sz="1050" spc="55" dirty="0">
                <a:latin typeface="Microsoft Sans Serif"/>
                <a:cs typeface="Microsoft Sans Serif"/>
              </a:rPr>
              <a:t>or</a:t>
            </a:r>
            <a:r>
              <a:rPr sz="1050" spc="110" dirty="0">
                <a:latin typeface="Microsoft Sans Serif"/>
                <a:cs typeface="Microsoft Sans Serif"/>
              </a:rPr>
              <a:t> </a:t>
            </a:r>
            <a:r>
              <a:rPr sz="1050" spc="25" dirty="0">
                <a:latin typeface="Microsoft Sans Serif"/>
                <a:cs typeface="Microsoft Sans Serif"/>
              </a:rPr>
              <a:t>Success</a:t>
            </a:r>
            <a:r>
              <a:rPr sz="1050" dirty="0">
                <a:latin typeface="Microsoft Sans Serif"/>
                <a:cs typeface="Microsoft Sans Serif"/>
              </a:rPr>
              <a:t> (</a:t>
            </a:r>
            <a:r>
              <a:rPr sz="1050" spc="-145" dirty="0">
                <a:latin typeface="Microsoft Sans Serif"/>
                <a:cs typeface="Microsoft Sans Serif"/>
              </a:rPr>
              <a:t> </a:t>
            </a:r>
            <a:r>
              <a:rPr sz="1050" spc="75" dirty="0">
                <a:latin typeface="Microsoft Sans Serif"/>
                <a:cs typeface="Microsoft Sans Serif"/>
              </a:rPr>
              <a:t>ground</a:t>
            </a:r>
            <a:r>
              <a:rPr sz="1050" spc="85" dirty="0">
                <a:latin typeface="Microsoft Sans Serif"/>
                <a:cs typeface="Microsoft Sans Serif"/>
              </a:rPr>
              <a:t> </a:t>
            </a:r>
            <a:r>
              <a:rPr sz="1050" spc="35" dirty="0">
                <a:latin typeface="Microsoft Sans Serif"/>
                <a:cs typeface="Microsoft Sans Serif"/>
              </a:rPr>
              <a:t>pad))</a:t>
            </a:r>
            <a:r>
              <a:rPr sz="1050" spc="20" dirty="0">
                <a:latin typeface="Microsoft Sans Serif"/>
                <a:cs typeface="Microsoft Sans Serif"/>
              </a:rPr>
              <a:t> </a:t>
            </a:r>
            <a:r>
              <a:rPr sz="1050" spc="80" dirty="0">
                <a:latin typeface="Microsoft Sans Serif"/>
                <a:cs typeface="Microsoft Sans Serif"/>
              </a:rPr>
              <a:t>between</a:t>
            </a:r>
            <a:r>
              <a:rPr sz="1050" spc="85" dirty="0">
                <a:latin typeface="Microsoft Sans Serif"/>
                <a:cs typeface="Microsoft Sans Serif"/>
              </a:rPr>
              <a:t> </a:t>
            </a:r>
            <a:r>
              <a:rPr sz="1050" spc="70" dirty="0">
                <a:latin typeface="Microsoft Sans Serif"/>
                <a:cs typeface="Microsoft Sans Serif"/>
              </a:rPr>
              <a:t>the</a:t>
            </a:r>
            <a:r>
              <a:rPr sz="1050" spc="95" dirty="0">
                <a:latin typeface="Microsoft Sans Serif"/>
                <a:cs typeface="Microsoft Sans Serif"/>
              </a:rPr>
              <a:t> </a:t>
            </a:r>
            <a:r>
              <a:rPr sz="1050" spc="80" dirty="0">
                <a:latin typeface="Microsoft Sans Serif"/>
                <a:cs typeface="Microsoft Sans Serif"/>
              </a:rPr>
              <a:t>date </a:t>
            </a:r>
            <a:r>
              <a:rPr sz="1050" spc="70" dirty="0">
                <a:latin typeface="Microsoft Sans Serif"/>
                <a:cs typeface="Microsoft Sans Serif"/>
              </a:rPr>
              <a:t>2010</a:t>
            </a:r>
            <a:r>
              <a:rPr sz="1050" spc="-135" dirty="0">
                <a:latin typeface="Microsoft Sans Serif"/>
                <a:cs typeface="Microsoft Sans Serif"/>
              </a:rPr>
              <a:t> </a:t>
            </a:r>
            <a:r>
              <a:rPr sz="1050" dirty="0">
                <a:latin typeface="Microsoft Sans Serif"/>
                <a:cs typeface="Microsoft Sans Serif"/>
              </a:rPr>
              <a:t>-</a:t>
            </a:r>
            <a:r>
              <a:rPr sz="1050" spc="-145" dirty="0">
                <a:latin typeface="Microsoft Sans Serif"/>
                <a:cs typeface="Microsoft Sans Serif"/>
              </a:rPr>
              <a:t> </a:t>
            </a:r>
            <a:r>
              <a:rPr sz="1050" spc="45" dirty="0">
                <a:latin typeface="Microsoft Sans Serif"/>
                <a:cs typeface="Microsoft Sans Serif"/>
              </a:rPr>
              <a:t>06</a:t>
            </a:r>
            <a:r>
              <a:rPr sz="1050" spc="-140" dirty="0">
                <a:latin typeface="Microsoft Sans Serif"/>
                <a:cs typeface="Microsoft Sans Serif"/>
              </a:rPr>
              <a:t> </a:t>
            </a:r>
            <a:r>
              <a:rPr sz="1050" dirty="0">
                <a:latin typeface="Microsoft Sans Serif"/>
                <a:cs typeface="Microsoft Sans Serif"/>
              </a:rPr>
              <a:t>-</a:t>
            </a:r>
            <a:r>
              <a:rPr sz="1050" spc="-145" dirty="0">
                <a:latin typeface="Microsoft Sans Serif"/>
                <a:cs typeface="Microsoft Sans Serif"/>
              </a:rPr>
              <a:t> </a:t>
            </a:r>
            <a:r>
              <a:rPr sz="1050" spc="45" dirty="0">
                <a:latin typeface="Microsoft Sans Serif"/>
                <a:cs typeface="Microsoft Sans Serif"/>
              </a:rPr>
              <a:t>04</a:t>
            </a:r>
            <a:r>
              <a:rPr sz="1050" spc="110" dirty="0">
                <a:latin typeface="Microsoft Sans Serif"/>
                <a:cs typeface="Microsoft Sans Serif"/>
              </a:rPr>
              <a:t> </a:t>
            </a:r>
            <a:r>
              <a:rPr sz="1050" spc="50" dirty="0">
                <a:latin typeface="Microsoft Sans Serif"/>
                <a:cs typeface="Microsoft Sans Serif"/>
              </a:rPr>
              <a:t>and</a:t>
            </a:r>
            <a:r>
              <a:rPr sz="1050" spc="65" dirty="0">
                <a:latin typeface="Microsoft Sans Serif"/>
                <a:cs typeface="Microsoft Sans Serif"/>
              </a:rPr>
              <a:t> </a:t>
            </a:r>
            <a:r>
              <a:rPr sz="1050" spc="30" dirty="0">
                <a:latin typeface="Microsoft Sans Serif"/>
                <a:cs typeface="Microsoft Sans Serif"/>
              </a:rPr>
              <a:t>2017-03-20</a:t>
            </a:r>
            <a:r>
              <a:rPr sz="1050" spc="-10" dirty="0">
                <a:latin typeface="Microsoft Sans Serif"/>
                <a:cs typeface="Microsoft Sans Serif"/>
              </a:rPr>
              <a:t> </a:t>
            </a:r>
            <a:r>
              <a:rPr sz="1050" spc="40" dirty="0">
                <a:latin typeface="Microsoft Sans Serif"/>
                <a:cs typeface="Microsoft Sans Serif"/>
              </a:rPr>
              <a:t>in</a:t>
            </a:r>
            <a:r>
              <a:rPr sz="1050" spc="65" dirty="0">
                <a:latin typeface="Microsoft Sans Serif"/>
                <a:cs typeface="Microsoft Sans Serif"/>
              </a:rPr>
              <a:t> </a:t>
            </a:r>
            <a:r>
              <a:rPr sz="1050" spc="85" dirty="0">
                <a:latin typeface="Microsoft Sans Serif"/>
                <a:cs typeface="Microsoft Sans Serif"/>
              </a:rPr>
              <a:t>descending</a:t>
            </a:r>
            <a:endParaRPr sz="1050" dirty="0">
              <a:latin typeface="Microsoft Sans Serif"/>
              <a:cs typeface="Microsoft Sans Serif"/>
            </a:endParaRPr>
          </a:p>
          <a:p>
            <a:pPr marL="1068705">
              <a:lnSpc>
                <a:spcPct val="100000"/>
              </a:lnSpc>
              <a:spcBef>
                <a:spcPts val="105"/>
              </a:spcBef>
            </a:pPr>
            <a:r>
              <a:rPr sz="1050" spc="75" dirty="0">
                <a:latin typeface="Microsoft Sans Serif"/>
                <a:cs typeface="Microsoft Sans Serif"/>
              </a:rPr>
              <a:t>order</a:t>
            </a:r>
            <a:endParaRPr sz="1050" dirty="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64"/>
              </a:lnSpc>
            </a:pPr>
            <a:fld id="{81D60167-4931-47E6-BA6A-407CBD079E47}" type="slidenum">
              <a:rPr spc="-5" dirty="0"/>
              <a:t>12</a:t>
            </a:fld>
            <a:endParaRPr spc="-5" dirty="0"/>
          </a:p>
        </p:txBody>
      </p:sp>
      <p:sp>
        <p:nvSpPr>
          <p:cNvPr id="3" name="object 3"/>
          <p:cNvSpPr txBox="1"/>
          <p:nvPr/>
        </p:nvSpPr>
        <p:spPr>
          <a:xfrm>
            <a:off x="1541145" y="6152091"/>
            <a:ext cx="9109710" cy="4153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>
              <a:lnSpc>
                <a:spcPct val="110000"/>
              </a:lnSpc>
              <a:spcBef>
                <a:spcPts val="100"/>
              </a:spcBef>
              <a:tabLst>
                <a:tab pos="301625" algn="l"/>
                <a:tab pos="302260" algn="l"/>
              </a:tabLst>
            </a:pPr>
            <a:r>
              <a:rPr lang="en-IN" sz="1200" spc="-10" dirty="0">
                <a:latin typeface="Microsoft Sans Serif"/>
                <a:cs typeface="Microsoft Sans Serif"/>
                <a:hlinkClick r:id="rId2"/>
              </a:rPr>
              <a:t>https://github.com/patnaikabhishek/IBM-Data-Science-Capstone/blob/main/jupyter-labs-eda-sql-coursera_sqllite.ipynb</a:t>
            </a:r>
            <a:endParaRPr lang="en-IN" sz="1200" spc="-10" dirty="0">
              <a:latin typeface="Microsoft Sans Serif"/>
              <a:cs typeface="Microsoft Sans Serif"/>
            </a:endParaRPr>
          </a:p>
          <a:p>
            <a:pPr marL="12065" marR="5080">
              <a:lnSpc>
                <a:spcPct val="110000"/>
              </a:lnSpc>
              <a:spcBef>
                <a:spcPts val="100"/>
              </a:spcBef>
              <a:tabLst>
                <a:tab pos="301625" algn="l"/>
                <a:tab pos="302260" algn="l"/>
              </a:tabLst>
            </a:pPr>
            <a:endParaRPr lang="en-IN" sz="1200" dirty="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69" y="444246"/>
            <a:ext cx="300101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EDA</a:t>
            </a:r>
            <a:r>
              <a:rPr spc="-245" dirty="0"/>
              <a:t> </a:t>
            </a:r>
            <a:r>
              <a:rPr spc="-5" dirty="0"/>
              <a:t>with</a:t>
            </a:r>
            <a:r>
              <a:rPr spc="-25" dirty="0"/>
              <a:t> </a:t>
            </a:r>
            <a:r>
              <a:rPr spc="-5" dirty="0"/>
              <a:t>SQL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6939" y="1499742"/>
            <a:ext cx="9882505" cy="34778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9235">
              <a:lnSpc>
                <a:spcPts val="1535"/>
              </a:lnSpc>
              <a:spcBef>
                <a:spcPts val="95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1300" spc="65" dirty="0">
                <a:latin typeface="Calibri"/>
                <a:cs typeface="Calibri"/>
              </a:rPr>
              <a:t>Markers</a:t>
            </a:r>
            <a:r>
              <a:rPr sz="1300" spc="-10" dirty="0">
                <a:latin typeface="Calibri"/>
                <a:cs typeface="Calibri"/>
              </a:rPr>
              <a:t> </a:t>
            </a:r>
            <a:r>
              <a:rPr sz="1300" spc="110" dirty="0">
                <a:latin typeface="Calibri"/>
                <a:cs typeface="Calibri"/>
              </a:rPr>
              <a:t>of</a:t>
            </a:r>
            <a:r>
              <a:rPr sz="1300" spc="120" dirty="0">
                <a:latin typeface="Calibri"/>
                <a:cs typeface="Calibri"/>
              </a:rPr>
              <a:t> </a:t>
            </a:r>
            <a:r>
              <a:rPr sz="1300" spc="50" dirty="0">
                <a:latin typeface="Calibri"/>
                <a:cs typeface="Calibri"/>
              </a:rPr>
              <a:t>all</a:t>
            </a:r>
            <a:r>
              <a:rPr sz="1300" spc="-5" dirty="0">
                <a:latin typeface="Calibri"/>
                <a:cs typeface="Calibri"/>
              </a:rPr>
              <a:t> </a:t>
            </a:r>
            <a:r>
              <a:rPr sz="1300" spc="85" dirty="0">
                <a:latin typeface="Calibri"/>
                <a:cs typeface="Calibri"/>
              </a:rPr>
              <a:t>Launch</a:t>
            </a:r>
            <a:r>
              <a:rPr sz="1300" spc="70" dirty="0">
                <a:latin typeface="Calibri"/>
                <a:cs typeface="Calibri"/>
              </a:rPr>
              <a:t> </a:t>
            </a:r>
            <a:r>
              <a:rPr sz="1300" spc="50" dirty="0">
                <a:latin typeface="Calibri"/>
                <a:cs typeface="Calibri"/>
              </a:rPr>
              <a:t>Sites:</a:t>
            </a:r>
            <a:endParaRPr sz="1300">
              <a:latin typeface="Calibri"/>
              <a:cs typeface="Calibri"/>
            </a:endParaRPr>
          </a:p>
          <a:p>
            <a:pPr marL="779145" marR="164465" lvl="1" indent="-228600">
              <a:lnSpc>
                <a:spcPts val="1420"/>
              </a:lnSpc>
              <a:spcBef>
                <a:spcPts val="140"/>
              </a:spcBef>
              <a:buFont typeface="Arial MT"/>
              <a:buChar char="•"/>
              <a:tabLst>
                <a:tab pos="779145" algn="l"/>
                <a:tab pos="779780" algn="l"/>
              </a:tabLst>
            </a:pPr>
            <a:r>
              <a:rPr sz="1300" spc="105" dirty="0">
                <a:latin typeface="Microsoft Sans Serif"/>
                <a:cs typeface="Microsoft Sans Serif"/>
              </a:rPr>
              <a:t>Added</a:t>
            </a:r>
            <a:r>
              <a:rPr sz="1300" spc="180" dirty="0">
                <a:latin typeface="Microsoft Sans Serif"/>
                <a:cs typeface="Microsoft Sans Serif"/>
              </a:rPr>
              <a:t> </a:t>
            </a:r>
            <a:r>
              <a:rPr sz="1300" spc="40" dirty="0">
                <a:latin typeface="Microsoft Sans Serif"/>
                <a:cs typeface="Microsoft Sans Serif"/>
              </a:rPr>
              <a:t>Marker</a:t>
            </a:r>
            <a:r>
              <a:rPr sz="1300" spc="105" dirty="0">
                <a:latin typeface="Microsoft Sans Serif"/>
                <a:cs typeface="Microsoft Sans Serif"/>
              </a:rPr>
              <a:t> </a:t>
            </a:r>
            <a:r>
              <a:rPr sz="1300" spc="-5" dirty="0">
                <a:latin typeface="Microsoft Sans Serif"/>
                <a:cs typeface="Microsoft Sans Serif"/>
              </a:rPr>
              <a:t>w</a:t>
            </a:r>
            <a:r>
              <a:rPr sz="1300" spc="-180" dirty="0">
                <a:latin typeface="Microsoft Sans Serif"/>
                <a:cs typeface="Microsoft Sans Serif"/>
              </a:rPr>
              <a:t> </a:t>
            </a:r>
            <a:r>
              <a:rPr sz="1300" spc="-5" dirty="0">
                <a:latin typeface="Microsoft Sans Serif"/>
                <a:cs typeface="Microsoft Sans Serif"/>
              </a:rPr>
              <a:t>i</a:t>
            </a:r>
            <a:r>
              <a:rPr sz="1300" spc="-190" dirty="0">
                <a:latin typeface="Microsoft Sans Serif"/>
                <a:cs typeface="Microsoft Sans Serif"/>
              </a:rPr>
              <a:t> </a:t>
            </a:r>
            <a:r>
              <a:rPr sz="1300" spc="-5" dirty="0">
                <a:latin typeface="Microsoft Sans Serif"/>
                <a:cs typeface="Microsoft Sans Serif"/>
              </a:rPr>
              <a:t>t</a:t>
            </a:r>
            <a:r>
              <a:rPr sz="1300" spc="-180" dirty="0">
                <a:latin typeface="Microsoft Sans Serif"/>
                <a:cs typeface="Microsoft Sans Serif"/>
              </a:rPr>
              <a:t> </a:t>
            </a:r>
            <a:r>
              <a:rPr sz="1300" spc="-5" dirty="0">
                <a:latin typeface="Microsoft Sans Serif"/>
                <a:cs typeface="Microsoft Sans Serif"/>
              </a:rPr>
              <a:t>h</a:t>
            </a:r>
            <a:r>
              <a:rPr sz="1300" spc="229" dirty="0">
                <a:latin typeface="Microsoft Sans Serif"/>
                <a:cs typeface="Microsoft Sans Serif"/>
              </a:rPr>
              <a:t> </a:t>
            </a:r>
            <a:r>
              <a:rPr sz="1300" spc="65" dirty="0">
                <a:latin typeface="Microsoft Sans Serif"/>
                <a:cs typeface="Microsoft Sans Serif"/>
              </a:rPr>
              <a:t>Circle,</a:t>
            </a:r>
            <a:r>
              <a:rPr sz="1300" spc="105" dirty="0">
                <a:latin typeface="Microsoft Sans Serif"/>
                <a:cs typeface="Microsoft Sans Serif"/>
              </a:rPr>
              <a:t> </a:t>
            </a:r>
            <a:r>
              <a:rPr sz="1300" spc="60" dirty="0">
                <a:latin typeface="Microsoft Sans Serif"/>
                <a:cs typeface="Microsoft Sans Serif"/>
              </a:rPr>
              <a:t>Popup</a:t>
            </a:r>
            <a:r>
              <a:rPr sz="1300" spc="145" dirty="0">
                <a:latin typeface="Microsoft Sans Serif"/>
                <a:cs typeface="Microsoft Sans Serif"/>
              </a:rPr>
              <a:t> </a:t>
            </a:r>
            <a:r>
              <a:rPr sz="1300" spc="40" dirty="0">
                <a:latin typeface="Microsoft Sans Serif"/>
                <a:cs typeface="Microsoft Sans Serif"/>
              </a:rPr>
              <a:t>Label</a:t>
            </a:r>
            <a:r>
              <a:rPr sz="1300" spc="75" dirty="0">
                <a:latin typeface="Microsoft Sans Serif"/>
                <a:cs typeface="Microsoft Sans Serif"/>
              </a:rPr>
              <a:t> </a:t>
            </a:r>
            <a:r>
              <a:rPr sz="1300" spc="65" dirty="0">
                <a:latin typeface="Microsoft Sans Serif"/>
                <a:cs typeface="Microsoft Sans Serif"/>
              </a:rPr>
              <a:t>and</a:t>
            </a:r>
            <a:r>
              <a:rPr sz="1300" spc="135" dirty="0">
                <a:latin typeface="Microsoft Sans Serif"/>
                <a:cs typeface="Microsoft Sans Serif"/>
              </a:rPr>
              <a:t> </a:t>
            </a:r>
            <a:r>
              <a:rPr sz="1300" spc="-5" dirty="0">
                <a:latin typeface="Microsoft Sans Serif"/>
                <a:cs typeface="Microsoft Sans Serif"/>
              </a:rPr>
              <a:t>Text</a:t>
            </a:r>
            <a:r>
              <a:rPr sz="1300" spc="15" dirty="0">
                <a:latin typeface="Microsoft Sans Serif"/>
                <a:cs typeface="Microsoft Sans Serif"/>
              </a:rPr>
              <a:t> </a:t>
            </a:r>
            <a:r>
              <a:rPr sz="1300" spc="45" dirty="0">
                <a:latin typeface="Microsoft Sans Serif"/>
                <a:cs typeface="Microsoft Sans Serif"/>
              </a:rPr>
              <a:t>Label</a:t>
            </a:r>
            <a:r>
              <a:rPr sz="1300" spc="60" dirty="0">
                <a:latin typeface="Microsoft Sans Serif"/>
                <a:cs typeface="Microsoft Sans Serif"/>
              </a:rPr>
              <a:t> </a:t>
            </a:r>
            <a:r>
              <a:rPr sz="1300" spc="85" dirty="0">
                <a:latin typeface="Microsoft Sans Serif"/>
                <a:cs typeface="Microsoft Sans Serif"/>
              </a:rPr>
              <a:t>of</a:t>
            </a:r>
            <a:r>
              <a:rPr sz="1300" spc="210" dirty="0">
                <a:latin typeface="Microsoft Sans Serif"/>
                <a:cs typeface="Microsoft Sans Serif"/>
              </a:rPr>
              <a:t> </a:t>
            </a:r>
            <a:r>
              <a:rPr sz="1300" spc="-25" dirty="0">
                <a:latin typeface="Microsoft Sans Serif"/>
                <a:cs typeface="Microsoft Sans Serif"/>
              </a:rPr>
              <a:t>NASA</a:t>
            </a:r>
            <a:r>
              <a:rPr sz="1300" spc="-45" dirty="0">
                <a:latin typeface="Microsoft Sans Serif"/>
                <a:cs typeface="Microsoft Sans Serif"/>
              </a:rPr>
              <a:t> </a:t>
            </a:r>
            <a:r>
              <a:rPr sz="1300" spc="45" dirty="0">
                <a:latin typeface="Microsoft Sans Serif"/>
                <a:cs typeface="Microsoft Sans Serif"/>
              </a:rPr>
              <a:t>Johnson</a:t>
            </a:r>
            <a:r>
              <a:rPr sz="1300" spc="145" dirty="0">
                <a:latin typeface="Microsoft Sans Serif"/>
                <a:cs typeface="Microsoft Sans Serif"/>
              </a:rPr>
              <a:t> </a:t>
            </a:r>
            <a:r>
              <a:rPr sz="1300" spc="50" dirty="0">
                <a:latin typeface="Microsoft Sans Serif"/>
                <a:cs typeface="Microsoft Sans Serif"/>
              </a:rPr>
              <a:t>Space</a:t>
            </a:r>
            <a:r>
              <a:rPr sz="1300" spc="85" dirty="0">
                <a:latin typeface="Microsoft Sans Serif"/>
                <a:cs typeface="Microsoft Sans Serif"/>
              </a:rPr>
              <a:t> Center</a:t>
            </a:r>
            <a:r>
              <a:rPr sz="1300" spc="125" dirty="0">
                <a:latin typeface="Microsoft Sans Serif"/>
                <a:cs typeface="Microsoft Sans Serif"/>
              </a:rPr>
              <a:t> </a:t>
            </a:r>
            <a:r>
              <a:rPr sz="1300" spc="100" dirty="0">
                <a:latin typeface="Microsoft Sans Serif"/>
                <a:cs typeface="Microsoft Sans Serif"/>
              </a:rPr>
              <a:t>using</a:t>
            </a:r>
            <a:r>
              <a:rPr sz="1300" spc="130" dirty="0">
                <a:latin typeface="Microsoft Sans Serif"/>
                <a:cs typeface="Microsoft Sans Serif"/>
              </a:rPr>
              <a:t> </a:t>
            </a:r>
            <a:r>
              <a:rPr sz="1300" spc="50" dirty="0">
                <a:latin typeface="Microsoft Sans Serif"/>
                <a:cs typeface="Microsoft Sans Serif"/>
              </a:rPr>
              <a:t>its</a:t>
            </a:r>
            <a:r>
              <a:rPr sz="1300" spc="140" dirty="0">
                <a:latin typeface="Microsoft Sans Serif"/>
                <a:cs typeface="Microsoft Sans Serif"/>
              </a:rPr>
              <a:t> </a:t>
            </a:r>
            <a:r>
              <a:rPr sz="1300" spc="100" dirty="0">
                <a:latin typeface="Microsoft Sans Serif"/>
                <a:cs typeface="Microsoft Sans Serif"/>
              </a:rPr>
              <a:t>latitude</a:t>
            </a:r>
            <a:r>
              <a:rPr sz="1300" spc="204" dirty="0">
                <a:latin typeface="Microsoft Sans Serif"/>
                <a:cs typeface="Microsoft Sans Serif"/>
              </a:rPr>
              <a:t> </a:t>
            </a:r>
            <a:r>
              <a:rPr sz="1300" spc="100" dirty="0">
                <a:latin typeface="Microsoft Sans Serif"/>
                <a:cs typeface="Microsoft Sans Serif"/>
              </a:rPr>
              <a:t>and </a:t>
            </a:r>
            <a:r>
              <a:rPr sz="1300" spc="-330" dirty="0">
                <a:latin typeface="Microsoft Sans Serif"/>
                <a:cs typeface="Microsoft Sans Serif"/>
              </a:rPr>
              <a:t> </a:t>
            </a:r>
            <a:r>
              <a:rPr sz="1300" spc="120" dirty="0">
                <a:latin typeface="Microsoft Sans Serif"/>
                <a:cs typeface="Microsoft Sans Serif"/>
              </a:rPr>
              <a:t>longitude</a:t>
            </a:r>
            <a:r>
              <a:rPr sz="1300" spc="225" dirty="0">
                <a:latin typeface="Microsoft Sans Serif"/>
                <a:cs typeface="Microsoft Sans Serif"/>
              </a:rPr>
              <a:t> </a:t>
            </a:r>
            <a:r>
              <a:rPr sz="1300" spc="95" dirty="0">
                <a:latin typeface="Microsoft Sans Serif"/>
                <a:cs typeface="Microsoft Sans Serif"/>
              </a:rPr>
              <a:t>coordinates</a:t>
            </a:r>
            <a:r>
              <a:rPr sz="1300" spc="195" dirty="0">
                <a:latin typeface="Microsoft Sans Serif"/>
                <a:cs typeface="Microsoft Sans Serif"/>
              </a:rPr>
              <a:t> </a:t>
            </a:r>
            <a:r>
              <a:rPr sz="1300" spc="-25" dirty="0">
                <a:latin typeface="Microsoft Sans Serif"/>
                <a:cs typeface="Microsoft Sans Serif"/>
              </a:rPr>
              <a:t>as</a:t>
            </a:r>
            <a:r>
              <a:rPr sz="1300" spc="-35" dirty="0">
                <a:latin typeface="Microsoft Sans Serif"/>
                <a:cs typeface="Microsoft Sans Serif"/>
              </a:rPr>
              <a:t> </a:t>
            </a:r>
            <a:r>
              <a:rPr sz="1300" spc="-5" dirty="0">
                <a:latin typeface="Microsoft Sans Serif"/>
                <a:cs typeface="Microsoft Sans Serif"/>
              </a:rPr>
              <a:t>a</a:t>
            </a:r>
            <a:r>
              <a:rPr sz="1300" spc="-25" dirty="0">
                <a:latin typeface="Microsoft Sans Serif"/>
                <a:cs typeface="Microsoft Sans Serif"/>
              </a:rPr>
              <a:t> </a:t>
            </a:r>
            <a:r>
              <a:rPr sz="1300" spc="80" dirty="0">
                <a:latin typeface="Microsoft Sans Serif"/>
                <a:cs typeface="Microsoft Sans Serif"/>
              </a:rPr>
              <a:t>start</a:t>
            </a:r>
            <a:r>
              <a:rPr sz="1300" spc="120" dirty="0">
                <a:latin typeface="Microsoft Sans Serif"/>
                <a:cs typeface="Microsoft Sans Serif"/>
              </a:rPr>
              <a:t> </a:t>
            </a:r>
            <a:r>
              <a:rPr sz="1300" spc="90" dirty="0">
                <a:latin typeface="Microsoft Sans Serif"/>
                <a:cs typeface="Microsoft Sans Serif"/>
              </a:rPr>
              <a:t>location.</a:t>
            </a:r>
            <a:endParaRPr sz="1300">
              <a:latin typeface="Microsoft Sans Serif"/>
              <a:cs typeface="Microsoft Sans Serif"/>
            </a:endParaRPr>
          </a:p>
          <a:p>
            <a:pPr lvl="1">
              <a:lnSpc>
                <a:spcPct val="100000"/>
              </a:lnSpc>
              <a:spcBef>
                <a:spcPts val="20"/>
              </a:spcBef>
              <a:buFont typeface="Arial MT"/>
              <a:buChar char="•"/>
            </a:pPr>
            <a:endParaRPr sz="1300">
              <a:latin typeface="Microsoft Sans Serif"/>
              <a:cs typeface="Microsoft Sans Serif"/>
            </a:endParaRPr>
          </a:p>
          <a:p>
            <a:pPr marL="779145" marR="5080" lvl="1" indent="-228600">
              <a:lnSpc>
                <a:spcPts val="1420"/>
              </a:lnSpc>
              <a:buFont typeface="Arial MT"/>
              <a:buChar char="•"/>
              <a:tabLst>
                <a:tab pos="779145" algn="l"/>
                <a:tab pos="779780" algn="l"/>
              </a:tabLst>
            </a:pPr>
            <a:r>
              <a:rPr sz="1300" spc="105" dirty="0">
                <a:latin typeface="Microsoft Sans Serif"/>
                <a:cs typeface="Microsoft Sans Serif"/>
              </a:rPr>
              <a:t>Added</a:t>
            </a:r>
            <a:r>
              <a:rPr sz="1300" spc="180" dirty="0">
                <a:latin typeface="Microsoft Sans Serif"/>
                <a:cs typeface="Microsoft Sans Serif"/>
              </a:rPr>
              <a:t> </a:t>
            </a:r>
            <a:r>
              <a:rPr sz="1300" spc="35" dirty="0">
                <a:latin typeface="Microsoft Sans Serif"/>
                <a:cs typeface="Microsoft Sans Serif"/>
              </a:rPr>
              <a:t>Markers</a:t>
            </a:r>
            <a:r>
              <a:rPr sz="1300" spc="70" dirty="0">
                <a:latin typeface="Microsoft Sans Serif"/>
                <a:cs typeface="Microsoft Sans Serif"/>
              </a:rPr>
              <a:t> </a:t>
            </a:r>
            <a:r>
              <a:rPr sz="1300" spc="-5" dirty="0">
                <a:latin typeface="Microsoft Sans Serif"/>
                <a:cs typeface="Microsoft Sans Serif"/>
              </a:rPr>
              <a:t>w</a:t>
            </a:r>
            <a:r>
              <a:rPr sz="1300" spc="-175" dirty="0">
                <a:latin typeface="Microsoft Sans Serif"/>
                <a:cs typeface="Microsoft Sans Serif"/>
              </a:rPr>
              <a:t> </a:t>
            </a:r>
            <a:r>
              <a:rPr sz="1300" spc="-5" dirty="0">
                <a:latin typeface="Microsoft Sans Serif"/>
                <a:cs typeface="Microsoft Sans Serif"/>
              </a:rPr>
              <a:t>i</a:t>
            </a:r>
            <a:r>
              <a:rPr sz="1300" spc="-190" dirty="0">
                <a:latin typeface="Microsoft Sans Serif"/>
                <a:cs typeface="Microsoft Sans Serif"/>
              </a:rPr>
              <a:t> </a:t>
            </a:r>
            <a:r>
              <a:rPr sz="1300" spc="-5" dirty="0">
                <a:latin typeface="Microsoft Sans Serif"/>
                <a:cs typeface="Microsoft Sans Serif"/>
              </a:rPr>
              <a:t>t</a:t>
            </a:r>
            <a:r>
              <a:rPr sz="1300" spc="-180" dirty="0">
                <a:latin typeface="Microsoft Sans Serif"/>
                <a:cs typeface="Microsoft Sans Serif"/>
              </a:rPr>
              <a:t> </a:t>
            </a:r>
            <a:r>
              <a:rPr sz="1300" spc="-5" dirty="0">
                <a:latin typeface="Microsoft Sans Serif"/>
                <a:cs typeface="Microsoft Sans Serif"/>
              </a:rPr>
              <a:t>h</a:t>
            </a:r>
            <a:r>
              <a:rPr sz="1300" spc="225" dirty="0">
                <a:latin typeface="Microsoft Sans Serif"/>
                <a:cs typeface="Microsoft Sans Serif"/>
              </a:rPr>
              <a:t> </a:t>
            </a:r>
            <a:r>
              <a:rPr sz="1300" spc="65" dirty="0">
                <a:latin typeface="Microsoft Sans Serif"/>
                <a:cs typeface="Microsoft Sans Serif"/>
              </a:rPr>
              <a:t>Circle,</a:t>
            </a:r>
            <a:r>
              <a:rPr sz="1300" spc="114" dirty="0">
                <a:latin typeface="Microsoft Sans Serif"/>
                <a:cs typeface="Microsoft Sans Serif"/>
              </a:rPr>
              <a:t> </a:t>
            </a:r>
            <a:r>
              <a:rPr sz="1300" spc="60" dirty="0">
                <a:latin typeface="Microsoft Sans Serif"/>
                <a:cs typeface="Microsoft Sans Serif"/>
              </a:rPr>
              <a:t>Popup</a:t>
            </a:r>
            <a:r>
              <a:rPr sz="1300" spc="135" dirty="0">
                <a:latin typeface="Microsoft Sans Serif"/>
                <a:cs typeface="Microsoft Sans Serif"/>
              </a:rPr>
              <a:t> </a:t>
            </a:r>
            <a:r>
              <a:rPr sz="1300" spc="40" dirty="0">
                <a:latin typeface="Microsoft Sans Serif"/>
                <a:cs typeface="Microsoft Sans Serif"/>
              </a:rPr>
              <a:t>Label</a:t>
            </a:r>
            <a:r>
              <a:rPr sz="1300" spc="80" dirty="0">
                <a:latin typeface="Microsoft Sans Serif"/>
                <a:cs typeface="Microsoft Sans Serif"/>
              </a:rPr>
              <a:t> </a:t>
            </a:r>
            <a:r>
              <a:rPr sz="1300" spc="65" dirty="0">
                <a:latin typeface="Microsoft Sans Serif"/>
                <a:cs typeface="Microsoft Sans Serif"/>
              </a:rPr>
              <a:t>and</a:t>
            </a:r>
            <a:r>
              <a:rPr sz="1300" spc="135" dirty="0">
                <a:latin typeface="Microsoft Sans Serif"/>
                <a:cs typeface="Microsoft Sans Serif"/>
              </a:rPr>
              <a:t> </a:t>
            </a:r>
            <a:r>
              <a:rPr sz="1300" spc="-5" dirty="0">
                <a:latin typeface="Microsoft Sans Serif"/>
                <a:cs typeface="Microsoft Sans Serif"/>
              </a:rPr>
              <a:t>Text</a:t>
            </a:r>
            <a:r>
              <a:rPr sz="1300" spc="15" dirty="0">
                <a:latin typeface="Microsoft Sans Serif"/>
                <a:cs typeface="Microsoft Sans Serif"/>
              </a:rPr>
              <a:t> </a:t>
            </a:r>
            <a:r>
              <a:rPr sz="1300" spc="45" dirty="0">
                <a:latin typeface="Microsoft Sans Serif"/>
                <a:cs typeface="Microsoft Sans Serif"/>
              </a:rPr>
              <a:t>Label</a:t>
            </a:r>
            <a:r>
              <a:rPr sz="1300" spc="55" dirty="0">
                <a:latin typeface="Microsoft Sans Serif"/>
                <a:cs typeface="Microsoft Sans Serif"/>
              </a:rPr>
              <a:t> </a:t>
            </a:r>
            <a:r>
              <a:rPr sz="1300" spc="85" dirty="0">
                <a:latin typeface="Microsoft Sans Serif"/>
                <a:cs typeface="Microsoft Sans Serif"/>
              </a:rPr>
              <a:t>of</a:t>
            </a:r>
            <a:r>
              <a:rPr sz="1300" spc="210" dirty="0">
                <a:latin typeface="Microsoft Sans Serif"/>
                <a:cs typeface="Microsoft Sans Serif"/>
              </a:rPr>
              <a:t> </a:t>
            </a:r>
            <a:r>
              <a:rPr sz="1300" spc="25" dirty="0">
                <a:latin typeface="Microsoft Sans Serif"/>
                <a:cs typeface="Microsoft Sans Serif"/>
              </a:rPr>
              <a:t>all</a:t>
            </a:r>
            <a:r>
              <a:rPr sz="1300" spc="70" dirty="0">
                <a:latin typeface="Microsoft Sans Serif"/>
                <a:cs typeface="Microsoft Sans Serif"/>
              </a:rPr>
              <a:t> </a:t>
            </a:r>
            <a:r>
              <a:rPr sz="1300" spc="60" dirty="0">
                <a:latin typeface="Microsoft Sans Serif"/>
                <a:cs typeface="Microsoft Sans Serif"/>
              </a:rPr>
              <a:t>Launch</a:t>
            </a:r>
            <a:r>
              <a:rPr sz="1300" spc="160" dirty="0">
                <a:latin typeface="Microsoft Sans Serif"/>
                <a:cs typeface="Microsoft Sans Serif"/>
              </a:rPr>
              <a:t> </a:t>
            </a:r>
            <a:r>
              <a:rPr sz="1300" spc="30" dirty="0">
                <a:latin typeface="Microsoft Sans Serif"/>
                <a:cs typeface="Microsoft Sans Serif"/>
              </a:rPr>
              <a:t>Sites</a:t>
            </a:r>
            <a:r>
              <a:rPr sz="1300" spc="70" dirty="0">
                <a:latin typeface="Microsoft Sans Serif"/>
                <a:cs typeface="Microsoft Sans Serif"/>
              </a:rPr>
              <a:t> </a:t>
            </a:r>
            <a:r>
              <a:rPr sz="1300" spc="80" dirty="0">
                <a:latin typeface="Microsoft Sans Serif"/>
                <a:cs typeface="Microsoft Sans Serif"/>
              </a:rPr>
              <a:t>using</a:t>
            </a:r>
            <a:r>
              <a:rPr sz="1300" spc="145" dirty="0">
                <a:latin typeface="Microsoft Sans Serif"/>
                <a:cs typeface="Microsoft Sans Serif"/>
              </a:rPr>
              <a:t> </a:t>
            </a:r>
            <a:r>
              <a:rPr sz="1300" spc="85" dirty="0">
                <a:latin typeface="Microsoft Sans Serif"/>
                <a:cs typeface="Microsoft Sans Serif"/>
              </a:rPr>
              <a:t>their</a:t>
            </a:r>
            <a:r>
              <a:rPr sz="1300" spc="204" dirty="0">
                <a:latin typeface="Microsoft Sans Serif"/>
                <a:cs typeface="Microsoft Sans Serif"/>
              </a:rPr>
              <a:t> </a:t>
            </a:r>
            <a:r>
              <a:rPr sz="1300" spc="114" dirty="0">
                <a:latin typeface="Microsoft Sans Serif"/>
                <a:cs typeface="Microsoft Sans Serif"/>
              </a:rPr>
              <a:t>latitude</a:t>
            </a:r>
            <a:r>
              <a:rPr sz="1300" spc="210" dirty="0">
                <a:latin typeface="Microsoft Sans Serif"/>
                <a:cs typeface="Microsoft Sans Serif"/>
              </a:rPr>
              <a:t> </a:t>
            </a:r>
            <a:r>
              <a:rPr sz="1300" spc="100" dirty="0">
                <a:latin typeface="Microsoft Sans Serif"/>
                <a:cs typeface="Microsoft Sans Serif"/>
              </a:rPr>
              <a:t>and</a:t>
            </a:r>
            <a:r>
              <a:rPr sz="1300" spc="140" dirty="0">
                <a:latin typeface="Microsoft Sans Serif"/>
                <a:cs typeface="Microsoft Sans Serif"/>
              </a:rPr>
              <a:t> </a:t>
            </a:r>
            <a:r>
              <a:rPr sz="1300" spc="135" dirty="0">
                <a:latin typeface="Microsoft Sans Serif"/>
                <a:cs typeface="Microsoft Sans Serif"/>
              </a:rPr>
              <a:t>longitude </a:t>
            </a:r>
            <a:r>
              <a:rPr sz="1300" spc="140" dirty="0">
                <a:latin typeface="Microsoft Sans Serif"/>
                <a:cs typeface="Microsoft Sans Serif"/>
              </a:rPr>
              <a:t> </a:t>
            </a:r>
            <a:r>
              <a:rPr sz="1300" spc="105" dirty="0">
                <a:latin typeface="Microsoft Sans Serif"/>
                <a:cs typeface="Microsoft Sans Serif"/>
              </a:rPr>
              <a:t>coordinates</a:t>
            </a:r>
            <a:r>
              <a:rPr sz="1300" spc="195" dirty="0">
                <a:latin typeface="Microsoft Sans Serif"/>
                <a:cs typeface="Microsoft Sans Serif"/>
              </a:rPr>
              <a:t> </a:t>
            </a:r>
            <a:r>
              <a:rPr sz="1300" spc="185" dirty="0">
                <a:latin typeface="Microsoft Sans Serif"/>
                <a:cs typeface="Microsoft Sans Serif"/>
              </a:rPr>
              <a:t>to</a:t>
            </a:r>
            <a:r>
              <a:rPr sz="1300" spc="204" dirty="0">
                <a:latin typeface="Microsoft Sans Serif"/>
                <a:cs typeface="Microsoft Sans Serif"/>
              </a:rPr>
              <a:t> </a:t>
            </a:r>
            <a:r>
              <a:rPr sz="1300" spc="100" dirty="0">
                <a:latin typeface="Microsoft Sans Serif"/>
                <a:cs typeface="Microsoft Sans Serif"/>
              </a:rPr>
              <a:t>show</a:t>
            </a:r>
            <a:r>
              <a:rPr sz="1300" spc="135" dirty="0">
                <a:latin typeface="Microsoft Sans Serif"/>
                <a:cs typeface="Microsoft Sans Serif"/>
              </a:rPr>
              <a:t> </a:t>
            </a:r>
            <a:r>
              <a:rPr sz="1300" spc="110" dirty="0">
                <a:latin typeface="Microsoft Sans Serif"/>
                <a:cs typeface="Microsoft Sans Serif"/>
              </a:rPr>
              <a:t>their</a:t>
            </a:r>
            <a:r>
              <a:rPr sz="1300" spc="200" dirty="0">
                <a:latin typeface="Microsoft Sans Serif"/>
                <a:cs typeface="Microsoft Sans Serif"/>
              </a:rPr>
              <a:t> </a:t>
            </a:r>
            <a:r>
              <a:rPr sz="1300" spc="110" dirty="0">
                <a:latin typeface="Microsoft Sans Serif"/>
                <a:cs typeface="Microsoft Sans Serif"/>
              </a:rPr>
              <a:t>geographical</a:t>
            </a:r>
            <a:r>
              <a:rPr sz="1300" spc="215" dirty="0">
                <a:latin typeface="Microsoft Sans Serif"/>
                <a:cs typeface="Microsoft Sans Serif"/>
              </a:rPr>
              <a:t> </a:t>
            </a:r>
            <a:r>
              <a:rPr sz="1300" spc="100" dirty="0">
                <a:latin typeface="Microsoft Sans Serif"/>
                <a:cs typeface="Microsoft Sans Serif"/>
              </a:rPr>
              <a:t>locations</a:t>
            </a:r>
            <a:r>
              <a:rPr sz="1300" spc="180" dirty="0">
                <a:latin typeface="Microsoft Sans Serif"/>
                <a:cs typeface="Microsoft Sans Serif"/>
              </a:rPr>
              <a:t> </a:t>
            </a:r>
            <a:r>
              <a:rPr sz="1300" spc="100" dirty="0">
                <a:latin typeface="Microsoft Sans Serif"/>
                <a:cs typeface="Microsoft Sans Serif"/>
              </a:rPr>
              <a:t>and</a:t>
            </a:r>
            <a:r>
              <a:rPr sz="1300" spc="150" dirty="0">
                <a:latin typeface="Microsoft Sans Serif"/>
                <a:cs typeface="Microsoft Sans Serif"/>
              </a:rPr>
              <a:t> </a:t>
            </a:r>
            <a:r>
              <a:rPr sz="1300" spc="125" dirty="0">
                <a:latin typeface="Microsoft Sans Serif"/>
                <a:cs typeface="Microsoft Sans Serif"/>
              </a:rPr>
              <a:t>proximity</a:t>
            </a:r>
            <a:r>
              <a:rPr sz="1300" spc="220" dirty="0">
                <a:latin typeface="Microsoft Sans Serif"/>
                <a:cs typeface="Microsoft Sans Serif"/>
              </a:rPr>
              <a:t> </a:t>
            </a:r>
            <a:r>
              <a:rPr sz="1300" spc="185" dirty="0">
                <a:latin typeface="Microsoft Sans Serif"/>
                <a:cs typeface="Microsoft Sans Serif"/>
              </a:rPr>
              <a:t>to</a:t>
            </a:r>
            <a:r>
              <a:rPr sz="1300" spc="204" dirty="0">
                <a:latin typeface="Microsoft Sans Serif"/>
                <a:cs typeface="Microsoft Sans Serif"/>
              </a:rPr>
              <a:t> </a:t>
            </a:r>
            <a:r>
              <a:rPr sz="1300" spc="75" dirty="0">
                <a:latin typeface="Microsoft Sans Serif"/>
                <a:cs typeface="Microsoft Sans Serif"/>
              </a:rPr>
              <a:t>Equator</a:t>
            </a:r>
            <a:r>
              <a:rPr sz="1300" spc="95" dirty="0">
                <a:latin typeface="Microsoft Sans Serif"/>
                <a:cs typeface="Microsoft Sans Serif"/>
              </a:rPr>
              <a:t> </a:t>
            </a:r>
            <a:r>
              <a:rPr sz="1300" spc="100" dirty="0">
                <a:latin typeface="Microsoft Sans Serif"/>
                <a:cs typeface="Microsoft Sans Serif"/>
              </a:rPr>
              <a:t>and</a:t>
            </a:r>
            <a:r>
              <a:rPr sz="1300" spc="135" dirty="0">
                <a:latin typeface="Microsoft Sans Serif"/>
                <a:cs typeface="Microsoft Sans Serif"/>
              </a:rPr>
              <a:t> </a:t>
            </a:r>
            <a:r>
              <a:rPr sz="1300" spc="65" dirty="0">
                <a:latin typeface="Microsoft Sans Serif"/>
                <a:cs typeface="Microsoft Sans Serif"/>
              </a:rPr>
              <a:t>coasts.</a:t>
            </a:r>
            <a:endParaRPr sz="1300">
              <a:latin typeface="Microsoft Sans Serif"/>
              <a:cs typeface="Microsoft Sans Serif"/>
            </a:endParaRPr>
          </a:p>
          <a:p>
            <a:pPr lvl="1">
              <a:lnSpc>
                <a:spcPct val="100000"/>
              </a:lnSpc>
              <a:buFont typeface="Arial MT"/>
              <a:buChar char="•"/>
            </a:pPr>
            <a:endParaRPr sz="1400">
              <a:latin typeface="Microsoft Sans Serif"/>
              <a:cs typeface="Microsoft Sans Serif"/>
            </a:endParaRPr>
          </a:p>
          <a:p>
            <a:pPr lvl="1">
              <a:lnSpc>
                <a:spcPct val="100000"/>
              </a:lnSpc>
              <a:spcBef>
                <a:spcPts val="15"/>
              </a:spcBef>
              <a:buFont typeface="Arial MT"/>
              <a:buChar char="•"/>
            </a:pPr>
            <a:endParaRPr sz="1250">
              <a:latin typeface="Microsoft Sans Serif"/>
              <a:cs typeface="Microsoft Sans Serif"/>
            </a:endParaRPr>
          </a:p>
          <a:p>
            <a:pPr marL="241300" indent="-229235">
              <a:lnSpc>
                <a:spcPct val="100000"/>
              </a:lnSpc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1500" spc="130" dirty="0">
                <a:latin typeface="Microsoft Sans Serif"/>
                <a:cs typeface="Microsoft Sans Serif"/>
              </a:rPr>
              <a:t>Coloured</a:t>
            </a:r>
            <a:r>
              <a:rPr sz="1500" spc="30" dirty="0">
                <a:latin typeface="Microsoft Sans Serif"/>
                <a:cs typeface="Microsoft Sans Serif"/>
              </a:rPr>
              <a:t> </a:t>
            </a:r>
            <a:r>
              <a:rPr sz="1500" spc="80" dirty="0">
                <a:latin typeface="Microsoft Sans Serif"/>
                <a:cs typeface="Microsoft Sans Serif"/>
              </a:rPr>
              <a:t>Markers</a:t>
            </a:r>
            <a:r>
              <a:rPr sz="1500" spc="-10" dirty="0">
                <a:latin typeface="Microsoft Sans Serif"/>
                <a:cs typeface="Microsoft Sans Serif"/>
              </a:rPr>
              <a:t> </a:t>
            </a:r>
            <a:r>
              <a:rPr sz="1500" spc="114" dirty="0">
                <a:latin typeface="Microsoft Sans Serif"/>
                <a:cs typeface="Microsoft Sans Serif"/>
              </a:rPr>
              <a:t>of</a:t>
            </a:r>
            <a:r>
              <a:rPr sz="1500" spc="125" dirty="0">
                <a:latin typeface="Microsoft Sans Serif"/>
                <a:cs typeface="Microsoft Sans Serif"/>
              </a:rPr>
              <a:t> </a:t>
            </a:r>
            <a:r>
              <a:rPr sz="1500" spc="120" dirty="0">
                <a:latin typeface="Microsoft Sans Serif"/>
                <a:cs typeface="Microsoft Sans Serif"/>
              </a:rPr>
              <a:t>the</a:t>
            </a:r>
            <a:r>
              <a:rPr sz="1500" spc="90" dirty="0">
                <a:latin typeface="Microsoft Sans Serif"/>
                <a:cs typeface="Microsoft Sans Serif"/>
              </a:rPr>
              <a:t> </a:t>
            </a:r>
            <a:r>
              <a:rPr sz="1500" spc="114" dirty="0">
                <a:latin typeface="Microsoft Sans Serif"/>
                <a:cs typeface="Microsoft Sans Serif"/>
              </a:rPr>
              <a:t>launch</a:t>
            </a:r>
            <a:r>
              <a:rPr sz="1500" spc="60" dirty="0">
                <a:latin typeface="Microsoft Sans Serif"/>
                <a:cs typeface="Microsoft Sans Serif"/>
              </a:rPr>
              <a:t> </a:t>
            </a:r>
            <a:r>
              <a:rPr sz="1500" spc="150" dirty="0">
                <a:latin typeface="Microsoft Sans Serif"/>
                <a:cs typeface="Microsoft Sans Serif"/>
              </a:rPr>
              <a:t>outcomes</a:t>
            </a:r>
            <a:r>
              <a:rPr sz="1500" spc="90" dirty="0">
                <a:latin typeface="Microsoft Sans Serif"/>
                <a:cs typeface="Microsoft Sans Serif"/>
              </a:rPr>
              <a:t> </a:t>
            </a:r>
            <a:r>
              <a:rPr sz="1500" dirty="0">
                <a:latin typeface="Microsoft Sans Serif"/>
                <a:cs typeface="Microsoft Sans Serif"/>
              </a:rPr>
              <a:t>f</a:t>
            </a:r>
            <a:r>
              <a:rPr sz="1500" spc="-200" dirty="0">
                <a:latin typeface="Microsoft Sans Serif"/>
                <a:cs typeface="Microsoft Sans Serif"/>
              </a:rPr>
              <a:t> </a:t>
            </a:r>
            <a:r>
              <a:rPr sz="1500" dirty="0">
                <a:latin typeface="Microsoft Sans Serif"/>
                <a:cs typeface="Microsoft Sans Serif"/>
              </a:rPr>
              <a:t>o</a:t>
            </a:r>
            <a:r>
              <a:rPr sz="1500" spc="-204" dirty="0">
                <a:latin typeface="Microsoft Sans Serif"/>
                <a:cs typeface="Microsoft Sans Serif"/>
              </a:rPr>
              <a:t> </a:t>
            </a:r>
            <a:r>
              <a:rPr sz="1500" dirty="0">
                <a:latin typeface="Microsoft Sans Serif"/>
                <a:cs typeface="Microsoft Sans Serif"/>
              </a:rPr>
              <a:t>r</a:t>
            </a:r>
            <a:r>
              <a:rPr sz="1500" spc="75" dirty="0">
                <a:latin typeface="Microsoft Sans Serif"/>
                <a:cs typeface="Microsoft Sans Serif"/>
              </a:rPr>
              <a:t> </a:t>
            </a:r>
            <a:r>
              <a:rPr sz="1500" spc="90" dirty="0">
                <a:latin typeface="Microsoft Sans Serif"/>
                <a:cs typeface="Microsoft Sans Serif"/>
              </a:rPr>
              <a:t>each</a:t>
            </a:r>
            <a:r>
              <a:rPr sz="1500" spc="30" dirty="0">
                <a:latin typeface="Microsoft Sans Serif"/>
                <a:cs typeface="Microsoft Sans Serif"/>
              </a:rPr>
              <a:t> </a:t>
            </a:r>
            <a:r>
              <a:rPr sz="1500" spc="95" dirty="0">
                <a:latin typeface="Microsoft Sans Serif"/>
                <a:cs typeface="Microsoft Sans Serif"/>
              </a:rPr>
              <a:t>Launch</a:t>
            </a:r>
            <a:r>
              <a:rPr sz="1500" spc="25" dirty="0">
                <a:latin typeface="Microsoft Sans Serif"/>
                <a:cs typeface="Microsoft Sans Serif"/>
              </a:rPr>
              <a:t> </a:t>
            </a:r>
            <a:r>
              <a:rPr sz="1500" spc="65" dirty="0">
                <a:latin typeface="Microsoft Sans Serif"/>
                <a:cs typeface="Microsoft Sans Serif"/>
              </a:rPr>
              <a:t>Site:</a:t>
            </a:r>
            <a:endParaRPr sz="1500">
              <a:latin typeface="Microsoft Sans Serif"/>
              <a:cs typeface="Microsoft Sans Serif"/>
            </a:endParaRPr>
          </a:p>
          <a:p>
            <a:pPr marL="779145" marR="27940" lvl="1" indent="-228600">
              <a:lnSpc>
                <a:spcPts val="1420"/>
              </a:lnSpc>
              <a:spcBef>
                <a:spcPts val="1530"/>
              </a:spcBef>
              <a:buFont typeface="Arial MT"/>
              <a:buChar char="•"/>
              <a:tabLst>
                <a:tab pos="779145" algn="l"/>
                <a:tab pos="779780" algn="l"/>
              </a:tabLst>
            </a:pPr>
            <a:r>
              <a:rPr sz="1300" spc="105" dirty="0">
                <a:latin typeface="Microsoft Sans Serif"/>
                <a:cs typeface="Microsoft Sans Serif"/>
              </a:rPr>
              <a:t>Added</a:t>
            </a:r>
            <a:r>
              <a:rPr sz="1300" spc="180" dirty="0">
                <a:latin typeface="Microsoft Sans Serif"/>
                <a:cs typeface="Microsoft Sans Serif"/>
              </a:rPr>
              <a:t> </a:t>
            </a:r>
            <a:r>
              <a:rPr sz="1300" spc="105" dirty="0">
                <a:latin typeface="Microsoft Sans Serif"/>
                <a:cs typeface="Microsoft Sans Serif"/>
              </a:rPr>
              <a:t>coloured</a:t>
            </a:r>
            <a:r>
              <a:rPr sz="1300" spc="229" dirty="0">
                <a:latin typeface="Microsoft Sans Serif"/>
                <a:cs typeface="Microsoft Sans Serif"/>
              </a:rPr>
              <a:t> </a:t>
            </a:r>
            <a:r>
              <a:rPr sz="1300" spc="35" dirty="0">
                <a:latin typeface="Microsoft Sans Serif"/>
                <a:cs typeface="Microsoft Sans Serif"/>
              </a:rPr>
              <a:t>Markers</a:t>
            </a:r>
            <a:r>
              <a:rPr sz="1300" spc="90" dirty="0">
                <a:latin typeface="Microsoft Sans Serif"/>
                <a:cs typeface="Microsoft Sans Serif"/>
              </a:rPr>
              <a:t> </a:t>
            </a:r>
            <a:r>
              <a:rPr sz="1300" spc="85" dirty="0">
                <a:latin typeface="Microsoft Sans Serif"/>
                <a:cs typeface="Microsoft Sans Serif"/>
              </a:rPr>
              <a:t>of</a:t>
            </a:r>
            <a:r>
              <a:rPr sz="1300" spc="215" dirty="0">
                <a:latin typeface="Microsoft Sans Serif"/>
                <a:cs typeface="Microsoft Sans Serif"/>
              </a:rPr>
              <a:t> </a:t>
            </a:r>
            <a:r>
              <a:rPr sz="1300" spc="55" dirty="0">
                <a:latin typeface="Microsoft Sans Serif"/>
                <a:cs typeface="Microsoft Sans Serif"/>
              </a:rPr>
              <a:t>success</a:t>
            </a:r>
            <a:r>
              <a:rPr sz="1300" spc="95" dirty="0">
                <a:latin typeface="Microsoft Sans Serif"/>
                <a:cs typeface="Microsoft Sans Serif"/>
              </a:rPr>
              <a:t> </a:t>
            </a:r>
            <a:r>
              <a:rPr sz="1300" spc="25" dirty="0">
                <a:latin typeface="Microsoft Sans Serif"/>
                <a:cs typeface="Microsoft Sans Serif"/>
              </a:rPr>
              <a:t>(Green)</a:t>
            </a:r>
            <a:r>
              <a:rPr sz="1300" spc="105" dirty="0">
                <a:latin typeface="Microsoft Sans Serif"/>
                <a:cs typeface="Microsoft Sans Serif"/>
              </a:rPr>
              <a:t> </a:t>
            </a:r>
            <a:r>
              <a:rPr sz="1300" spc="65" dirty="0">
                <a:latin typeface="Microsoft Sans Serif"/>
                <a:cs typeface="Microsoft Sans Serif"/>
              </a:rPr>
              <a:t>and</a:t>
            </a:r>
            <a:r>
              <a:rPr sz="1300" spc="135" dirty="0">
                <a:latin typeface="Microsoft Sans Serif"/>
                <a:cs typeface="Microsoft Sans Serif"/>
              </a:rPr>
              <a:t> </a:t>
            </a:r>
            <a:r>
              <a:rPr sz="1300" spc="70" dirty="0">
                <a:latin typeface="Microsoft Sans Serif"/>
                <a:cs typeface="Microsoft Sans Serif"/>
              </a:rPr>
              <a:t>failed</a:t>
            </a:r>
            <a:r>
              <a:rPr sz="1300" spc="160" dirty="0">
                <a:latin typeface="Microsoft Sans Serif"/>
                <a:cs typeface="Microsoft Sans Serif"/>
              </a:rPr>
              <a:t> </a:t>
            </a:r>
            <a:r>
              <a:rPr sz="1300" spc="-15" dirty="0">
                <a:latin typeface="Microsoft Sans Serif"/>
                <a:cs typeface="Microsoft Sans Serif"/>
              </a:rPr>
              <a:t>(Red)</a:t>
            </a:r>
            <a:r>
              <a:rPr sz="1300" spc="20" dirty="0">
                <a:latin typeface="Microsoft Sans Serif"/>
                <a:cs typeface="Microsoft Sans Serif"/>
              </a:rPr>
              <a:t> </a:t>
            </a:r>
            <a:r>
              <a:rPr sz="1300" spc="65" dirty="0">
                <a:latin typeface="Microsoft Sans Serif"/>
                <a:cs typeface="Microsoft Sans Serif"/>
              </a:rPr>
              <a:t>launches</a:t>
            </a:r>
            <a:r>
              <a:rPr sz="1300" spc="165" dirty="0">
                <a:latin typeface="Microsoft Sans Serif"/>
                <a:cs typeface="Microsoft Sans Serif"/>
              </a:rPr>
              <a:t> </a:t>
            </a:r>
            <a:r>
              <a:rPr sz="1300" spc="80" dirty="0">
                <a:latin typeface="Microsoft Sans Serif"/>
                <a:cs typeface="Microsoft Sans Serif"/>
              </a:rPr>
              <a:t>using</a:t>
            </a:r>
            <a:r>
              <a:rPr sz="1300" spc="145" dirty="0">
                <a:latin typeface="Microsoft Sans Serif"/>
                <a:cs typeface="Microsoft Sans Serif"/>
              </a:rPr>
              <a:t> </a:t>
            </a:r>
            <a:r>
              <a:rPr sz="1300" spc="40" dirty="0">
                <a:latin typeface="Microsoft Sans Serif"/>
                <a:cs typeface="Microsoft Sans Serif"/>
              </a:rPr>
              <a:t>Marker</a:t>
            </a:r>
            <a:r>
              <a:rPr sz="1300" spc="114" dirty="0">
                <a:latin typeface="Microsoft Sans Serif"/>
                <a:cs typeface="Microsoft Sans Serif"/>
              </a:rPr>
              <a:t> </a:t>
            </a:r>
            <a:r>
              <a:rPr sz="1300" spc="65" dirty="0">
                <a:latin typeface="Microsoft Sans Serif"/>
                <a:cs typeface="Microsoft Sans Serif"/>
              </a:rPr>
              <a:t>Cluster</a:t>
            </a:r>
            <a:r>
              <a:rPr sz="1300" spc="175" dirty="0">
                <a:latin typeface="Microsoft Sans Serif"/>
                <a:cs typeface="Microsoft Sans Serif"/>
              </a:rPr>
              <a:t> </a:t>
            </a:r>
            <a:r>
              <a:rPr sz="1300" spc="185" dirty="0">
                <a:latin typeface="Microsoft Sans Serif"/>
                <a:cs typeface="Microsoft Sans Serif"/>
              </a:rPr>
              <a:t>to</a:t>
            </a:r>
            <a:r>
              <a:rPr sz="1300" spc="210" dirty="0">
                <a:latin typeface="Microsoft Sans Serif"/>
                <a:cs typeface="Microsoft Sans Serif"/>
              </a:rPr>
              <a:t> </a:t>
            </a:r>
            <a:r>
              <a:rPr sz="1300" spc="114" dirty="0">
                <a:latin typeface="Microsoft Sans Serif"/>
                <a:cs typeface="Microsoft Sans Serif"/>
              </a:rPr>
              <a:t>identify</a:t>
            </a:r>
            <a:r>
              <a:rPr sz="1300" spc="185" dirty="0">
                <a:latin typeface="Microsoft Sans Serif"/>
                <a:cs typeface="Microsoft Sans Serif"/>
              </a:rPr>
              <a:t> </a:t>
            </a:r>
            <a:r>
              <a:rPr sz="1300" spc="114" dirty="0">
                <a:latin typeface="Microsoft Sans Serif"/>
                <a:cs typeface="Microsoft Sans Serif"/>
              </a:rPr>
              <a:t>which </a:t>
            </a:r>
            <a:r>
              <a:rPr sz="1300" spc="-330" dirty="0">
                <a:latin typeface="Microsoft Sans Serif"/>
                <a:cs typeface="Microsoft Sans Serif"/>
              </a:rPr>
              <a:t> </a:t>
            </a:r>
            <a:r>
              <a:rPr sz="1300" spc="80" dirty="0">
                <a:latin typeface="Microsoft Sans Serif"/>
                <a:cs typeface="Microsoft Sans Serif"/>
              </a:rPr>
              <a:t>launch</a:t>
            </a:r>
            <a:r>
              <a:rPr sz="1300" spc="160" dirty="0">
                <a:latin typeface="Microsoft Sans Serif"/>
                <a:cs typeface="Microsoft Sans Serif"/>
              </a:rPr>
              <a:t> </a:t>
            </a:r>
            <a:r>
              <a:rPr sz="1300" spc="40" dirty="0">
                <a:latin typeface="Microsoft Sans Serif"/>
                <a:cs typeface="Microsoft Sans Serif"/>
              </a:rPr>
              <a:t>sites</a:t>
            </a:r>
            <a:r>
              <a:rPr sz="1300" spc="75" dirty="0">
                <a:latin typeface="Microsoft Sans Serif"/>
                <a:cs typeface="Microsoft Sans Serif"/>
              </a:rPr>
              <a:t> </a:t>
            </a:r>
            <a:r>
              <a:rPr sz="1300" spc="30" dirty="0">
                <a:latin typeface="Microsoft Sans Serif"/>
                <a:cs typeface="Microsoft Sans Serif"/>
              </a:rPr>
              <a:t>have</a:t>
            </a:r>
            <a:r>
              <a:rPr sz="1300" spc="60" dirty="0">
                <a:latin typeface="Microsoft Sans Serif"/>
                <a:cs typeface="Microsoft Sans Serif"/>
              </a:rPr>
              <a:t> </a:t>
            </a:r>
            <a:r>
              <a:rPr sz="1300" spc="65" dirty="0">
                <a:latin typeface="Microsoft Sans Serif"/>
                <a:cs typeface="Microsoft Sans Serif"/>
              </a:rPr>
              <a:t>relatively</a:t>
            </a:r>
            <a:r>
              <a:rPr sz="1300" spc="125" dirty="0">
                <a:latin typeface="Microsoft Sans Serif"/>
                <a:cs typeface="Microsoft Sans Serif"/>
              </a:rPr>
              <a:t> </a:t>
            </a:r>
            <a:r>
              <a:rPr sz="1300" spc="100" dirty="0">
                <a:latin typeface="Microsoft Sans Serif"/>
                <a:cs typeface="Microsoft Sans Serif"/>
              </a:rPr>
              <a:t>high</a:t>
            </a:r>
            <a:r>
              <a:rPr sz="1300" spc="195" dirty="0">
                <a:latin typeface="Microsoft Sans Serif"/>
                <a:cs typeface="Microsoft Sans Serif"/>
              </a:rPr>
              <a:t> </a:t>
            </a:r>
            <a:r>
              <a:rPr sz="1300" spc="55" dirty="0">
                <a:latin typeface="Microsoft Sans Serif"/>
                <a:cs typeface="Microsoft Sans Serif"/>
              </a:rPr>
              <a:t>success</a:t>
            </a:r>
            <a:r>
              <a:rPr sz="1300" spc="85" dirty="0">
                <a:latin typeface="Microsoft Sans Serif"/>
                <a:cs typeface="Microsoft Sans Serif"/>
              </a:rPr>
              <a:t> </a:t>
            </a:r>
            <a:r>
              <a:rPr sz="1300" spc="40" dirty="0">
                <a:latin typeface="Microsoft Sans Serif"/>
                <a:cs typeface="Microsoft Sans Serif"/>
              </a:rPr>
              <a:t>rates.</a:t>
            </a:r>
            <a:endParaRPr sz="1300">
              <a:latin typeface="Microsoft Sans Serif"/>
              <a:cs typeface="Microsoft Sans Serif"/>
            </a:endParaRPr>
          </a:p>
          <a:p>
            <a:pPr lvl="1">
              <a:lnSpc>
                <a:spcPct val="100000"/>
              </a:lnSpc>
              <a:buFont typeface="Arial MT"/>
              <a:buChar char="•"/>
            </a:pPr>
            <a:endParaRPr sz="1400">
              <a:latin typeface="Microsoft Sans Serif"/>
              <a:cs typeface="Microsoft Sans Serif"/>
            </a:endParaRPr>
          </a:p>
          <a:p>
            <a:pPr lvl="1">
              <a:lnSpc>
                <a:spcPct val="100000"/>
              </a:lnSpc>
              <a:spcBef>
                <a:spcPts val="10"/>
              </a:spcBef>
              <a:buFont typeface="Arial MT"/>
              <a:buChar char="•"/>
            </a:pPr>
            <a:endParaRPr sz="1250">
              <a:latin typeface="Microsoft Sans Serif"/>
              <a:cs typeface="Microsoft Sans Serif"/>
            </a:endParaRPr>
          </a:p>
          <a:p>
            <a:pPr marL="241300" indent="-229235">
              <a:lnSpc>
                <a:spcPct val="100000"/>
              </a:lnSpc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1500" spc="80" dirty="0">
                <a:latin typeface="Microsoft Sans Serif"/>
                <a:cs typeface="Microsoft Sans Serif"/>
              </a:rPr>
              <a:t>Distances</a:t>
            </a:r>
            <a:r>
              <a:rPr sz="1500" spc="-15" dirty="0">
                <a:latin typeface="Microsoft Sans Serif"/>
                <a:cs typeface="Microsoft Sans Serif"/>
              </a:rPr>
              <a:t> </a:t>
            </a:r>
            <a:r>
              <a:rPr sz="1500" spc="140" dirty="0">
                <a:latin typeface="Microsoft Sans Serif"/>
                <a:cs typeface="Microsoft Sans Serif"/>
              </a:rPr>
              <a:t>between</a:t>
            </a:r>
            <a:r>
              <a:rPr sz="1500" spc="80" dirty="0">
                <a:latin typeface="Microsoft Sans Serif"/>
                <a:cs typeface="Microsoft Sans Serif"/>
              </a:rPr>
              <a:t> </a:t>
            </a:r>
            <a:r>
              <a:rPr sz="1500" dirty="0">
                <a:latin typeface="Microsoft Sans Serif"/>
                <a:cs typeface="Microsoft Sans Serif"/>
              </a:rPr>
              <a:t>a</a:t>
            </a:r>
            <a:r>
              <a:rPr sz="1500" spc="-95" dirty="0">
                <a:latin typeface="Microsoft Sans Serif"/>
                <a:cs typeface="Microsoft Sans Serif"/>
              </a:rPr>
              <a:t> </a:t>
            </a:r>
            <a:r>
              <a:rPr sz="1500" spc="95" dirty="0">
                <a:latin typeface="Microsoft Sans Serif"/>
                <a:cs typeface="Microsoft Sans Serif"/>
              </a:rPr>
              <a:t>Launch</a:t>
            </a:r>
            <a:r>
              <a:rPr sz="1500" spc="-15" dirty="0">
                <a:latin typeface="Microsoft Sans Serif"/>
                <a:cs typeface="Microsoft Sans Serif"/>
              </a:rPr>
              <a:t> </a:t>
            </a:r>
            <a:r>
              <a:rPr sz="1500" spc="65" dirty="0">
                <a:latin typeface="Microsoft Sans Serif"/>
                <a:cs typeface="Microsoft Sans Serif"/>
              </a:rPr>
              <a:t>Site</a:t>
            </a:r>
            <a:r>
              <a:rPr sz="1500" spc="35" dirty="0">
                <a:latin typeface="Microsoft Sans Serif"/>
                <a:cs typeface="Microsoft Sans Serif"/>
              </a:rPr>
              <a:t> </a:t>
            </a:r>
            <a:r>
              <a:rPr sz="1500" spc="120" dirty="0">
                <a:latin typeface="Microsoft Sans Serif"/>
                <a:cs typeface="Microsoft Sans Serif"/>
              </a:rPr>
              <a:t>to</a:t>
            </a:r>
            <a:r>
              <a:rPr sz="1500" spc="130" dirty="0">
                <a:latin typeface="Microsoft Sans Serif"/>
                <a:cs typeface="Microsoft Sans Serif"/>
              </a:rPr>
              <a:t> </a:t>
            </a:r>
            <a:r>
              <a:rPr sz="1500" dirty="0">
                <a:latin typeface="Microsoft Sans Serif"/>
                <a:cs typeface="Microsoft Sans Serif"/>
              </a:rPr>
              <a:t>i</a:t>
            </a:r>
            <a:r>
              <a:rPr sz="1500" spc="-265" dirty="0">
                <a:latin typeface="Microsoft Sans Serif"/>
                <a:cs typeface="Microsoft Sans Serif"/>
              </a:rPr>
              <a:t> </a:t>
            </a:r>
            <a:r>
              <a:rPr sz="1500" spc="70" dirty="0">
                <a:latin typeface="Microsoft Sans Serif"/>
                <a:cs typeface="Microsoft Sans Serif"/>
              </a:rPr>
              <a:t>ts</a:t>
            </a:r>
            <a:r>
              <a:rPr sz="1500" spc="30" dirty="0">
                <a:latin typeface="Microsoft Sans Serif"/>
                <a:cs typeface="Microsoft Sans Serif"/>
              </a:rPr>
              <a:t> </a:t>
            </a:r>
            <a:r>
              <a:rPr sz="1500" spc="130" dirty="0">
                <a:latin typeface="Microsoft Sans Serif"/>
                <a:cs typeface="Microsoft Sans Serif"/>
              </a:rPr>
              <a:t>proximities:</a:t>
            </a:r>
            <a:endParaRPr sz="15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buChar char="•"/>
            </a:pPr>
            <a:endParaRPr sz="1350">
              <a:latin typeface="Microsoft Sans Serif"/>
              <a:cs typeface="Microsoft Sans Serif"/>
            </a:endParaRPr>
          </a:p>
          <a:p>
            <a:pPr marL="779145" marR="1244600" lvl="1" indent="-228600">
              <a:lnSpc>
                <a:spcPts val="1420"/>
              </a:lnSpc>
              <a:spcBef>
                <a:spcPts val="5"/>
              </a:spcBef>
              <a:buFont typeface="Arial MT"/>
              <a:buChar char="•"/>
              <a:tabLst>
                <a:tab pos="779145" algn="l"/>
                <a:tab pos="779780" algn="l"/>
              </a:tabLst>
            </a:pPr>
            <a:r>
              <a:rPr sz="1300" spc="105" dirty="0">
                <a:latin typeface="Microsoft Sans Serif"/>
                <a:cs typeface="Microsoft Sans Serif"/>
              </a:rPr>
              <a:t>Added</a:t>
            </a:r>
            <a:r>
              <a:rPr sz="1300" spc="180" dirty="0">
                <a:latin typeface="Microsoft Sans Serif"/>
                <a:cs typeface="Microsoft Sans Serif"/>
              </a:rPr>
              <a:t> </a:t>
            </a:r>
            <a:r>
              <a:rPr sz="1300" spc="110" dirty="0">
                <a:latin typeface="Microsoft Sans Serif"/>
                <a:cs typeface="Microsoft Sans Serif"/>
              </a:rPr>
              <a:t>coloured</a:t>
            </a:r>
            <a:r>
              <a:rPr sz="1300" spc="220" dirty="0">
                <a:latin typeface="Microsoft Sans Serif"/>
                <a:cs typeface="Microsoft Sans Serif"/>
              </a:rPr>
              <a:t> </a:t>
            </a:r>
            <a:r>
              <a:rPr sz="1300" spc="20" dirty="0">
                <a:latin typeface="Microsoft Sans Serif"/>
                <a:cs typeface="Microsoft Sans Serif"/>
              </a:rPr>
              <a:t>Lines</a:t>
            </a:r>
            <a:r>
              <a:rPr sz="1300" spc="85" dirty="0">
                <a:latin typeface="Microsoft Sans Serif"/>
                <a:cs typeface="Microsoft Sans Serif"/>
              </a:rPr>
              <a:t> </a:t>
            </a:r>
            <a:r>
              <a:rPr sz="1300" spc="90" dirty="0">
                <a:latin typeface="Microsoft Sans Serif"/>
                <a:cs typeface="Microsoft Sans Serif"/>
              </a:rPr>
              <a:t>to</a:t>
            </a:r>
            <a:r>
              <a:rPr sz="1300" spc="220" dirty="0">
                <a:latin typeface="Microsoft Sans Serif"/>
                <a:cs typeface="Microsoft Sans Serif"/>
              </a:rPr>
              <a:t> </a:t>
            </a:r>
            <a:r>
              <a:rPr sz="1300" spc="75" dirty="0">
                <a:latin typeface="Microsoft Sans Serif"/>
                <a:cs typeface="Microsoft Sans Serif"/>
              </a:rPr>
              <a:t>show</a:t>
            </a:r>
            <a:r>
              <a:rPr sz="1300" spc="150" dirty="0">
                <a:latin typeface="Microsoft Sans Serif"/>
                <a:cs typeface="Microsoft Sans Serif"/>
              </a:rPr>
              <a:t> </a:t>
            </a:r>
            <a:r>
              <a:rPr sz="1300" spc="70" dirty="0">
                <a:latin typeface="Microsoft Sans Serif"/>
                <a:cs typeface="Microsoft Sans Serif"/>
              </a:rPr>
              <a:t>distances</a:t>
            </a:r>
            <a:r>
              <a:rPr sz="1300" spc="170" dirty="0">
                <a:latin typeface="Microsoft Sans Serif"/>
                <a:cs typeface="Microsoft Sans Serif"/>
              </a:rPr>
              <a:t> </a:t>
            </a:r>
            <a:r>
              <a:rPr sz="1300" spc="105" dirty="0">
                <a:latin typeface="Microsoft Sans Serif"/>
                <a:cs typeface="Microsoft Sans Serif"/>
              </a:rPr>
              <a:t>between</a:t>
            </a:r>
            <a:r>
              <a:rPr sz="1300" spc="215" dirty="0">
                <a:latin typeface="Microsoft Sans Serif"/>
                <a:cs typeface="Microsoft Sans Serif"/>
              </a:rPr>
              <a:t> </a:t>
            </a:r>
            <a:r>
              <a:rPr sz="1300" spc="90" dirty="0">
                <a:latin typeface="Microsoft Sans Serif"/>
                <a:cs typeface="Microsoft Sans Serif"/>
              </a:rPr>
              <a:t>the</a:t>
            </a:r>
            <a:r>
              <a:rPr sz="1300" spc="160" dirty="0">
                <a:latin typeface="Microsoft Sans Serif"/>
                <a:cs typeface="Microsoft Sans Serif"/>
              </a:rPr>
              <a:t> </a:t>
            </a:r>
            <a:r>
              <a:rPr sz="1300" spc="60" dirty="0">
                <a:latin typeface="Microsoft Sans Serif"/>
                <a:cs typeface="Microsoft Sans Serif"/>
              </a:rPr>
              <a:t>Launch</a:t>
            </a:r>
            <a:r>
              <a:rPr sz="1300" spc="160" dirty="0">
                <a:latin typeface="Microsoft Sans Serif"/>
                <a:cs typeface="Microsoft Sans Serif"/>
              </a:rPr>
              <a:t> </a:t>
            </a:r>
            <a:r>
              <a:rPr sz="1300" spc="35" dirty="0">
                <a:latin typeface="Microsoft Sans Serif"/>
                <a:cs typeface="Microsoft Sans Serif"/>
              </a:rPr>
              <a:t>Site</a:t>
            </a:r>
            <a:r>
              <a:rPr sz="1300" spc="130" dirty="0">
                <a:latin typeface="Microsoft Sans Serif"/>
                <a:cs typeface="Microsoft Sans Serif"/>
              </a:rPr>
              <a:t> </a:t>
            </a:r>
            <a:r>
              <a:rPr sz="1300" spc="-60" dirty="0">
                <a:latin typeface="Microsoft Sans Serif"/>
                <a:cs typeface="Microsoft Sans Serif"/>
              </a:rPr>
              <a:t>KSC</a:t>
            </a:r>
            <a:r>
              <a:rPr sz="1300" spc="-90" dirty="0">
                <a:latin typeface="Microsoft Sans Serif"/>
                <a:cs typeface="Microsoft Sans Serif"/>
              </a:rPr>
              <a:t> </a:t>
            </a:r>
            <a:r>
              <a:rPr sz="1300" spc="25" dirty="0">
                <a:latin typeface="Microsoft Sans Serif"/>
                <a:cs typeface="Microsoft Sans Serif"/>
              </a:rPr>
              <a:t>LC-39A</a:t>
            </a:r>
            <a:r>
              <a:rPr sz="1300" spc="105" dirty="0">
                <a:latin typeface="Microsoft Sans Serif"/>
                <a:cs typeface="Microsoft Sans Serif"/>
              </a:rPr>
              <a:t> </a:t>
            </a:r>
            <a:r>
              <a:rPr sz="1300" spc="-30" dirty="0">
                <a:latin typeface="Microsoft Sans Serif"/>
                <a:cs typeface="Microsoft Sans Serif"/>
              </a:rPr>
              <a:t>(as</a:t>
            </a:r>
            <a:r>
              <a:rPr sz="1300" spc="-15" dirty="0">
                <a:latin typeface="Microsoft Sans Serif"/>
                <a:cs typeface="Microsoft Sans Serif"/>
              </a:rPr>
              <a:t> </a:t>
            </a:r>
            <a:r>
              <a:rPr sz="1300" spc="40" dirty="0">
                <a:latin typeface="Microsoft Sans Serif"/>
                <a:cs typeface="Microsoft Sans Serif"/>
              </a:rPr>
              <a:t>an</a:t>
            </a:r>
            <a:r>
              <a:rPr sz="1300" spc="65" dirty="0">
                <a:latin typeface="Microsoft Sans Serif"/>
                <a:cs typeface="Microsoft Sans Serif"/>
              </a:rPr>
              <a:t> </a:t>
            </a:r>
            <a:r>
              <a:rPr sz="1300" spc="55" dirty="0">
                <a:latin typeface="Microsoft Sans Serif"/>
                <a:cs typeface="Microsoft Sans Serif"/>
              </a:rPr>
              <a:t>example) </a:t>
            </a:r>
            <a:r>
              <a:rPr sz="1300" spc="-330" dirty="0">
                <a:latin typeface="Microsoft Sans Serif"/>
                <a:cs typeface="Microsoft Sans Serif"/>
              </a:rPr>
              <a:t> </a:t>
            </a:r>
            <a:r>
              <a:rPr sz="1300" spc="65" dirty="0">
                <a:latin typeface="Microsoft Sans Serif"/>
                <a:cs typeface="Microsoft Sans Serif"/>
              </a:rPr>
              <a:t>and</a:t>
            </a:r>
            <a:r>
              <a:rPr sz="1300" spc="130" dirty="0">
                <a:latin typeface="Microsoft Sans Serif"/>
                <a:cs typeface="Microsoft Sans Serif"/>
              </a:rPr>
              <a:t> </a:t>
            </a:r>
            <a:r>
              <a:rPr sz="1300" spc="50" dirty="0">
                <a:latin typeface="Microsoft Sans Serif"/>
                <a:cs typeface="Microsoft Sans Serif"/>
              </a:rPr>
              <a:t>its</a:t>
            </a:r>
            <a:r>
              <a:rPr sz="1300" spc="135" dirty="0">
                <a:latin typeface="Microsoft Sans Serif"/>
                <a:cs typeface="Microsoft Sans Serif"/>
              </a:rPr>
              <a:t> </a:t>
            </a:r>
            <a:r>
              <a:rPr sz="1300" spc="90" dirty="0">
                <a:latin typeface="Microsoft Sans Serif"/>
                <a:cs typeface="Microsoft Sans Serif"/>
              </a:rPr>
              <a:t>proximities</a:t>
            </a:r>
            <a:r>
              <a:rPr sz="1300" spc="190" dirty="0">
                <a:latin typeface="Microsoft Sans Serif"/>
                <a:cs typeface="Microsoft Sans Serif"/>
              </a:rPr>
              <a:t> </a:t>
            </a:r>
            <a:r>
              <a:rPr sz="1300" spc="35" dirty="0">
                <a:latin typeface="Microsoft Sans Serif"/>
                <a:cs typeface="Microsoft Sans Serif"/>
              </a:rPr>
              <a:t>like</a:t>
            </a:r>
            <a:r>
              <a:rPr sz="1300" spc="90" dirty="0">
                <a:latin typeface="Microsoft Sans Serif"/>
                <a:cs typeface="Microsoft Sans Serif"/>
              </a:rPr>
              <a:t> </a:t>
            </a:r>
            <a:r>
              <a:rPr sz="1300" spc="-20" dirty="0">
                <a:latin typeface="Microsoft Sans Serif"/>
                <a:cs typeface="Microsoft Sans Serif"/>
              </a:rPr>
              <a:t>Railway,</a:t>
            </a:r>
            <a:r>
              <a:rPr sz="1300" spc="50" dirty="0">
                <a:latin typeface="Microsoft Sans Serif"/>
                <a:cs typeface="Microsoft Sans Serif"/>
              </a:rPr>
              <a:t> </a:t>
            </a:r>
            <a:r>
              <a:rPr sz="1300" spc="45" dirty="0">
                <a:latin typeface="Microsoft Sans Serif"/>
                <a:cs typeface="Microsoft Sans Serif"/>
              </a:rPr>
              <a:t>Highway,</a:t>
            </a:r>
            <a:r>
              <a:rPr sz="1300" spc="105" dirty="0">
                <a:latin typeface="Microsoft Sans Serif"/>
                <a:cs typeface="Microsoft Sans Serif"/>
              </a:rPr>
              <a:t> </a:t>
            </a:r>
            <a:r>
              <a:rPr sz="1300" spc="65" dirty="0">
                <a:latin typeface="Microsoft Sans Serif"/>
                <a:cs typeface="Microsoft Sans Serif"/>
              </a:rPr>
              <a:t>Coastline</a:t>
            </a:r>
            <a:r>
              <a:rPr sz="1300" spc="125" dirty="0">
                <a:latin typeface="Microsoft Sans Serif"/>
                <a:cs typeface="Microsoft Sans Serif"/>
              </a:rPr>
              <a:t> </a:t>
            </a:r>
            <a:r>
              <a:rPr sz="1300" spc="65" dirty="0">
                <a:latin typeface="Microsoft Sans Serif"/>
                <a:cs typeface="Microsoft Sans Serif"/>
              </a:rPr>
              <a:t>and</a:t>
            </a:r>
            <a:r>
              <a:rPr sz="1300" spc="145" dirty="0">
                <a:latin typeface="Microsoft Sans Serif"/>
                <a:cs typeface="Microsoft Sans Serif"/>
              </a:rPr>
              <a:t> </a:t>
            </a:r>
            <a:r>
              <a:rPr sz="1300" spc="55" dirty="0">
                <a:latin typeface="Microsoft Sans Serif"/>
                <a:cs typeface="Microsoft Sans Serif"/>
              </a:rPr>
              <a:t>Closest</a:t>
            </a:r>
            <a:r>
              <a:rPr sz="1300" spc="90" dirty="0">
                <a:latin typeface="Microsoft Sans Serif"/>
                <a:cs typeface="Microsoft Sans Serif"/>
              </a:rPr>
              <a:t> </a:t>
            </a:r>
            <a:r>
              <a:rPr sz="1300" spc="40" dirty="0">
                <a:latin typeface="Microsoft Sans Serif"/>
                <a:cs typeface="Microsoft Sans Serif"/>
              </a:rPr>
              <a:t>City.</a:t>
            </a:r>
            <a:endParaRPr sz="13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64"/>
              </a:lnSpc>
            </a:pPr>
            <a:fld id="{81D60167-4931-47E6-BA6A-407CBD079E47}" type="slidenum">
              <a:rPr spc="-5" dirty="0"/>
              <a:t>13</a:t>
            </a:fld>
            <a:endParaRPr spc="-5" dirty="0"/>
          </a:p>
        </p:txBody>
      </p:sp>
      <p:sp>
        <p:nvSpPr>
          <p:cNvPr id="3" name="object 3"/>
          <p:cNvSpPr txBox="1"/>
          <p:nvPr/>
        </p:nvSpPr>
        <p:spPr>
          <a:xfrm>
            <a:off x="916939" y="5638800"/>
            <a:ext cx="10360661" cy="350481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2700" marR="5080">
              <a:lnSpc>
                <a:spcPct val="90800"/>
              </a:lnSpc>
              <a:spcBef>
                <a:spcPts val="240"/>
              </a:spcBef>
              <a:tabLst>
                <a:tab pos="240665" algn="l"/>
                <a:tab pos="241300" algn="l"/>
              </a:tabLst>
            </a:pPr>
            <a:r>
              <a:rPr lang="en-IN" sz="1050" spc="-5" dirty="0">
                <a:latin typeface="Microsoft Sans Serif"/>
                <a:cs typeface="Microsoft Sans Serif"/>
                <a:hlinkClick r:id="rId2"/>
              </a:rPr>
              <a:t>https://github.com/patnaikabhishek/IBM-Data-Science-Capstone/blob/main/IBM-DS0321EN-SkillsNetwork_labs_module_3_lab_jupyter_launch_site_location.jupyterlite.ipynb</a:t>
            </a:r>
            <a:endParaRPr lang="en-IN" sz="1050" spc="-5" dirty="0">
              <a:latin typeface="Microsoft Sans Serif"/>
              <a:cs typeface="Microsoft Sans Serif"/>
            </a:endParaRPr>
          </a:p>
          <a:p>
            <a:pPr marL="12700" marR="5080">
              <a:lnSpc>
                <a:spcPct val="90800"/>
              </a:lnSpc>
              <a:spcBef>
                <a:spcPts val="240"/>
              </a:spcBef>
              <a:tabLst>
                <a:tab pos="240665" algn="l"/>
                <a:tab pos="241300" algn="l"/>
              </a:tabLst>
            </a:pPr>
            <a:endParaRPr sz="1050" dirty="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69" y="444246"/>
            <a:ext cx="757428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Build</a:t>
            </a:r>
            <a:r>
              <a:rPr spc="25" dirty="0"/>
              <a:t> </a:t>
            </a:r>
            <a:r>
              <a:rPr spc="-5" dirty="0"/>
              <a:t>an Interactive</a:t>
            </a:r>
            <a:r>
              <a:rPr spc="20" dirty="0"/>
              <a:t> </a:t>
            </a:r>
            <a:r>
              <a:rPr spc="-5" dirty="0"/>
              <a:t>Map</a:t>
            </a:r>
            <a:r>
              <a:rPr spc="30" dirty="0"/>
              <a:t> </a:t>
            </a:r>
            <a:r>
              <a:rPr spc="-5" dirty="0"/>
              <a:t>with Folium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61669" y="1764538"/>
            <a:ext cx="350266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27965" indent="-227965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227965" algn="l"/>
                <a:tab pos="228600" algn="l"/>
              </a:tabLst>
            </a:pPr>
            <a:r>
              <a:rPr sz="2000" spc="105" dirty="0">
                <a:latin typeface="Calibri"/>
                <a:cs typeface="Calibri"/>
              </a:rPr>
              <a:t>Launch</a:t>
            </a:r>
            <a:r>
              <a:rPr sz="2000" spc="30" dirty="0">
                <a:latin typeface="Calibri"/>
                <a:cs typeface="Calibri"/>
              </a:rPr>
              <a:t> </a:t>
            </a:r>
            <a:r>
              <a:rPr sz="2000" spc="65" dirty="0">
                <a:latin typeface="Calibri"/>
                <a:cs typeface="Calibri"/>
              </a:rPr>
              <a:t>Sites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spc="165" dirty="0">
                <a:latin typeface="Calibri"/>
                <a:cs typeface="Calibri"/>
              </a:rPr>
              <a:t>Dropdown</a:t>
            </a:r>
            <a:r>
              <a:rPr sz="2000" spc="70" dirty="0">
                <a:latin typeface="Calibri"/>
                <a:cs typeface="Calibri"/>
              </a:rPr>
              <a:t> </a:t>
            </a:r>
            <a:r>
              <a:rPr sz="2000" spc="75" dirty="0">
                <a:latin typeface="Calibri"/>
                <a:cs typeface="Calibri"/>
              </a:rPr>
              <a:t>List: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64"/>
              </a:lnSpc>
            </a:pPr>
            <a:fld id="{81D60167-4931-47E6-BA6A-407CBD079E47}" type="slidenum">
              <a:rPr spc="-5" dirty="0"/>
              <a:t>14</a:t>
            </a:fld>
            <a:endParaRPr spc="-5" dirty="0"/>
          </a:p>
        </p:txBody>
      </p:sp>
      <p:sp>
        <p:nvSpPr>
          <p:cNvPr id="3" name="object 3"/>
          <p:cNvSpPr txBox="1"/>
          <p:nvPr/>
        </p:nvSpPr>
        <p:spPr>
          <a:xfrm>
            <a:off x="861669" y="2104389"/>
            <a:ext cx="8953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Arial MT"/>
                <a:cs typeface="Arial MT"/>
              </a:rPr>
              <a:t>•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61669" y="2282131"/>
            <a:ext cx="9537065" cy="2028189"/>
          </a:xfrm>
          <a:prstGeom prst="rect">
            <a:avLst/>
          </a:prstGeom>
        </p:spPr>
        <p:txBody>
          <a:bodyPr vert="horz" wrap="square" lIns="0" tIns="48894" rIns="0" bIns="0" rtlCol="0">
            <a:spAutoFit/>
          </a:bodyPr>
          <a:lstStyle/>
          <a:p>
            <a:pPr marL="228600">
              <a:lnSpc>
                <a:spcPct val="100000"/>
              </a:lnSpc>
              <a:spcBef>
                <a:spcPts val="384"/>
              </a:spcBef>
            </a:pPr>
            <a:r>
              <a:rPr sz="2000" spc="-10" dirty="0">
                <a:latin typeface="Calibri"/>
                <a:cs typeface="Calibri"/>
              </a:rPr>
              <a:t>Incorporated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dropdown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menu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to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facilitate</a:t>
            </a:r>
            <a:r>
              <a:rPr sz="2000" spc="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selection</a:t>
            </a:r>
            <a:r>
              <a:rPr sz="2000" spc="2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of Launch Sites.</a:t>
            </a:r>
            <a:endParaRPr sz="2000">
              <a:latin typeface="Calibri"/>
              <a:cs typeface="Calibri"/>
            </a:endParaRPr>
          </a:p>
          <a:p>
            <a:pPr marL="227965" indent="-227965">
              <a:lnSpc>
                <a:spcPct val="70100"/>
              </a:lnSpc>
              <a:spcBef>
                <a:spcPts val="1005"/>
              </a:spcBef>
              <a:buFont typeface="Arial MT"/>
              <a:buChar char="•"/>
              <a:tabLst>
                <a:tab pos="227965" algn="l"/>
                <a:tab pos="228600" algn="l"/>
              </a:tabLst>
            </a:pPr>
            <a:r>
              <a:rPr sz="2000" spc="-15" dirty="0">
                <a:latin typeface="Calibri"/>
                <a:cs typeface="Calibri"/>
              </a:rPr>
              <a:t>Integrated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pie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chart</a:t>
            </a:r>
            <a:r>
              <a:rPr sz="2000" spc="-10" dirty="0">
                <a:latin typeface="Calibri"/>
                <a:cs typeface="Calibri"/>
              </a:rPr>
              <a:t> to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visually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represent</a:t>
            </a:r>
            <a:r>
              <a:rPr sz="2000" spc="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overall</a:t>
            </a:r>
            <a:r>
              <a:rPr sz="2000" spc="1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count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of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successful</a:t>
            </a:r>
            <a:r>
              <a:rPr sz="2000" spc="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launches</a:t>
            </a:r>
            <a:r>
              <a:rPr sz="2000" spc="-10" dirty="0">
                <a:latin typeface="Calibri"/>
                <a:cs typeface="Calibri"/>
              </a:rPr>
              <a:t> across 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all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sites,</a:t>
            </a:r>
            <a:r>
              <a:rPr sz="2000" spc="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and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also</a:t>
            </a:r>
            <a:r>
              <a:rPr sz="2000" spc="2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depicted</a:t>
            </a:r>
            <a:r>
              <a:rPr sz="2000" dirty="0">
                <a:latin typeface="Calibri"/>
                <a:cs typeface="Calibri"/>
              </a:rPr>
              <a:t> the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breakdown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of</a:t>
            </a:r>
            <a:r>
              <a:rPr sz="2000" dirty="0">
                <a:latin typeface="Calibri"/>
                <a:cs typeface="Calibri"/>
              </a:rPr>
              <a:t> Success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vs.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Failed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counts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for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chosen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Launch </a:t>
            </a:r>
            <a:r>
              <a:rPr sz="2000" spc="-44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Site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if </a:t>
            </a:r>
            <a:r>
              <a:rPr sz="2000" spc="-5" dirty="0">
                <a:latin typeface="Calibri"/>
                <a:cs typeface="Calibri"/>
              </a:rPr>
              <a:t>specified.</a:t>
            </a:r>
            <a:endParaRPr sz="2000">
              <a:latin typeface="Calibri"/>
              <a:cs typeface="Calibri"/>
            </a:endParaRPr>
          </a:p>
          <a:p>
            <a:pPr marL="227965" indent="-227965">
              <a:lnSpc>
                <a:spcPct val="100000"/>
              </a:lnSpc>
              <a:spcBef>
                <a:spcPts val="275"/>
              </a:spcBef>
              <a:buFont typeface="Arial MT"/>
              <a:buChar char="•"/>
              <a:tabLst>
                <a:tab pos="227965" algn="l"/>
                <a:tab pos="228600" algn="l"/>
              </a:tabLst>
            </a:pPr>
            <a:r>
              <a:rPr sz="2000" spc="-10" dirty="0">
                <a:latin typeface="Calibri"/>
                <a:cs typeface="Calibri"/>
              </a:rPr>
              <a:t>Introduced 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slider</a:t>
            </a:r>
            <a:r>
              <a:rPr sz="2000" spc="2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component</a:t>
            </a:r>
            <a:r>
              <a:rPr sz="2000" spc="-15" dirty="0">
                <a:latin typeface="Calibri"/>
                <a:cs typeface="Calibri"/>
              </a:rPr>
              <a:t> to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allow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user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to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define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range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of </a:t>
            </a:r>
            <a:r>
              <a:rPr sz="2000" spc="-15" dirty="0">
                <a:latin typeface="Calibri"/>
                <a:cs typeface="Calibri"/>
              </a:rPr>
              <a:t>Payload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Mass.</a:t>
            </a:r>
            <a:endParaRPr sz="2000">
              <a:latin typeface="Calibri"/>
              <a:cs typeface="Calibri"/>
            </a:endParaRPr>
          </a:p>
          <a:p>
            <a:pPr marL="227965" indent="-227965">
              <a:lnSpc>
                <a:spcPts val="2039"/>
              </a:lnSpc>
              <a:spcBef>
                <a:spcPts val="275"/>
              </a:spcBef>
              <a:buFont typeface="Arial MT"/>
              <a:buChar char="•"/>
              <a:tabLst>
                <a:tab pos="227965" algn="l"/>
                <a:tab pos="228600" algn="l"/>
              </a:tabLst>
            </a:pPr>
            <a:r>
              <a:rPr sz="2000" spc="-15" dirty="0">
                <a:latin typeface="Calibri"/>
                <a:cs typeface="Calibri"/>
              </a:rPr>
              <a:t>Integrated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15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scatter</a:t>
            </a:r>
            <a:r>
              <a:rPr sz="2000" spc="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chart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that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effectively</a:t>
            </a:r>
            <a:r>
              <a:rPr sz="2000" spc="2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visualizes</a:t>
            </a:r>
            <a:r>
              <a:rPr sz="2000" spc="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 </a:t>
            </a:r>
            <a:r>
              <a:rPr sz="2000" spc="-5" dirty="0">
                <a:latin typeface="Calibri"/>
                <a:cs typeface="Calibri"/>
              </a:rPr>
              <a:t>relationship</a:t>
            </a:r>
            <a:r>
              <a:rPr sz="2000" spc="3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between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Payload</a:t>
            </a:r>
            <a:endParaRPr sz="2000">
              <a:latin typeface="Calibri"/>
              <a:cs typeface="Calibri"/>
            </a:endParaRPr>
          </a:p>
          <a:p>
            <a:pPr marL="228600">
              <a:lnSpc>
                <a:spcPts val="2039"/>
              </a:lnSpc>
            </a:pPr>
            <a:r>
              <a:rPr sz="2000" dirty="0">
                <a:latin typeface="Calibri"/>
                <a:cs typeface="Calibri"/>
              </a:rPr>
              <a:t>Mass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and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Launch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Success</a:t>
            </a:r>
            <a:r>
              <a:rPr sz="2000" spc="1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Rate,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categorized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by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various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Booster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Versions.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48969" y="5000625"/>
            <a:ext cx="10809631" cy="474616"/>
          </a:xfrm>
          <a:prstGeom prst="rect">
            <a:avLst/>
          </a:prstGeom>
        </p:spPr>
        <p:txBody>
          <a:bodyPr vert="horz" wrap="square" lIns="0" tIns="104139" rIns="0" bIns="0" rtlCol="0">
            <a:spAutoFit/>
          </a:bodyPr>
          <a:lstStyle/>
          <a:p>
            <a:pPr marL="12700" marR="5080">
              <a:lnSpc>
                <a:spcPct val="70000"/>
              </a:lnSpc>
              <a:spcBef>
                <a:spcPts val="819"/>
              </a:spcBef>
              <a:tabLst>
                <a:tab pos="240665" algn="l"/>
                <a:tab pos="241300" algn="l"/>
              </a:tabLst>
            </a:pPr>
            <a:r>
              <a:rPr lang="en-IN" sz="1200" spc="-10" dirty="0">
                <a:latin typeface="Calibri"/>
                <a:cs typeface="Calibri"/>
                <a:hlinkClick r:id="rId2"/>
              </a:rPr>
              <a:t>https://github.com/patnaikabhishek/IBM-Data-Science-Capstone/blob/main/IBM-DS0321EN-SkillsNetwork_labs_module_3_lab_jupyter_launch_site_location.jupyterlite.ipynb</a:t>
            </a:r>
            <a:endParaRPr lang="en-IN" sz="1200" spc="-10" dirty="0">
              <a:latin typeface="Calibri"/>
              <a:cs typeface="Calibri"/>
            </a:endParaRPr>
          </a:p>
          <a:p>
            <a:pPr marL="12700" marR="5080">
              <a:lnSpc>
                <a:spcPct val="70000"/>
              </a:lnSpc>
              <a:spcBef>
                <a:spcPts val="819"/>
              </a:spcBef>
              <a:tabLst>
                <a:tab pos="240665" algn="l"/>
                <a:tab pos="241300" algn="l"/>
              </a:tabLst>
            </a:pPr>
            <a:endParaRPr sz="1200" dirty="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848969" y="450342"/>
            <a:ext cx="737044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Build</a:t>
            </a:r>
            <a:r>
              <a:rPr spc="15" dirty="0"/>
              <a:t> </a:t>
            </a:r>
            <a:r>
              <a:rPr spc="-5" dirty="0"/>
              <a:t>a</a:t>
            </a:r>
            <a:r>
              <a:rPr spc="-10" dirty="0"/>
              <a:t> </a:t>
            </a:r>
            <a:r>
              <a:rPr spc="-5" dirty="0"/>
              <a:t>Dashboard</a:t>
            </a:r>
            <a:r>
              <a:rPr spc="35" dirty="0"/>
              <a:t> </a:t>
            </a:r>
            <a:r>
              <a:rPr spc="-5" dirty="0"/>
              <a:t>with</a:t>
            </a:r>
            <a:r>
              <a:rPr spc="15" dirty="0"/>
              <a:t> </a:t>
            </a:r>
            <a:r>
              <a:rPr spc="-5" dirty="0"/>
              <a:t>Plotly</a:t>
            </a:r>
            <a:r>
              <a:rPr spc="20" dirty="0"/>
              <a:t> </a:t>
            </a:r>
            <a:r>
              <a:rPr spc="-5" dirty="0"/>
              <a:t>Dash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9458706" y="3735095"/>
            <a:ext cx="1656080" cy="165036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34620" marR="62865" indent="1270" algn="ctr">
              <a:lnSpc>
                <a:spcPct val="111000"/>
              </a:lnSpc>
              <a:spcBef>
                <a:spcPts val="105"/>
              </a:spcBef>
            </a:pPr>
            <a:r>
              <a:rPr sz="1600" spc="90" dirty="0">
                <a:latin typeface="Microsoft Sans Serif"/>
                <a:cs typeface="Microsoft Sans Serif"/>
              </a:rPr>
              <a:t>Applying </a:t>
            </a:r>
            <a:r>
              <a:rPr sz="1600" spc="95" dirty="0">
                <a:latin typeface="Microsoft Sans Serif"/>
                <a:cs typeface="Microsoft Sans Serif"/>
              </a:rPr>
              <a:t> </a:t>
            </a:r>
            <a:r>
              <a:rPr sz="1600" spc="50" dirty="0">
                <a:latin typeface="Microsoft Sans Serif"/>
                <a:cs typeface="Microsoft Sans Serif"/>
              </a:rPr>
              <a:t>GridSearchCV </a:t>
            </a:r>
            <a:r>
              <a:rPr sz="1600" spc="-409" dirty="0">
                <a:latin typeface="Microsoft Sans Serif"/>
                <a:cs typeface="Microsoft Sans Serif"/>
              </a:rPr>
              <a:t> </a:t>
            </a:r>
            <a:r>
              <a:rPr sz="1600" spc="45" dirty="0">
                <a:latin typeface="Microsoft Sans Serif"/>
                <a:cs typeface="Microsoft Sans Serif"/>
              </a:rPr>
              <a:t>on </a:t>
            </a:r>
            <a:r>
              <a:rPr sz="1600" spc="30" dirty="0">
                <a:latin typeface="Microsoft Sans Serif"/>
                <a:cs typeface="Microsoft Sans Serif"/>
              </a:rPr>
              <a:t>LogReg, </a:t>
            </a:r>
            <a:r>
              <a:rPr sz="1600" spc="35" dirty="0">
                <a:latin typeface="Microsoft Sans Serif"/>
                <a:cs typeface="Microsoft Sans Serif"/>
              </a:rPr>
              <a:t> </a:t>
            </a:r>
            <a:r>
              <a:rPr sz="1600" spc="20" dirty="0">
                <a:latin typeface="Microsoft Sans Serif"/>
                <a:cs typeface="Microsoft Sans Serif"/>
              </a:rPr>
              <a:t>SVM,</a:t>
            </a:r>
            <a:endParaRPr sz="1600">
              <a:latin typeface="Microsoft Sans Serif"/>
              <a:cs typeface="Microsoft Sans Serif"/>
            </a:endParaRPr>
          </a:p>
          <a:p>
            <a:pPr marL="10160" algn="ctr">
              <a:lnSpc>
                <a:spcPct val="100000"/>
              </a:lnSpc>
              <a:spcBef>
                <a:spcPts val="215"/>
              </a:spcBef>
            </a:pPr>
            <a:r>
              <a:rPr sz="1600" spc="45" dirty="0">
                <a:latin typeface="Microsoft Sans Serif"/>
                <a:cs typeface="Microsoft Sans Serif"/>
              </a:rPr>
              <a:t>Decision</a:t>
            </a:r>
            <a:r>
              <a:rPr sz="1600" spc="5" dirty="0">
                <a:latin typeface="Microsoft Sans Serif"/>
                <a:cs typeface="Microsoft Sans Serif"/>
              </a:rPr>
              <a:t> </a:t>
            </a:r>
            <a:r>
              <a:rPr sz="1600" spc="10" dirty="0">
                <a:latin typeface="Microsoft Sans Serif"/>
                <a:cs typeface="Microsoft Sans Serif"/>
              </a:rPr>
              <a:t>Tree,</a:t>
            </a:r>
            <a:endParaRPr sz="1600">
              <a:latin typeface="Microsoft Sans Serif"/>
              <a:cs typeface="Microsoft Sans Serif"/>
            </a:endParaRPr>
          </a:p>
          <a:p>
            <a:pPr algn="ctr">
              <a:lnSpc>
                <a:spcPct val="100000"/>
              </a:lnSpc>
              <a:spcBef>
                <a:spcPts val="204"/>
              </a:spcBef>
            </a:pPr>
            <a:r>
              <a:rPr sz="1600" spc="75" dirty="0">
                <a:latin typeface="Microsoft Sans Serif"/>
                <a:cs typeface="Microsoft Sans Serif"/>
              </a:rPr>
              <a:t>and</a:t>
            </a:r>
            <a:r>
              <a:rPr sz="1600" spc="50" dirty="0">
                <a:latin typeface="Microsoft Sans Serif"/>
                <a:cs typeface="Microsoft Sans Serif"/>
              </a:rPr>
              <a:t> </a:t>
            </a:r>
            <a:r>
              <a:rPr sz="1600" spc="15" dirty="0">
                <a:latin typeface="Microsoft Sans Serif"/>
                <a:cs typeface="Microsoft Sans Serif"/>
              </a:rPr>
              <a:t>KNN</a:t>
            </a:r>
            <a:r>
              <a:rPr sz="1600" spc="-35" dirty="0">
                <a:latin typeface="Microsoft Sans Serif"/>
                <a:cs typeface="Microsoft Sans Serif"/>
              </a:rPr>
              <a:t> </a:t>
            </a:r>
            <a:r>
              <a:rPr sz="1600" spc="60" dirty="0">
                <a:latin typeface="Microsoft Sans Serif"/>
                <a:cs typeface="Microsoft Sans Serif"/>
              </a:rPr>
              <a:t>models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595364" y="3820566"/>
            <a:ext cx="1950085" cy="14008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-635" algn="ctr">
              <a:lnSpc>
                <a:spcPct val="111100"/>
              </a:lnSpc>
              <a:spcBef>
                <a:spcPts val="105"/>
              </a:spcBef>
            </a:pPr>
            <a:r>
              <a:rPr sz="1600" spc="75" dirty="0">
                <a:latin typeface="Microsoft Sans Serif"/>
                <a:cs typeface="Microsoft Sans Serif"/>
              </a:rPr>
              <a:t>Calculating </a:t>
            </a:r>
            <a:r>
              <a:rPr sz="1600" spc="90" dirty="0">
                <a:latin typeface="Microsoft Sans Serif"/>
                <a:cs typeface="Microsoft Sans Serif"/>
              </a:rPr>
              <a:t>the </a:t>
            </a:r>
            <a:r>
              <a:rPr sz="1600" spc="95" dirty="0">
                <a:latin typeface="Microsoft Sans Serif"/>
                <a:cs typeface="Microsoft Sans Serif"/>
              </a:rPr>
              <a:t> </a:t>
            </a:r>
            <a:r>
              <a:rPr sz="1600" spc="65" dirty="0">
                <a:latin typeface="Microsoft Sans Serif"/>
                <a:cs typeface="Microsoft Sans Serif"/>
              </a:rPr>
              <a:t>accuracy</a:t>
            </a:r>
            <a:r>
              <a:rPr sz="1600" spc="110" dirty="0">
                <a:latin typeface="Microsoft Sans Serif"/>
                <a:cs typeface="Microsoft Sans Serif"/>
              </a:rPr>
              <a:t> </a:t>
            </a:r>
            <a:r>
              <a:rPr sz="1600" spc="45" dirty="0">
                <a:latin typeface="Microsoft Sans Serif"/>
                <a:cs typeface="Microsoft Sans Serif"/>
              </a:rPr>
              <a:t>on</a:t>
            </a:r>
            <a:r>
              <a:rPr sz="1600" spc="90" dirty="0">
                <a:latin typeface="Microsoft Sans Serif"/>
                <a:cs typeface="Microsoft Sans Serif"/>
              </a:rPr>
              <a:t> </a:t>
            </a:r>
            <a:r>
              <a:rPr sz="1600" spc="55" dirty="0">
                <a:latin typeface="Microsoft Sans Serif"/>
                <a:cs typeface="Microsoft Sans Serif"/>
              </a:rPr>
              <a:t>the </a:t>
            </a:r>
            <a:r>
              <a:rPr sz="1600" spc="60" dirty="0">
                <a:latin typeface="Microsoft Sans Serif"/>
                <a:cs typeface="Microsoft Sans Serif"/>
              </a:rPr>
              <a:t> </a:t>
            </a:r>
            <a:r>
              <a:rPr sz="1600" spc="90" dirty="0">
                <a:latin typeface="Microsoft Sans Serif"/>
                <a:cs typeface="Microsoft Sans Serif"/>
              </a:rPr>
              <a:t>test </a:t>
            </a:r>
            <a:r>
              <a:rPr sz="1600" spc="65" dirty="0">
                <a:latin typeface="Microsoft Sans Serif"/>
                <a:cs typeface="Microsoft Sans Serif"/>
              </a:rPr>
              <a:t>data </a:t>
            </a:r>
            <a:r>
              <a:rPr sz="1600" spc="75" dirty="0">
                <a:latin typeface="Microsoft Sans Serif"/>
                <a:cs typeface="Microsoft Sans Serif"/>
              </a:rPr>
              <a:t>using </a:t>
            </a:r>
            <a:r>
              <a:rPr sz="1600" spc="90" dirty="0">
                <a:latin typeface="Microsoft Sans Serif"/>
                <a:cs typeface="Microsoft Sans Serif"/>
              </a:rPr>
              <a:t>the </a:t>
            </a:r>
            <a:r>
              <a:rPr sz="1600" spc="95" dirty="0">
                <a:latin typeface="Microsoft Sans Serif"/>
                <a:cs typeface="Microsoft Sans Serif"/>
              </a:rPr>
              <a:t> </a:t>
            </a:r>
            <a:r>
              <a:rPr sz="1600" spc="90" dirty="0">
                <a:latin typeface="Microsoft Sans Serif"/>
                <a:cs typeface="Microsoft Sans Serif"/>
              </a:rPr>
              <a:t>method</a:t>
            </a:r>
            <a:r>
              <a:rPr sz="1600" spc="50" dirty="0">
                <a:latin typeface="Microsoft Sans Serif"/>
                <a:cs typeface="Microsoft Sans Serif"/>
              </a:rPr>
              <a:t> </a:t>
            </a:r>
            <a:r>
              <a:rPr sz="1600" spc="35" dirty="0">
                <a:latin typeface="Microsoft Sans Serif"/>
                <a:cs typeface="Microsoft Sans Serif"/>
              </a:rPr>
              <a:t>.score()</a:t>
            </a:r>
            <a:endParaRPr sz="1600">
              <a:latin typeface="Microsoft Sans Serif"/>
              <a:cs typeface="Microsoft Sans Serif"/>
            </a:endParaRPr>
          </a:p>
          <a:p>
            <a:pPr marR="75565" algn="ctr">
              <a:lnSpc>
                <a:spcPct val="100000"/>
              </a:lnSpc>
              <a:spcBef>
                <a:spcPts val="370"/>
              </a:spcBef>
            </a:pPr>
            <a:r>
              <a:rPr sz="1600" spc="65" dirty="0">
                <a:latin typeface="Microsoft Sans Serif"/>
                <a:cs typeface="Microsoft Sans Serif"/>
              </a:rPr>
              <a:t>for</a:t>
            </a:r>
            <a:r>
              <a:rPr sz="1600" spc="25" dirty="0">
                <a:latin typeface="Microsoft Sans Serif"/>
                <a:cs typeface="Microsoft Sans Serif"/>
              </a:rPr>
              <a:t> all</a:t>
            </a:r>
            <a:r>
              <a:rPr sz="1600" dirty="0">
                <a:latin typeface="Microsoft Sans Serif"/>
                <a:cs typeface="Microsoft Sans Serif"/>
              </a:rPr>
              <a:t> </a:t>
            </a:r>
            <a:r>
              <a:rPr sz="1600" spc="60" dirty="0">
                <a:latin typeface="Microsoft Sans Serif"/>
                <a:cs typeface="Microsoft Sans Serif"/>
              </a:rPr>
              <a:t>models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35984" y="3825900"/>
            <a:ext cx="1498600" cy="110934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065" marR="5080" algn="ctr">
              <a:lnSpc>
                <a:spcPct val="111000"/>
              </a:lnSpc>
              <a:spcBef>
                <a:spcPts val="105"/>
              </a:spcBef>
            </a:pPr>
            <a:r>
              <a:rPr sz="1600" spc="65" dirty="0">
                <a:latin typeface="Microsoft Sans Serif"/>
                <a:cs typeface="Microsoft Sans Serif"/>
              </a:rPr>
              <a:t>Examining </a:t>
            </a:r>
            <a:r>
              <a:rPr sz="1600" spc="90" dirty="0">
                <a:latin typeface="Microsoft Sans Serif"/>
                <a:cs typeface="Microsoft Sans Serif"/>
              </a:rPr>
              <a:t>the </a:t>
            </a:r>
            <a:r>
              <a:rPr sz="1600" spc="-409" dirty="0">
                <a:latin typeface="Microsoft Sans Serif"/>
                <a:cs typeface="Microsoft Sans Serif"/>
              </a:rPr>
              <a:t> </a:t>
            </a:r>
            <a:r>
              <a:rPr sz="1600" spc="80" dirty="0">
                <a:latin typeface="Microsoft Sans Serif"/>
                <a:cs typeface="Microsoft Sans Serif"/>
              </a:rPr>
              <a:t>confusion </a:t>
            </a:r>
            <a:r>
              <a:rPr sz="1600" spc="85" dirty="0">
                <a:latin typeface="Microsoft Sans Serif"/>
                <a:cs typeface="Microsoft Sans Serif"/>
              </a:rPr>
              <a:t> </a:t>
            </a:r>
            <a:r>
              <a:rPr sz="1600" spc="90" dirty="0">
                <a:latin typeface="Microsoft Sans Serif"/>
                <a:cs typeface="Microsoft Sans Serif"/>
              </a:rPr>
              <a:t>matrix</a:t>
            </a:r>
            <a:r>
              <a:rPr sz="1600" spc="140" dirty="0">
                <a:latin typeface="Microsoft Sans Serif"/>
                <a:cs typeface="Microsoft Sans Serif"/>
              </a:rPr>
              <a:t> </a:t>
            </a:r>
            <a:r>
              <a:rPr sz="1600" spc="65" dirty="0">
                <a:latin typeface="Microsoft Sans Serif"/>
                <a:cs typeface="Microsoft Sans Serif"/>
              </a:rPr>
              <a:t>for</a:t>
            </a:r>
            <a:r>
              <a:rPr sz="1600" spc="50" dirty="0">
                <a:latin typeface="Microsoft Sans Serif"/>
                <a:cs typeface="Microsoft Sans Serif"/>
              </a:rPr>
              <a:t> </a:t>
            </a:r>
            <a:r>
              <a:rPr sz="1600" spc="25" dirty="0">
                <a:latin typeface="Microsoft Sans Serif"/>
                <a:cs typeface="Microsoft Sans Serif"/>
              </a:rPr>
              <a:t>all </a:t>
            </a:r>
            <a:r>
              <a:rPr sz="1600" spc="30" dirty="0">
                <a:latin typeface="Microsoft Sans Serif"/>
                <a:cs typeface="Microsoft Sans Serif"/>
              </a:rPr>
              <a:t> </a:t>
            </a:r>
            <a:r>
              <a:rPr sz="1600" spc="60" dirty="0">
                <a:latin typeface="Microsoft Sans Serif"/>
                <a:cs typeface="Microsoft Sans Serif"/>
              </a:rPr>
              <a:t>models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35583" y="3580917"/>
            <a:ext cx="1967230" cy="1650364"/>
          </a:xfrm>
          <a:prstGeom prst="rect">
            <a:avLst/>
          </a:prstGeom>
        </p:spPr>
        <p:txBody>
          <a:bodyPr vert="horz" wrap="square" lIns="0" tIns="40005" rIns="0" bIns="0" rtlCol="0">
            <a:spAutoFit/>
          </a:bodyPr>
          <a:lstStyle/>
          <a:p>
            <a:pPr marR="45085" algn="ctr">
              <a:lnSpc>
                <a:spcPct val="100000"/>
              </a:lnSpc>
              <a:spcBef>
                <a:spcPts val="315"/>
              </a:spcBef>
            </a:pPr>
            <a:r>
              <a:rPr sz="1600" spc="55" dirty="0">
                <a:latin typeface="Microsoft Sans Serif"/>
                <a:cs typeface="Microsoft Sans Serif"/>
              </a:rPr>
              <a:t>Finding</a:t>
            </a:r>
            <a:r>
              <a:rPr sz="1600" spc="-15" dirty="0">
                <a:latin typeface="Microsoft Sans Serif"/>
                <a:cs typeface="Microsoft Sans Serif"/>
              </a:rPr>
              <a:t> </a:t>
            </a:r>
            <a:r>
              <a:rPr sz="1600" spc="90" dirty="0">
                <a:latin typeface="Microsoft Sans Serif"/>
                <a:cs typeface="Microsoft Sans Serif"/>
              </a:rPr>
              <a:t>the</a:t>
            </a:r>
            <a:endParaRPr sz="1600">
              <a:latin typeface="Microsoft Sans Serif"/>
              <a:cs typeface="Microsoft Sans Serif"/>
            </a:endParaRPr>
          </a:p>
          <a:p>
            <a:pPr marL="12700" marR="5080" indent="635" algn="ctr">
              <a:lnSpc>
                <a:spcPct val="110900"/>
              </a:lnSpc>
              <a:spcBef>
                <a:spcPts val="5"/>
              </a:spcBef>
            </a:pPr>
            <a:r>
              <a:rPr sz="1600" spc="110" dirty="0">
                <a:latin typeface="Microsoft Sans Serif"/>
                <a:cs typeface="Microsoft Sans Serif"/>
              </a:rPr>
              <a:t>method </a:t>
            </a:r>
            <a:r>
              <a:rPr sz="1600" spc="90" dirty="0">
                <a:latin typeface="Microsoft Sans Serif"/>
                <a:cs typeface="Microsoft Sans Serif"/>
              </a:rPr>
              <a:t>performs </a:t>
            </a:r>
            <a:r>
              <a:rPr sz="1600" spc="95" dirty="0">
                <a:latin typeface="Microsoft Sans Serif"/>
                <a:cs typeface="Microsoft Sans Serif"/>
              </a:rPr>
              <a:t> </a:t>
            </a:r>
            <a:r>
              <a:rPr sz="1600" spc="75" dirty="0">
                <a:latin typeface="Microsoft Sans Serif"/>
                <a:cs typeface="Microsoft Sans Serif"/>
              </a:rPr>
              <a:t>best </a:t>
            </a:r>
            <a:r>
              <a:rPr sz="1600" spc="105" dirty="0">
                <a:latin typeface="Microsoft Sans Serif"/>
                <a:cs typeface="Microsoft Sans Serif"/>
              </a:rPr>
              <a:t>by</a:t>
            </a:r>
            <a:r>
              <a:rPr sz="1600" spc="110" dirty="0">
                <a:latin typeface="Microsoft Sans Serif"/>
                <a:cs typeface="Microsoft Sans Serif"/>
              </a:rPr>
              <a:t> </a:t>
            </a:r>
            <a:r>
              <a:rPr sz="1600" spc="75" dirty="0">
                <a:latin typeface="Microsoft Sans Serif"/>
                <a:cs typeface="Microsoft Sans Serif"/>
              </a:rPr>
              <a:t>examining </a:t>
            </a:r>
            <a:r>
              <a:rPr sz="1600" spc="-409" dirty="0">
                <a:latin typeface="Microsoft Sans Serif"/>
                <a:cs typeface="Microsoft Sans Serif"/>
              </a:rPr>
              <a:t> </a:t>
            </a:r>
            <a:r>
              <a:rPr sz="1600" spc="90" dirty="0">
                <a:latin typeface="Microsoft Sans Serif"/>
                <a:cs typeface="Microsoft Sans Serif"/>
              </a:rPr>
              <a:t>the</a:t>
            </a:r>
            <a:r>
              <a:rPr sz="1600" spc="95" dirty="0">
                <a:latin typeface="Microsoft Sans Serif"/>
                <a:cs typeface="Microsoft Sans Serif"/>
              </a:rPr>
              <a:t> </a:t>
            </a:r>
            <a:r>
              <a:rPr sz="1600" spc="30" dirty="0">
                <a:latin typeface="Microsoft Sans Serif"/>
                <a:cs typeface="Microsoft Sans Serif"/>
              </a:rPr>
              <a:t>Jaccard_score </a:t>
            </a:r>
            <a:r>
              <a:rPr sz="1600" spc="35" dirty="0">
                <a:latin typeface="Microsoft Sans Serif"/>
                <a:cs typeface="Microsoft Sans Serif"/>
              </a:rPr>
              <a:t> </a:t>
            </a:r>
            <a:r>
              <a:rPr sz="1600" spc="75" dirty="0">
                <a:latin typeface="Microsoft Sans Serif"/>
                <a:cs typeface="Microsoft Sans Serif"/>
              </a:rPr>
              <a:t>and</a:t>
            </a:r>
            <a:r>
              <a:rPr sz="1600" spc="80" dirty="0">
                <a:latin typeface="Microsoft Sans Serif"/>
                <a:cs typeface="Microsoft Sans Serif"/>
              </a:rPr>
              <a:t> </a:t>
            </a:r>
            <a:r>
              <a:rPr sz="1600" spc="-20" dirty="0">
                <a:latin typeface="Microsoft Sans Serif"/>
                <a:cs typeface="Microsoft Sans Serif"/>
              </a:rPr>
              <a:t>F1_score </a:t>
            </a:r>
            <a:r>
              <a:rPr sz="1600" spc="-15" dirty="0">
                <a:latin typeface="Microsoft Sans Serif"/>
                <a:cs typeface="Microsoft Sans Serif"/>
              </a:rPr>
              <a:t> </a:t>
            </a:r>
            <a:r>
              <a:rPr sz="1600" spc="75" dirty="0">
                <a:latin typeface="Microsoft Sans Serif"/>
                <a:cs typeface="Microsoft Sans Serif"/>
              </a:rPr>
              <a:t>metrics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79704" y="5740469"/>
            <a:ext cx="11632591" cy="34881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en-IN" sz="1050" dirty="0">
                <a:latin typeface="Microsoft Sans Serif"/>
                <a:cs typeface="Microsoft Sans Serif"/>
                <a:hlinkClick r:id="rId2"/>
              </a:rPr>
              <a:t>https://github.com/patnaikabhishek/IBM-Data-Science-Capstone/blob/main/IBM-DS0321EN-SkillsNetwork_labs_module_4_SpaceX_Machine_Learning_Prediction_Part_5.jupyterlite%20(1).ipynb</a:t>
            </a:r>
            <a:endParaRPr lang="en-IN" sz="1050" dirty="0">
              <a:latin typeface="Microsoft Sans Serif"/>
              <a:cs typeface="Microsoft Sans Serif"/>
            </a:endParaRPr>
          </a:p>
          <a:p>
            <a:pPr marL="12700" marR="5080">
              <a:lnSpc>
                <a:spcPct val="100000"/>
              </a:lnSpc>
              <a:spcBef>
                <a:spcPts val="100"/>
              </a:spcBef>
            </a:pPr>
            <a:endParaRPr sz="1050" dirty="0">
              <a:latin typeface="Microsoft Sans Serif"/>
              <a:cs typeface="Microsoft Sans Serif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2859023" y="4052315"/>
            <a:ext cx="558165" cy="533400"/>
            <a:chOff x="2859023" y="4052315"/>
            <a:chExt cx="558165" cy="533400"/>
          </a:xfrm>
        </p:grpSpPr>
        <p:sp>
          <p:nvSpPr>
            <p:cNvPr id="9" name="object 9"/>
            <p:cNvSpPr/>
            <p:nvPr/>
          </p:nvSpPr>
          <p:spPr>
            <a:xfrm>
              <a:off x="2884932" y="4078223"/>
              <a:ext cx="506095" cy="481965"/>
            </a:xfrm>
            <a:custGeom>
              <a:avLst/>
              <a:gdLst/>
              <a:ahLst/>
              <a:cxnLst/>
              <a:rect l="l" t="t" r="r" b="b"/>
              <a:pathLst>
                <a:path w="506095" h="481964">
                  <a:moveTo>
                    <a:pt x="505841" y="163703"/>
                  </a:moveTo>
                  <a:lnTo>
                    <a:pt x="221615" y="163703"/>
                  </a:lnTo>
                  <a:lnTo>
                    <a:pt x="221615" y="0"/>
                  </a:lnTo>
                  <a:lnTo>
                    <a:pt x="0" y="240792"/>
                  </a:lnTo>
                  <a:lnTo>
                    <a:pt x="221615" y="481584"/>
                  </a:lnTo>
                  <a:lnTo>
                    <a:pt x="221615" y="317881"/>
                  </a:lnTo>
                  <a:lnTo>
                    <a:pt x="505841" y="317881"/>
                  </a:lnTo>
                  <a:lnTo>
                    <a:pt x="505841" y="163703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884931" y="4078223"/>
              <a:ext cx="506095" cy="481965"/>
            </a:xfrm>
            <a:custGeom>
              <a:avLst/>
              <a:gdLst/>
              <a:ahLst/>
              <a:cxnLst/>
              <a:rect l="l" t="t" r="r" b="b"/>
              <a:pathLst>
                <a:path w="506095" h="481964">
                  <a:moveTo>
                    <a:pt x="221615" y="317881"/>
                  </a:moveTo>
                  <a:lnTo>
                    <a:pt x="221615" y="481583"/>
                  </a:lnTo>
                  <a:lnTo>
                    <a:pt x="0" y="240792"/>
                  </a:lnTo>
                  <a:lnTo>
                    <a:pt x="221615" y="0"/>
                  </a:lnTo>
                  <a:lnTo>
                    <a:pt x="221615" y="163702"/>
                  </a:lnTo>
                  <a:lnTo>
                    <a:pt x="505841" y="163702"/>
                  </a:lnTo>
                  <a:lnTo>
                    <a:pt x="505841" y="317881"/>
                  </a:lnTo>
                  <a:lnTo>
                    <a:pt x="221615" y="317881"/>
                  </a:lnTo>
                  <a:close/>
                </a:path>
              </a:pathLst>
            </a:custGeom>
            <a:ln w="51816">
              <a:solidFill>
                <a:srgbClr val="D4D4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" name="object 11"/>
          <p:cNvGrpSpPr/>
          <p:nvPr/>
        </p:nvGrpSpPr>
        <p:grpSpPr>
          <a:xfrm>
            <a:off x="5798820" y="4067555"/>
            <a:ext cx="558165" cy="533400"/>
            <a:chOff x="5798820" y="4067555"/>
            <a:chExt cx="558165" cy="533400"/>
          </a:xfrm>
        </p:grpSpPr>
        <p:sp>
          <p:nvSpPr>
            <p:cNvPr id="12" name="object 12"/>
            <p:cNvSpPr/>
            <p:nvPr/>
          </p:nvSpPr>
          <p:spPr>
            <a:xfrm>
              <a:off x="5824728" y="4093463"/>
              <a:ext cx="506095" cy="481965"/>
            </a:xfrm>
            <a:custGeom>
              <a:avLst/>
              <a:gdLst/>
              <a:ahLst/>
              <a:cxnLst/>
              <a:rect l="l" t="t" r="r" b="b"/>
              <a:pathLst>
                <a:path w="506095" h="481964">
                  <a:moveTo>
                    <a:pt x="505841" y="163703"/>
                  </a:moveTo>
                  <a:lnTo>
                    <a:pt x="221615" y="163703"/>
                  </a:lnTo>
                  <a:lnTo>
                    <a:pt x="221615" y="0"/>
                  </a:lnTo>
                  <a:lnTo>
                    <a:pt x="0" y="240792"/>
                  </a:lnTo>
                  <a:lnTo>
                    <a:pt x="221615" y="481584"/>
                  </a:lnTo>
                  <a:lnTo>
                    <a:pt x="221615" y="317881"/>
                  </a:lnTo>
                  <a:lnTo>
                    <a:pt x="505841" y="317881"/>
                  </a:lnTo>
                  <a:lnTo>
                    <a:pt x="505841" y="163703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824728" y="4093463"/>
              <a:ext cx="506095" cy="481965"/>
            </a:xfrm>
            <a:custGeom>
              <a:avLst/>
              <a:gdLst/>
              <a:ahLst/>
              <a:cxnLst/>
              <a:rect l="l" t="t" r="r" b="b"/>
              <a:pathLst>
                <a:path w="506095" h="481964">
                  <a:moveTo>
                    <a:pt x="221614" y="317881"/>
                  </a:moveTo>
                  <a:lnTo>
                    <a:pt x="221614" y="481584"/>
                  </a:lnTo>
                  <a:lnTo>
                    <a:pt x="0" y="240792"/>
                  </a:lnTo>
                  <a:lnTo>
                    <a:pt x="221614" y="0"/>
                  </a:lnTo>
                  <a:lnTo>
                    <a:pt x="221614" y="163703"/>
                  </a:lnTo>
                  <a:lnTo>
                    <a:pt x="505841" y="163703"/>
                  </a:lnTo>
                  <a:lnTo>
                    <a:pt x="505841" y="317881"/>
                  </a:lnTo>
                  <a:lnTo>
                    <a:pt x="221614" y="317881"/>
                  </a:lnTo>
                  <a:close/>
                </a:path>
              </a:pathLst>
            </a:custGeom>
            <a:ln w="51816">
              <a:solidFill>
                <a:srgbClr val="D4D4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" name="object 14"/>
          <p:cNvGrpSpPr/>
          <p:nvPr/>
        </p:nvGrpSpPr>
        <p:grpSpPr>
          <a:xfrm>
            <a:off x="8683752" y="4084320"/>
            <a:ext cx="558165" cy="533400"/>
            <a:chOff x="8683752" y="4084320"/>
            <a:chExt cx="558165" cy="533400"/>
          </a:xfrm>
        </p:grpSpPr>
        <p:sp>
          <p:nvSpPr>
            <p:cNvPr id="15" name="object 15"/>
            <p:cNvSpPr/>
            <p:nvPr/>
          </p:nvSpPr>
          <p:spPr>
            <a:xfrm>
              <a:off x="8709660" y="4110227"/>
              <a:ext cx="506095" cy="481965"/>
            </a:xfrm>
            <a:custGeom>
              <a:avLst/>
              <a:gdLst/>
              <a:ahLst/>
              <a:cxnLst/>
              <a:rect l="l" t="t" r="r" b="b"/>
              <a:pathLst>
                <a:path w="506095" h="481964">
                  <a:moveTo>
                    <a:pt x="505841" y="163703"/>
                  </a:moveTo>
                  <a:lnTo>
                    <a:pt x="221615" y="163703"/>
                  </a:lnTo>
                  <a:lnTo>
                    <a:pt x="221615" y="0"/>
                  </a:lnTo>
                  <a:lnTo>
                    <a:pt x="0" y="240792"/>
                  </a:lnTo>
                  <a:lnTo>
                    <a:pt x="221615" y="481584"/>
                  </a:lnTo>
                  <a:lnTo>
                    <a:pt x="221615" y="317881"/>
                  </a:lnTo>
                  <a:lnTo>
                    <a:pt x="505841" y="317881"/>
                  </a:lnTo>
                  <a:lnTo>
                    <a:pt x="505841" y="163703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8709660" y="4110228"/>
              <a:ext cx="506095" cy="481965"/>
            </a:xfrm>
            <a:custGeom>
              <a:avLst/>
              <a:gdLst/>
              <a:ahLst/>
              <a:cxnLst/>
              <a:rect l="l" t="t" r="r" b="b"/>
              <a:pathLst>
                <a:path w="506095" h="481964">
                  <a:moveTo>
                    <a:pt x="221615" y="317881"/>
                  </a:moveTo>
                  <a:lnTo>
                    <a:pt x="221615" y="481584"/>
                  </a:lnTo>
                  <a:lnTo>
                    <a:pt x="0" y="240792"/>
                  </a:lnTo>
                  <a:lnTo>
                    <a:pt x="221615" y="0"/>
                  </a:lnTo>
                  <a:lnTo>
                    <a:pt x="221615" y="163703"/>
                  </a:lnTo>
                  <a:lnTo>
                    <a:pt x="505841" y="163703"/>
                  </a:lnTo>
                  <a:lnTo>
                    <a:pt x="505841" y="317881"/>
                  </a:lnTo>
                  <a:lnTo>
                    <a:pt x="221615" y="317881"/>
                  </a:lnTo>
                  <a:close/>
                </a:path>
              </a:pathLst>
            </a:custGeom>
            <a:ln w="51816">
              <a:solidFill>
                <a:srgbClr val="D4D4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7" name="object 17"/>
          <p:cNvGrpSpPr/>
          <p:nvPr/>
        </p:nvGrpSpPr>
        <p:grpSpPr>
          <a:xfrm>
            <a:off x="8307323" y="1251203"/>
            <a:ext cx="2554605" cy="2633345"/>
            <a:chOff x="8307323" y="1251203"/>
            <a:chExt cx="2554605" cy="2633345"/>
          </a:xfrm>
        </p:grpSpPr>
        <p:sp>
          <p:nvSpPr>
            <p:cNvPr id="18" name="object 18"/>
            <p:cNvSpPr/>
            <p:nvPr/>
          </p:nvSpPr>
          <p:spPr>
            <a:xfrm>
              <a:off x="9808463" y="3352799"/>
              <a:ext cx="481965" cy="506095"/>
            </a:xfrm>
            <a:custGeom>
              <a:avLst/>
              <a:gdLst/>
              <a:ahLst/>
              <a:cxnLst/>
              <a:rect l="l" t="t" r="r" b="b"/>
              <a:pathLst>
                <a:path w="481965" h="506095">
                  <a:moveTo>
                    <a:pt x="317880" y="0"/>
                  </a:moveTo>
                  <a:lnTo>
                    <a:pt x="163702" y="0"/>
                  </a:lnTo>
                  <a:lnTo>
                    <a:pt x="163702" y="284225"/>
                  </a:lnTo>
                  <a:lnTo>
                    <a:pt x="0" y="284225"/>
                  </a:lnTo>
                  <a:lnTo>
                    <a:pt x="240791" y="505841"/>
                  </a:lnTo>
                  <a:lnTo>
                    <a:pt x="481583" y="284225"/>
                  </a:lnTo>
                  <a:lnTo>
                    <a:pt x="317880" y="284225"/>
                  </a:lnTo>
                  <a:lnTo>
                    <a:pt x="317880" y="0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9808463" y="3352799"/>
              <a:ext cx="481965" cy="506095"/>
            </a:xfrm>
            <a:custGeom>
              <a:avLst/>
              <a:gdLst/>
              <a:ahLst/>
              <a:cxnLst/>
              <a:rect l="l" t="t" r="r" b="b"/>
              <a:pathLst>
                <a:path w="481965" h="506095">
                  <a:moveTo>
                    <a:pt x="317880" y="0"/>
                  </a:moveTo>
                  <a:lnTo>
                    <a:pt x="163702" y="0"/>
                  </a:lnTo>
                  <a:lnTo>
                    <a:pt x="163702" y="284225"/>
                  </a:lnTo>
                  <a:lnTo>
                    <a:pt x="0" y="284225"/>
                  </a:lnTo>
                  <a:lnTo>
                    <a:pt x="240791" y="505841"/>
                  </a:lnTo>
                  <a:lnTo>
                    <a:pt x="481583" y="284225"/>
                  </a:lnTo>
                  <a:lnTo>
                    <a:pt x="317880" y="284225"/>
                  </a:lnTo>
                  <a:lnTo>
                    <a:pt x="317880" y="0"/>
                  </a:lnTo>
                  <a:close/>
                </a:path>
              </a:pathLst>
            </a:custGeom>
            <a:ln w="12192">
              <a:solidFill>
                <a:srgbClr val="AD5A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9808463" y="3352799"/>
              <a:ext cx="481965" cy="506095"/>
            </a:xfrm>
            <a:custGeom>
              <a:avLst/>
              <a:gdLst/>
              <a:ahLst/>
              <a:cxnLst/>
              <a:rect l="l" t="t" r="r" b="b"/>
              <a:pathLst>
                <a:path w="481965" h="506095">
                  <a:moveTo>
                    <a:pt x="317880" y="284225"/>
                  </a:moveTo>
                  <a:lnTo>
                    <a:pt x="481583" y="284225"/>
                  </a:lnTo>
                  <a:lnTo>
                    <a:pt x="240791" y="505841"/>
                  </a:lnTo>
                  <a:lnTo>
                    <a:pt x="0" y="284225"/>
                  </a:lnTo>
                  <a:lnTo>
                    <a:pt x="163702" y="284225"/>
                  </a:lnTo>
                  <a:lnTo>
                    <a:pt x="163702" y="0"/>
                  </a:lnTo>
                  <a:lnTo>
                    <a:pt x="317880" y="0"/>
                  </a:lnTo>
                  <a:lnTo>
                    <a:pt x="317880" y="284225"/>
                  </a:lnTo>
                  <a:close/>
                </a:path>
              </a:pathLst>
            </a:custGeom>
            <a:ln w="51816">
              <a:solidFill>
                <a:srgbClr val="D4D4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8313419" y="1257299"/>
              <a:ext cx="2542540" cy="2078989"/>
            </a:xfrm>
            <a:custGeom>
              <a:avLst/>
              <a:gdLst/>
              <a:ahLst/>
              <a:cxnLst/>
              <a:rect l="l" t="t" r="r" b="b"/>
              <a:pathLst>
                <a:path w="2542540" h="2078989">
                  <a:moveTo>
                    <a:pt x="1502663" y="0"/>
                  </a:moveTo>
                  <a:lnTo>
                    <a:pt x="1502663" y="519684"/>
                  </a:lnTo>
                  <a:lnTo>
                    <a:pt x="0" y="519684"/>
                  </a:lnTo>
                  <a:lnTo>
                    <a:pt x="0" y="1559052"/>
                  </a:lnTo>
                  <a:lnTo>
                    <a:pt x="1502663" y="1559052"/>
                  </a:lnTo>
                  <a:lnTo>
                    <a:pt x="1502663" y="2078736"/>
                  </a:lnTo>
                  <a:lnTo>
                    <a:pt x="2542031" y="1039367"/>
                  </a:lnTo>
                  <a:lnTo>
                    <a:pt x="1502663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8313419" y="1257299"/>
              <a:ext cx="2542540" cy="2078989"/>
            </a:xfrm>
            <a:custGeom>
              <a:avLst/>
              <a:gdLst/>
              <a:ahLst/>
              <a:cxnLst/>
              <a:rect l="l" t="t" r="r" b="b"/>
              <a:pathLst>
                <a:path w="2542540" h="2078989">
                  <a:moveTo>
                    <a:pt x="0" y="519684"/>
                  </a:moveTo>
                  <a:lnTo>
                    <a:pt x="1502663" y="519684"/>
                  </a:lnTo>
                  <a:lnTo>
                    <a:pt x="1502663" y="0"/>
                  </a:lnTo>
                  <a:lnTo>
                    <a:pt x="2542031" y="1039367"/>
                  </a:lnTo>
                  <a:lnTo>
                    <a:pt x="1502663" y="2078736"/>
                  </a:lnTo>
                  <a:lnTo>
                    <a:pt x="1502663" y="1559052"/>
                  </a:lnTo>
                  <a:lnTo>
                    <a:pt x="0" y="1559052"/>
                  </a:lnTo>
                  <a:lnTo>
                    <a:pt x="0" y="519684"/>
                  </a:lnTo>
                  <a:close/>
                </a:path>
              </a:pathLst>
            </a:custGeom>
            <a:ln w="12192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>
            <a:spLocks noGrp="1"/>
          </p:cNvSpPr>
          <p:nvPr>
            <p:ph type="title"/>
          </p:nvPr>
        </p:nvSpPr>
        <p:spPr>
          <a:xfrm>
            <a:off x="778255" y="151257"/>
            <a:ext cx="6388735" cy="528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dirty="0"/>
              <a:t>Predictive</a:t>
            </a:r>
            <a:r>
              <a:rPr sz="3300" spc="-220" dirty="0"/>
              <a:t> </a:t>
            </a:r>
            <a:r>
              <a:rPr sz="3300" dirty="0"/>
              <a:t>Analysis</a:t>
            </a:r>
            <a:r>
              <a:rPr sz="3300" spc="-40" dirty="0"/>
              <a:t> </a:t>
            </a:r>
            <a:r>
              <a:rPr sz="3300" dirty="0"/>
              <a:t>(Classification)</a:t>
            </a:r>
            <a:endParaRPr sz="3300"/>
          </a:p>
        </p:txBody>
      </p:sp>
      <p:grpSp>
        <p:nvGrpSpPr>
          <p:cNvPr id="24" name="object 24"/>
          <p:cNvGrpSpPr/>
          <p:nvPr/>
        </p:nvGrpSpPr>
        <p:grpSpPr>
          <a:xfrm>
            <a:off x="682751" y="1805939"/>
            <a:ext cx="2045335" cy="1259205"/>
            <a:chOff x="682751" y="1805939"/>
            <a:chExt cx="2045335" cy="1259205"/>
          </a:xfrm>
        </p:grpSpPr>
        <p:sp>
          <p:nvSpPr>
            <p:cNvPr id="25" name="object 25"/>
            <p:cNvSpPr/>
            <p:nvPr/>
          </p:nvSpPr>
          <p:spPr>
            <a:xfrm>
              <a:off x="688847" y="1812035"/>
              <a:ext cx="2033270" cy="1247140"/>
            </a:xfrm>
            <a:custGeom>
              <a:avLst/>
              <a:gdLst/>
              <a:ahLst/>
              <a:cxnLst/>
              <a:rect l="l" t="t" r="r" b="b"/>
              <a:pathLst>
                <a:path w="2033270" h="1247139">
                  <a:moveTo>
                    <a:pt x="1409700" y="0"/>
                  </a:moveTo>
                  <a:lnTo>
                    <a:pt x="1409700" y="311658"/>
                  </a:lnTo>
                  <a:lnTo>
                    <a:pt x="0" y="311658"/>
                  </a:lnTo>
                  <a:lnTo>
                    <a:pt x="0" y="934974"/>
                  </a:lnTo>
                  <a:lnTo>
                    <a:pt x="1409700" y="934974"/>
                  </a:lnTo>
                  <a:lnTo>
                    <a:pt x="1409700" y="1246631"/>
                  </a:lnTo>
                  <a:lnTo>
                    <a:pt x="2033015" y="623315"/>
                  </a:lnTo>
                  <a:lnTo>
                    <a:pt x="1409700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688847" y="1812035"/>
              <a:ext cx="2033270" cy="1247140"/>
            </a:xfrm>
            <a:custGeom>
              <a:avLst/>
              <a:gdLst/>
              <a:ahLst/>
              <a:cxnLst/>
              <a:rect l="l" t="t" r="r" b="b"/>
              <a:pathLst>
                <a:path w="2033270" h="1247139">
                  <a:moveTo>
                    <a:pt x="0" y="311658"/>
                  </a:moveTo>
                  <a:lnTo>
                    <a:pt x="1409700" y="311658"/>
                  </a:lnTo>
                  <a:lnTo>
                    <a:pt x="1409700" y="0"/>
                  </a:lnTo>
                  <a:lnTo>
                    <a:pt x="2033015" y="623315"/>
                  </a:lnTo>
                  <a:lnTo>
                    <a:pt x="1409700" y="1246631"/>
                  </a:lnTo>
                  <a:lnTo>
                    <a:pt x="1409700" y="934974"/>
                  </a:lnTo>
                  <a:lnTo>
                    <a:pt x="0" y="934974"/>
                  </a:lnTo>
                  <a:lnTo>
                    <a:pt x="0" y="311658"/>
                  </a:lnTo>
                  <a:close/>
                </a:path>
              </a:pathLst>
            </a:custGeom>
            <a:ln w="12192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750823" y="1630902"/>
            <a:ext cx="1592580" cy="15487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71755" algn="ctr">
              <a:lnSpc>
                <a:spcPct val="111000"/>
              </a:lnSpc>
              <a:spcBef>
                <a:spcPts val="105"/>
              </a:spcBef>
              <a:tabLst>
                <a:tab pos="937260" algn="l"/>
              </a:tabLst>
            </a:pPr>
            <a:r>
              <a:rPr sz="1800" spc="75" dirty="0">
                <a:latin typeface="Microsoft Sans Serif"/>
                <a:cs typeface="Microsoft Sans Serif"/>
              </a:rPr>
              <a:t>Creating</a:t>
            </a:r>
            <a:r>
              <a:rPr sz="1800" spc="85" dirty="0">
                <a:latin typeface="Microsoft Sans Serif"/>
                <a:cs typeface="Microsoft Sans Serif"/>
              </a:rPr>
              <a:t> </a:t>
            </a:r>
            <a:r>
              <a:rPr sz="1800" spc="5" dirty="0">
                <a:latin typeface="Microsoft Sans Serif"/>
                <a:cs typeface="Microsoft Sans Serif"/>
              </a:rPr>
              <a:t>a </a:t>
            </a:r>
            <a:r>
              <a:rPr sz="1800" spc="10" dirty="0">
                <a:latin typeface="Microsoft Sans Serif"/>
                <a:cs typeface="Microsoft Sans Serif"/>
              </a:rPr>
              <a:t> </a:t>
            </a:r>
            <a:r>
              <a:rPr sz="1800" spc="40" dirty="0">
                <a:latin typeface="Microsoft Sans Serif"/>
                <a:cs typeface="Microsoft Sans Serif"/>
              </a:rPr>
              <a:t>NumPy	</a:t>
            </a:r>
            <a:r>
              <a:rPr sz="1800" spc="45" dirty="0">
                <a:latin typeface="Microsoft Sans Serif"/>
                <a:cs typeface="Microsoft Sans Serif"/>
              </a:rPr>
              <a:t>array </a:t>
            </a:r>
            <a:r>
              <a:rPr sz="1800" spc="50" dirty="0">
                <a:latin typeface="Microsoft Sans Serif"/>
                <a:cs typeface="Microsoft Sans Serif"/>
              </a:rPr>
              <a:t> </a:t>
            </a:r>
            <a:r>
              <a:rPr sz="1800" spc="85" dirty="0">
                <a:latin typeface="Microsoft Sans Serif"/>
                <a:cs typeface="Microsoft Sans Serif"/>
              </a:rPr>
              <a:t>from </a:t>
            </a:r>
            <a:r>
              <a:rPr sz="1800" spc="60" dirty="0">
                <a:latin typeface="Microsoft Sans Serif"/>
                <a:cs typeface="Microsoft Sans Serif"/>
              </a:rPr>
              <a:t>the </a:t>
            </a:r>
            <a:r>
              <a:rPr sz="1800" spc="65" dirty="0">
                <a:latin typeface="Microsoft Sans Serif"/>
                <a:cs typeface="Microsoft Sans Serif"/>
              </a:rPr>
              <a:t> </a:t>
            </a:r>
            <a:r>
              <a:rPr sz="1800" spc="100" dirty="0">
                <a:latin typeface="Microsoft Sans Serif"/>
                <a:cs typeface="Microsoft Sans Serif"/>
              </a:rPr>
              <a:t>column </a:t>
            </a:r>
            <a:r>
              <a:rPr sz="1800" spc="105" dirty="0">
                <a:latin typeface="Microsoft Sans Serif"/>
                <a:cs typeface="Microsoft Sans Serif"/>
              </a:rPr>
              <a:t> </a:t>
            </a:r>
            <a:r>
              <a:rPr sz="1800" spc="55" dirty="0">
                <a:latin typeface="Microsoft Sans Serif"/>
                <a:cs typeface="Microsoft Sans Serif"/>
              </a:rPr>
              <a:t>“Class”</a:t>
            </a:r>
            <a:r>
              <a:rPr sz="1800" spc="-25" dirty="0">
                <a:latin typeface="Microsoft Sans Serif"/>
                <a:cs typeface="Microsoft Sans Serif"/>
              </a:rPr>
              <a:t> </a:t>
            </a:r>
            <a:r>
              <a:rPr sz="1800" spc="40" dirty="0">
                <a:latin typeface="Microsoft Sans Serif"/>
                <a:cs typeface="Microsoft Sans Serif"/>
              </a:rPr>
              <a:t>in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spc="45" dirty="0">
                <a:latin typeface="Microsoft Sans Serif"/>
                <a:cs typeface="Microsoft Sans Serif"/>
              </a:rPr>
              <a:t>data</a:t>
            </a:r>
            <a:endParaRPr sz="1800" dirty="0">
              <a:latin typeface="Microsoft Sans Serif"/>
              <a:cs typeface="Microsoft Sans Serif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3131820" y="1528572"/>
            <a:ext cx="2092960" cy="1813560"/>
            <a:chOff x="3131820" y="1528572"/>
            <a:chExt cx="2092960" cy="1813560"/>
          </a:xfrm>
        </p:grpSpPr>
        <p:sp>
          <p:nvSpPr>
            <p:cNvPr id="29" name="object 29"/>
            <p:cNvSpPr/>
            <p:nvPr/>
          </p:nvSpPr>
          <p:spPr>
            <a:xfrm>
              <a:off x="3137916" y="1534668"/>
              <a:ext cx="2080260" cy="1801495"/>
            </a:xfrm>
            <a:custGeom>
              <a:avLst/>
              <a:gdLst/>
              <a:ahLst/>
              <a:cxnLst/>
              <a:rect l="l" t="t" r="r" b="b"/>
              <a:pathLst>
                <a:path w="2080260" h="1801495">
                  <a:moveTo>
                    <a:pt x="1179575" y="0"/>
                  </a:moveTo>
                  <a:lnTo>
                    <a:pt x="1179575" y="450342"/>
                  </a:lnTo>
                  <a:lnTo>
                    <a:pt x="0" y="450342"/>
                  </a:lnTo>
                  <a:lnTo>
                    <a:pt x="0" y="1351026"/>
                  </a:lnTo>
                  <a:lnTo>
                    <a:pt x="1179575" y="1351026"/>
                  </a:lnTo>
                  <a:lnTo>
                    <a:pt x="1179575" y="1801368"/>
                  </a:lnTo>
                  <a:lnTo>
                    <a:pt x="2080259" y="900684"/>
                  </a:lnTo>
                  <a:lnTo>
                    <a:pt x="1179575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3137916" y="1534668"/>
              <a:ext cx="2080260" cy="1801495"/>
            </a:xfrm>
            <a:custGeom>
              <a:avLst/>
              <a:gdLst/>
              <a:ahLst/>
              <a:cxnLst/>
              <a:rect l="l" t="t" r="r" b="b"/>
              <a:pathLst>
                <a:path w="2080260" h="1801495">
                  <a:moveTo>
                    <a:pt x="0" y="450342"/>
                  </a:moveTo>
                  <a:lnTo>
                    <a:pt x="1179575" y="450342"/>
                  </a:lnTo>
                  <a:lnTo>
                    <a:pt x="1179575" y="0"/>
                  </a:lnTo>
                  <a:lnTo>
                    <a:pt x="2080259" y="900684"/>
                  </a:lnTo>
                  <a:lnTo>
                    <a:pt x="1179575" y="1801368"/>
                  </a:lnTo>
                  <a:lnTo>
                    <a:pt x="1179575" y="1351026"/>
                  </a:lnTo>
                  <a:lnTo>
                    <a:pt x="0" y="1351026"/>
                  </a:lnTo>
                  <a:lnTo>
                    <a:pt x="0" y="450342"/>
                  </a:lnTo>
                  <a:close/>
                </a:path>
              </a:pathLst>
            </a:custGeom>
            <a:ln w="12192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3212338" y="1174749"/>
            <a:ext cx="1477645" cy="24612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1905" algn="ctr">
              <a:lnSpc>
                <a:spcPct val="111000"/>
              </a:lnSpc>
              <a:spcBef>
                <a:spcPts val="100"/>
              </a:spcBef>
            </a:pPr>
            <a:r>
              <a:rPr sz="1800" spc="55" dirty="0">
                <a:latin typeface="Microsoft Sans Serif"/>
                <a:cs typeface="Microsoft Sans Serif"/>
              </a:rPr>
              <a:t>Standardizin </a:t>
            </a:r>
            <a:r>
              <a:rPr sz="1800" spc="60" dirty="0">
                <a:latin typeface="Microsoft Sans Serif"/>
                <a:cs typeface="Microsoft Sans Serif"/>
              </a:rPr>
              <a:t> </a:t>
            </a:r>
            <a:r>
              <a:rPr sz="1800" spc="65" dirty="0">
                <a:latin typeface="Microsoft Sans Serif"/>
                <a:cs typeface="Microsoft Sans Serif"/>
              </a:rPr>
              <a:t>g </a:t>
            </a:r>
            <a:r>
              <a:rPr sz="1800" spc="85" dirty="0">
                <a:latin typeface="Microsoft Sans Serif"/>
                <a:cs typeface="Microsoft Sans Serif"/>
              </a:rPr>
              <a:t>the</a:t>
            </a:r>
            <a:r>
              <a:rPr sz="1800" spc="90" dirty="0">
                <a:latin typeface="Microsoft Sans Serif"/>
                <a:cs typeface="Microsoft Sans Serif"/>
              </a:rPr>
              <a:t> </a:t>
            </a:r>
            <a:r>
              <a:rPr sz="1800" spc="60" dirty="0">
                <a:latin typeface="Microsoft Sans Serif"/>
                <a:cs typeface="Microsoft Sans Serif"/>
              </a:rPr>
              <a:t>data </a:t>
            </a:r>
            <a:r>
              <a:rPr sz="1800" spc="65" dirty="0">
                <a:latin typeface="Microsoft Sans Serif"/>
                <a:cs typeface="Microsoft Sans Serif"/>
              </a:rPr>
              <a:t> </a:t>
            </a:r>
            <a:r>
              <a:rPr sz="1800" spc="110" dirty="0">
                <a:latin typeface="Microsoft Sans Serif"/>
                <a:cs typeface="Microsoft Sans Serif"/>
              </a:rPr>
              <a:t>with </a:t>
            </a:r>
            <a:r>
              <a:rPr sz="1800" spc="114" dirty="0">
                <a:latin typeface="Microsoft Sans Serif"/>
                <a:cs typeface="Microsoft Sans Serif"/>
              </a:rPr>
              <a:t> </a:t>
            </a:r>
            <a:r>
              <a:rPr sz="1800" spc="55" dirty="0">
                <a:latin typeface="Microsoft Sans Serif"/>
                <a:cs typeface="Microsoft Sans Serif"/>
              </a:rPr>
              <a:t>S</a:t>
            </a:r>
            <a:r>
              <a:rPr sz="1800" spc="60" dirty="0">
                <a:latin typeface="Microsoft Sans Serif"/>
                <a:cs typeface="Microsoft Sans Serif"/>
              </a:rPr>
              <a:t>t</a:t>
            </a:r>
            <a:r>
              <a:rPr sz="1800" spc="50" dirty="0">
                <a:latin typeface="Microsoft Sans Serif"/>
                <a:cs typeface="Microsoft Sans Serif"/>
              </a:rPr>
              <a:t>anda</a:t>
            </a:r>
            <a:r>
              <a:rPr sz="1800" spc="55" dirty="0">
                <a:latin typeface="Microsoft Sans Serif"/>
                <a:cs typeface="Microsoft Sans Serif"/>
              </a:rPr>
              <a:t>r</a:t>
            </a:r>
            <a:r>
              <a:rPr sz="1800" spc="50" dirty="0">
                <a:latin typeface="Microsoft Sans Serif"/>
                <a:cs typeface="Microsoft Sans Serif"/>
              </a:rPr>
              <a:t>d</a:t>
            </a:r>
            <a:r>
              <a:rPr sz="1800" spc="55" dirty="0">
                <a:latin typeface="Microsoft Sans Serif"/>
                <a:cs typeface="Microsoft Sans Serif"/>
              </a:rPr>
              <a:t>Sc</a:t>
            </a:r>
            <a:r>
              <a:rPr sz="1800" spc="50" dirty="0">
                <a:latin typeface="Microsoft Sans Serif"/>
                <a:cs typeface="Microsoft Sans Serif"/>
              </a:rPr>
              <a:t>a</a:t>
            </a:r>
            <a:r>
              <a:rPr sz="1800" dirty="0">
                <a:latin typeface="Microsoft Sans Serif"/>
                <a:cs typeface="Microsoft Sans Serif"/>
              </a:rPr>
              <a:t>l  </a:t>
            </a:r>
            <a:r>
              <a:rPr sz="1800" spc="35" dirty="0">
                <a:latin typeface="Microsoft Sans Serif"/>
                <a:cs typeface="Microsoft Sans Serif"/>
              </a:rPr>
              <a:t>er,</a:t>
            </a:r>
            <a:r>
              <a:rPr sz="1800" spc="-45" dirty="0">
                <a:latin typeface="Microsoft Sans Serif"/>
                <a:cs typeface="Microsoft Sans Serif"/>
              </a:rPr>
              <a:t> </a:t>
            </a:r>
            <a:r>
              <a:rPr sz="1800" spc="85" dirty="0">
                <a:latin typeface="Microsoft Sans Serif"/>
                <a:cs typeface="Microsoft Sans Serif"/>
              </a:rPr>
              <a:t>then</a:t>
            </a:r>
            <a:r>
              <a:rPr sz="1800" dirty="0">
                <a:latin typeface="Microsoft Sans Serif"/>
                <a:cs typeface="Microsoft Sans Serif"/>
              </a:rPr>
              <a:t> </a:t>
            </a:r>
          </a:p>
          <a:p>
            <a:pPr marL="35560" marR="31750" indent="82550" algn="ctr">
              <a:lnSpc>
                <a:spcPct val="110800"/>
              </a:lnSpc>
              <a:spcBef>
                <a:spcPts val="10"/>
              </a:spcBef>
            </a:pPr>
            <a:r>
              <a:rPr sz="1800" spc="90" dirty="0">
                <a:latin typeface="Verdana"/>
                <a:cs typeface="Verdana"/>
              </a:rPr>
              <a:t>f</a:t>
            </a:r>
            <a:r>
              <a:rPr sz="1800" spc="90" dirty="0">
                <a:latin typeface="Microsoft Sans Serif"/>
                <a:cs typeface="Microsoft Sans Serif"/>
              </a:rPr>
              <a:t>itting </a:t>
            </a:r>
            <a:r>
              <a:rPr sz="1800" spc="75" dirty="0">
                <a:latin typeface="Microsoft Sans Serif"/>
                <a:cs typeface="Microsoft Sans Serif"/>
              </a:rPr>
              <a:t>and </a:t>
            </a:r>
            <a:r>
              <a:rPr sz="1800" spc="80" dirty="0">
                <a:latin typeface="Microsoft Sans Serif"/>
                <a:cs typeface="Microsoft Sans Serif"/>
              </a:rPr>
              <a:t> </a:t>
            </a:r>
            <a:r>
              <a:rPr sz="1800" spc="95" dirty="0">
                <a:latin typeface="Microsoft Sans Serif"/>
                <a:cs typeface="Microsoft Sans Serif"/>
              </a:rPr>
              <a:t>tr</a:t>
            </a:r>
            <a:r>
              <a:rPr sz="1800" spc="85" dirty="0">
                <a:latin typeface="Microsoft Sans Serif"/>
                <a:cs typeface="Microsoft Sans Serif"/>
              </a:rPr>
              <a:t>an</a:t>
            </a:r>
            <a:r>
              <a:rPr sz="1800" spc="90" dirty="0">
                <a:latin typeface="Microsoft Sans Serif"/>
                <a:cs typeface="Microsoft Sans Serif"/>
              </a:rPr>
              <a:t>s</a:t>
            </a:r>
            <a:r>
              <a:rPr sz="1800" spc="95" dirty="0">
                <a:latin typeface="Microsoft Sans Serif"/>
                <a:cs typeface="Microsoft Sans Serif"/>
              </a:rPr>
              <a:t>f</a:t>
            </a:r>
            <a:r>
              <a:rPr sz="1800" spc="85" dirty="0">
                <a:latin typeface="Microsoft Sans Serif"/>
                <a:cs typeface="Microsoft Sans Serif"/>
              </a:rPr>
              <a:t>o</a:t>
            </a:r>
            <a:r>
              <a:rPr sz="1800" spc="95" dirty="0">
                <a:latin typeface="Microsoft Sans Serif"/>
                <a:cs typeface="Microsoft Sans Serif"/>
              </a:rPr>
              <a:t>rm</a:t>
            </a:r>
            <a:r>
              <a:rPr sz="1800" spc="90" dirty="0">
                <a:latin typeface="Microsoft Sans Serif"/>
                <a:cs typeface="Microsoft Sans Serif"/>
              </a:rPr>
              <a:t>i</a:t>
            </a:r>
            <a:r>
              <a:rPr sz="1800" spc="85" dirty="0">
                <a:latin typeface="Microsoft Sans Serif"/>
                <a:cs typeface="Microsoft Sans Serif"/>
              </a:rPr>
              <a:t>n</a:t>
            </a:r>
            <a:r>
              <a:rPr sz="1800" dirty="0">
                <a:latin typeface="Microsoft Sans Serif"/>
                <a:cs typeface="Microsoft Sans Serif"/>
              </a:rPr>
              <a:t>g  </a:t>
            </a:r>
            <a:r>
              <a:rPr sz="1800" spc="105" dirty="0">
                <a:latin typeface="Microsoft Sans Serif"/>
                <a:cs typeface="Microsoft Sans Serif"/>
              </a:rPr>
              <a:t>it</a:t>
            </a:r>
            <a:endParaRPr sz="1800" dirty="0">
              <a:latin typeface="Microsoft Sans Serif"/>
              <a:cs typeface="Microsoft Sans Serif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5580888" y="1389888"/>
            <a:ext cx="2508885" cy="2230120"/>
            <a:chOff x="5580888" y="1389888"/>
            <a:chExt cx="2508885" cy="2230120"/>
          </a:xfrm>
        </p:grpSpPr>
        <p:sp>
          <p:nvSpPr>
            <p:cNvPr id="33" name="object 33"/>
            <p:cNvSpPr/>
            <p:nvPr/>
          </p:nvSpPr>
          <p:spPr>
            <a:xfrm>
              <a:off x="5586984" y="1395984"/>
              <a:ext cx="2496820" cy="2217420"/>
            </a:xfrm>
            <a:custGeom>
              <a:avLst/>
              <a:gdLst/>
              <a:ahLst/>
              <a:cxnLst/>
              <a:rect l="l" t="t" r="r" b="b"/>
              <a:pathLst>
                <a:path w="2496820" h="2217420">
                  <a:moveTo>
                    <a:pt x="1387601" y="0"/>
                  </a:moveTo>
                  <a:lnTo>
                    <a:pt x="1387601" y="554354"/>
                  </a:lnTo>
                  <a:lnTo>
                    <a:pt x="0" y="554354"/>
                  </a:lnTo>
                  <a:lnTo>
                    <a:pt x="0" y="1663064"/>
                  </a:lnTo>
                  <a:lnTo>
                    <a:pt x="1387601" y="1663064"/>
                  </a:lnTo>
                  <a:lnTo>
                    <a:pt x="1387601" y="2217420"/>
                  </a:lnTo>
                  <a:lnTo>
                    <a:pt x="2496312" y="1108710"/>
                  </a:lnTo>
                  <a:lnTo>
                    <a:pt x="1387601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5586984" y="1395984"/>
              <a:ext cx="2496820" cy="2217420"/>
            </a:xfrm>
            <a:custGeom>
              <a:avLst/>
              <a:gdLst/>
              <a:ahLst/>
              <a:cxnLst/>
              <a:rect l="l" t="t" r="r" b="b"/>
              <a:pathLst>
                <a:path w="2496820" h="2217420">
                  <a:moveTo>
                    <a:pt x="0" y="554354"/>
                  </a:moveTo>
                  <a:lnTo>
                    <a:pt x="1387601" y="554354"/>
                  </a:lnTo>
                  <a:lnTo>
                    <a:pt x="1387601" y="0"/>
                  </a:lnTo>
                  <a:lnTo>
                    <a:pt x="2496312" y="1108710"/>
                  </a:lnTo>
                  <a:lnTo>
                    <a:pt x="1387601" y="2217420"/>
                  </a:lnTo>
                  <a:lnTo>
                    <a:pt x="1387601" y="1663064"/>
                  </a:lnTo>
                  <a:lnTo>
                    <a:pt x="0" y="1663064"/>
                  </a:lnTo>
                  <a:lnTo>
                    <a:pt x="0" y="554354"/>
                  </a:lnTo>
                  <a:close/>
                </a:path>
              </a:pathLst>
            </a:custGeom>
            <a:ln w="12192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5761482" y="1396365"/>
            <a:ext cx="1588770" cy="21583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2540" algn="ctr">
              <a:lnSpc>
                <a:spcPct val="111000"/>
              </a:lnSpc>
              <a:spcBef>
                <a:spcPts val="100"/>
              </a:spcBef>
            </a:pPr>
            <a:r>
              <a:rPr sz="1800" spc="80" dirty="0">
                <a:latin typeface="Microsoft Sans Serif"/>
                <a:cs typeface="Microsoft Sans Serif"/>
              </a:rPr>
              <a:t>Splitting </a:t>
            </a:r>
            <a:r>
              <a:rPr sz="1800" spc="60" dirty="0">
                <a:latin typeface="Microsoft Sans Serif"/>
                <a:cs typeface="Microsoft Sans Serif"/>
              </a:rPr>
              <a:t>the </a:t>
            </a:r>
            <a:r>
              <a:rPr sz="1800" spc="65" dirty="0">
                <a:latin typeface="Microsoft Sans Serif"/>
                <a:cs typeface="Microsoft Sans Serif"/>
              </a:rPr>
              <a:t> </a:t>
            </a:r>
            <a:r>
              <a:rPr sz="1800" spc="45" dirty="0">
                <a:latin typeface="Microsoft Sans Serif"/>
                <a:cs typeface="Microsoft Sans Serif"/>
              </a:rPr>
              <a:t>data </a:t>
            </a:r>
            <a:r>
              <a:rPr sz="1800" spc="100" dirty="0">
                <a:latin typeface="Microsoft Sans Serif"/>
                <a:cs typeface="Microsoft Sans Serif"/>
              </a:rPr>
              <a:t>into </a:t>
            </a:r>
            <a:r>
              <a:rPr sz="1800" spc="105" dirty="0">
                <a:latin typeface="Microsoft Sans Serif"/>
                <a:cs typeface="Microsoft Sans Serif"/>
              </a:rPr>
              <a:t> </a:t>
            </a:r>
            <a:r>
              <a:rPr sz="1800" spc="85" dirty="0">
                <a:latin typeface="Microsoft Sans Serif"/>
                <a:cs typeface="Microsoft Sans Serif"/>
              </a:rPr>
              <a:t>training </a:t>
            </a:r>
            <a:r>
              <a:rPr sz="1800" spc="75" dirty="0">
                <a:latin typeface="Microsoft Sans Serif"/>
                <a:cs typeface="Microsoft Sans Serif"/>
              </a:rPr>
              <a:t>and </a:t>
            </a:r>
            <a:r>
              <a:rPr sz="1800" spc="80" dirty="0">
                <a:latin typeface="Microsoft Sans Serif"/>
                <a:cs typeface="Microsoft Sans Serif"/>
              </a:rPr>
              <a:t> </a:t>
            </a:r>
            <a:r>
              <a:rPr sz="1800" spc="85" dirty="0">
                <a:latin typeface="Microsoft Sans Serif"/>
                <a:cs typeface="Microsoft Sans Serif"/>
              </a:rPr>
              <a:t>testing</a:t>
            </a:r>
            <a:r>
              <a:rPr sz="1800" spc="90" dirty="0">
                <a:latin typeface="Microsoft Sans Serif"/>
                <a:cs typeface="Microsoft Sans Serif"/>
              </a:rPr>
              <a:t> </a:t>
            </a:r>
            <a:r>
              <a:rPr sz="1800" spc="45" dirty="0">
                <a:latin typeface="Microsoft Sans Serif"/>
                <a:cs typeface="Microsoft Sans Serif"/>
              </a:rPr>
              <a:t>sets </a:t>
            </a:r>
            <a:r>
              <a:rPr sz="1800" spc="50" dirty="0">
                <a:latin typeface="Microsoft Sans Serif"/>
                <a:cs typeface="Microsoft Sans Serif"/>
              </a:rPr>
              <a:t> </a:t>
            </a:r>
            <a:r>
              <a:rPr sz="1800" spc="110" dirty="0">
                <a:latin typeface="Microsoft Sans Serif"/>
                <a:cs typeface="Microsoft Sans Serif"/>
              </a:rPr>
              <a:t>with </a:t>
            </a:r>
            <a:r>
              <a:rPr sz="1800" spc="114" dirty="0">
                <a:latin typeface="Microsoft Sans Serif"/>
                <a:cs typeface="Microsoft Sans Serif"/>
              </a:rPr>
              <a:t> </a:t>
            </a:r>
            <a:r>
              <a:rPr sz="1800" spc="50" dirty="0">
                <a:latin typeface="Microsoft Sans Serif"/>
                <a:cs typeface="Microsoft Sans Serif"/>
              </a:rPr>
              <a:t>t</a:t>
            </a:r>
            <a:r>
              <a:rPr sz="1800" spc="45" dirty="0">
                <a:latin typeface="Microsoft Sans Serif"/>
                <a:cs typeface="Microsoft Sans Serif"/>
              </a:rPr>
              <a:t>r</a:t>
            </a:r>
            <a:r>
              <a:rPr sz="1800" spc="40" dirty="0">
                <a:latin typeface="Microsoft Sans Serif"/>
                <a:cs typeface="Microsoft Sans Serif"/>
              </a:rPr>
              <a:t>ain</a:t>
            </a:r>
            <a:r>
              <a:rPr sz="1800" spc="45" dirty="0">
                <a:latin typeface="Microsoft Sans Serif"/>
                <a:cs typeface="Microsoft Sans Serif"/>
              </a:rPr>
              <a:t>_</a:t>
            </a:r>
            <a:r>
              <a:rPr sz="1800" spc="50" dirty="0">
                <a:latin typeface="Microsoft Sans Serif"/>
                <a:cs typeface="Microsoft Sans Serif"/>
              </a:rPr>
              <a:t>t</a:t>
            </a:r>
            <a:r>
              <a:rPr sz="1800" spc="40" dirty="0">
                <a:latin typeface="Microsoft Sans Serif"/>
                <a:cs typeface="Microsoft Sans Serif"/>
              </a:rPr>
              <a:t>e</a:t>
            </a:r>
            <a:r>
              <a:rPr sz="1800" spc="45" dirty="0">
                <a:latin typeface="Microsoft Sans Serif"/>
                <a:cs typeface="Microsoft Sans Serif"/>
              </a:rPr>
              <a:t>s</a:t>
            </a:r>
            <a:r>
              <a:rPr sz="1800" spc="50" dirty="0">
                <a:latin typeface="Microsoft Sans Serif"/>
                <a:cs typeface="Microsoft Sans Serif"/>
              </a:rPr>
              <a:t>t</a:t>
            </a:r>
            <a:r>
              <a:rPr sz="1800" spc="45" dirty="0">
                <a:latin typeface="Microsoft Sans Serif"/>
                <a:cs typeface="Microsoft Sans Serif"/>
              </a:rPr>
              <a:t>_s</a:t>
            </a:r>
            <a:r>
              <a:rPr sz="1800" spc="40" dirty="0">
                <a:latin typeface="Microsoft Sans Serif"/>
                <a:cs typeface="Microsoft Sans Serif"/>
              </a:rPr>
              <a:t>pli</a:t>
            </a:r>
            <a:r>
              <a:rPr sz="1800" dirty="0">
                <a:latin typeface="Microsoft Sans Serif"/>
                <a:cs typeface="Microsoft Sans Serif"/>
              </a:rPr>
              <a:t>t  </a:t>
            </a:r>
            <a:r>
              <a:rPr sz="1800" spc="90" dirty="0">
                <a:latin typeface="Microsoft Sans Serif"/>
                <a:cs typeface="Microsoft Sans Serif"/>
              </a:rPr>
              <a:t>function</a:t>
            </a:r>
            <a:endParaRPr sz="1800" dirty="0">
              <a:latin typeface="Microsoft Sans Serif"/>
              <a:cs typeface="Microsoft Sans Serif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8428735" y="1493011"/>
            <a:ext cx="1790064" cy="15481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69215" algn="ctr">
              <a:lnSpc>
                <a:spcPct val="111000"/>
              </a:lnSpc>
              <a:spcBef>
                <a:spcPts val="100"/>
              </a:spcBef>
            </a:pPr>
            <a:r>
              <a:rPr sz="1800" spc="75" dirty="0">
                <a:latin typeface="Microsoft Sans Serif"/>
                <a:cs typeface="Microsoft Sans Serif"/>
              </a:rPr>
              <a:t>Creating</a:t>
            </a:r>
            <a:r>
              <a:rPr sz="1800" spc="85" dirty="0">
                <a:latin typeface="Microsoft Sans Serif"/>
                <a:cs typeface="Microsoft Sans Serif"/>
              </a:rPr>
              <a:t> </a:t>
            </a:r>
            <a:r>
              <a:rPr sz="1800" spc="5" dirty="0">
                <a:latin typeface="Microsoft Sans Serif"/>
                <a:cs typeface="Microsoft Sans Serif"/>
              </a:rPr>
              <a:t>a </a:t>
            </a:r>
            <a:r>
              <a:rPr sz="1800" spc="10" dirty="0">
                <a:latin typeface="Microsoft Sans Serif"/>
                <a:cs typeface="Microsoft Sans Serif"/>
              </a:rPr>
              <a:t> </a:t>
            </a:r>
            <a:r>
              <a:rPr sz="1800" spc="45" dirty="0">
                <a:latin typeface="Microsoft Sans Serif"/>
                <a:cs typeface="Microsoft Sans Serif"/>
              </a:rPr>
              <a:t>GridSearchCV </a:t>
            </a:r>
            <a:r>
              <a:rPr sz="1800" spc="50" dirty="0">
                <a:latin typeface="Microsoft Sans Serif"/>
                <a:cs typeface="Microsoft Sans Serif"/>
              </a:rPr>
              <a:t> </a:t>
            </a:r>
            <a:r>
              <a:rPr sz="1800" spc="100" dirty="0">
                <a:latin typeface="Microsoft Sans Serif"/>
                <a:cs typeface="Microsoft Sans Serif"/>
              </a:rPr>
              <a:t>object</a:t>
            </a:r>
            <a:r>
              <a:rPr sz="1800" spc="150" dirty="0">
                <a:latin typeface="Microsoft Sans Serif"/>
                <a:cs typeface="Microsoft Sans Serif"/>
              </a:rPr>
              <a:t> </a:t>
            </a:r>
            <a:r>
              <a:rPr sz="1800" spc="85" dirty="0">
                <a:latin typeface="Microsoft Sans Serif"/>
                <a:cs typeface="Microsoft Sans Serif"/>
              </a:rPr>
              <a:t>with</a:t>
            </a:r>
            <a:r>
              <a:rPr sz="1800" spc="60" dirty="0">
                <a:latin typeface="Microsoft Sans Serif"/>
                <a:cs typeface="Microsoft Sans Serif"/>
              </a:rPr>
              <a:t> cv</a:t>
            </a:r>
            <a:r>
              <a:rPr sz="1800" spc="4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= </a:t>
            </a:r>
            <a:r>
              <a:rPr sz="1800" spc="-465" dirty="0">
                <a:latin typeface="Microsoft Sans Serif"/>
                <a:cs typeface="Microsoft Sans Serif"/>
              </a:rPr>
              <a:t> </a:t>
            </a:r>
            <a:r>
              <a:rPr sz="1800" spc="5" dirty="0">
                <a:latin typeface="Microsoft Sans Serif"/>
                <a:cs typeface="Microsoft Sans Serif"/>
              </a:rPr>
              <a:t>10</a:t>
            </a:r>
            <a:r>
              <a:rPr sz="1800" spc="-40" dirty="0">
                <a:latin typeface="Microsoft Sans Serif"/>
                <a:cs typeface="Microsoft Sans Serif"/>
              </a:rPr>
              <a:t> </a:t>
            </a:r>
            <a:r>
              <a:rPr sz="1800" spc="60" dirty="0">
                <a:latin typeface="Microsoft Sans Serif"/>
                <a:cs typeface="Microsoft Sans Serif"/>
              </a:rPr>
              <a:t>to</a:t>
            </a:r>
            <a:r>
              <a:rPr sz="1800" spc="65" dirty="0">
                <a:latin typeface="Microsoft Sans Serif"/>
                <a:cs typeface="Microsoft Sans Serif"/>
              </a:rPr>
              <a:t> </a:t>
            </a:r>
            <a:r>
              <a:rPr sz="1800" spc="55" dirty="0">
                <a:latin typeface="Verdana"/>
                <a:cs typeface="Verdana"/>
              </a:rPr>
              <a:t>f</a:t>
            </a:r>
            <a:r>
              <a:rPr sz="1800" spc="55" dirty="0">
                <a:latin typeface="Microsoft Sans Serif"/>
                <a:cs typeface="Microsoft Sans Serif"/>
              </a:rPr>
              <a:t>ind</a:t>
            </a:r>
            <a:r>
              <a:rPr sz="1800" spc="114" dirty="0">
                <a:latin typeface="Microsoft Sans Serif"/>
                <a:cs typeface="Microsoft Sans Serif"/>
              </a:rPr>
              <a:t> </a:t>
            </a:r>
            <a:r>
              <a:rPr sz="1800" spc="60" dirty="0">
                <a:latin typeface="Microsoft Sans Serif"/>
                <a:cs typeface="Microsoft Sans Serif"/>
              </a:rPr>
              <a:t>the </a:t>
            </a:r>
            <a:r>
              <a:rPr sz="1800" spc="65" dirty="0">
                <a:latin typeface="Microsoft Sans Serif"/>
                <a:cs typeface="Microsoft Sans Serif"/>
              </a:rPr>
              <a:t> </a:t>
            </a:r>
            <a:r>
              <a:rPr sz="1800" spc="55" dirty="0">
                <a:latin typeface="Microsoft Sans Serif"/>
                <a:cs typeface="Microsoft Sans Serif"/>
              </a:rPr>
              <a:t>best</a:t>
            </a:r>
            <a:r>
              <a:rPr sz="1800" spc="-10" dirty="0">
                <a:latin typeface="Microsoft Sans Serif"/>
                <a:cs typeface="Microsoft Sans Serif"/>
              </a:rPr>
              <a:t> </a:t>
            </a:r>
            <a:r>
              <a:rPr sz="1800" spc="55" dirty="0">
                <a:latin typeface="Microsoft Sans Serif"/>
                <a:cs typeface="Microsoft Sans Serif"/>
              </a:rPr>
              <a:t>parameters</a:t>
            </a:r>
            <a:endParaRPr sz="1800" dirty="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9988" y="1656814"/>
            <a:ext cx="6167120" cy="1654810"/>
          </a:xfrm>
          <a:prstGeom prst="rect">
            <a:avLst/>
          </a:prstGeom>
        </p:spPr>
        <p:txBody>
          <a:bodyPr vert="horz" wrap="square" lIns="0" tIns="18859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485"/>
              </a:spcBef>
              <a:buChar char="•"/>
              <a:tabLst>
                <a:tab pos="241300" algn="l"/>
              </a:tabLst>
            </a:pPr>
            <a:r>
              <a:rPr sz="2400" dirty="0">
                <a:solidFill>
                  <a:srgbClr val="292929"/>
                </a:solidFill>
                <a:latin typeface="Arial MT"/>
                <a:cs typeface="Arial MT"/>
              </a:rPr>
              <a:t>1.</a:t>
            </a:r>
            <a:r>
              <a:rPr sz="2400" spc="-5" dirty="0">
                <a:solidFill>
                  <a:srgbClr val="292929"/>
                </a:solidFill>
                <a:latin typeface="Arial MT"/>
                <a:cs typeface="Arial MT"/>
              </a:rPr>
              <a:t> Exploratory</a:t>
            </a:r>
            <a:r>
              <a:rPr sz="2400" spc="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292929"/>
                </a:solidFill>
                <a:latin typeface="Arial MT"/>
                <a:cs typeface="Arial MT"/>
              </a:rPr>
              <a:t>data</a:t>
            </a:r>
            <a:r>
              <a:rPr sz="24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292929"/>
                </a:solidFill>
                <a:latin typeface="Arial MT"/>
                <a:cs typeface="Arial MT"/>
              </a:rPr>
              <a:t>analysis</a:t>
            </a:r>
            <a:r>
              <a:rPr sz="2400" spc="3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292929"/>
                </a:solidFill>
                <a:latin typeface="Arial MT"/>
                <a:cs typeface="Arial MT"/>
              </a:rPr>
              <a:t>results</a:t>
            </a:r>
            <a:endParaRPr sz="2400">
              <a:latin typeface="Arial MT"/>
              <a:cs typeface="Arial MT"/>
            </a:endParaRPr>
          </a:p>
          <a:p>
            <a:pPr marL="241300" indent="-228600">
              <a:lnSpc>
                <a:spcPct val="100000"/>
              </a:lnSpc>
              <a:spcBef>
                <a:spcPts val="1395"/>
              </a:spcBef>
              <a:buChar char="•"/>
              <a:tabLst>
                <a:tab pos="241300" algn="l"/>
              </a:tabLst>
            </a:pPr>
            <a:r>
              <a:rPr sz="2400" dirty="0">
                <a:solidFill>
                  <a:srgbClr val="292929"/>
                </a:solidFill>
                <a:latin typeface="Arial MT"/>
                <a:cs typeface="Arial MT"/>
              </a:rPr>
              <a:t>2.</a:t>
            </a:r>
            <a:r>
              <a:rPr sz="2400" spc="-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292929"/>
                </a:solidFill>
                <a:latin typeface="Arial MT"/>
                <a:cs typeface="Arial MT"/>
              </a:rPr>
              <a:t>Interactive</a:t>
            </a:r>
            <a:r>
              <a:rPr sz="2400" spc="-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292929"/>
                </a:solidFill>
                <a:latin typeface="Arial MT"/>
                <a:cs typeface="Arial MT"/>
              </a:rPr>
              <a:t>analytics</a:t>
            </a:r>
            <a:r>
              <a:rPr sz="24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292929"/>
                </a:solidFill>
                <a:latin typeface="Arial MT"/>
                <a:cs typeface="Arial MT"/>
              </a:rPr>
              <a:t>demo</a:t>
            </a:r>
            <a:r>
              <a:rPr sz="24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292929"/>
                </a:solidFill>
                <a:latin typeface="Arial MT"/>
                <a:cs typeface="Arial MT"/>
              </a:rPr>
              <a:t>in</a:t>
            </a:r>
            <a:r>
              <a:rPr sz="2400" spc="-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292929"/>
                </a:solidFill>
                <a:latin typeface="Arial MT"/>
                <a:cs typeface="Arial MT"/>
              </a:rPr>
              <a:t>screenshots</a:t>
            </a:r>
            <a:endParaRPr sz="2400">
              <a:latin typeface="Arial MT"/>
              <a:cs typeface="Arial MT"/>
            </a:endParaRPr>
          </a:p>
          <a:p>
            <a:pPr marL="241300" indent="-228600">
              <a:lnSpc>
                <a:spcPct val="100000"/>
              </a:lnSpc>
              <a:spcBef>
                <a:spcPts val="1405"/>
              </a:spcBef>
              <a:buChar char="•"/>
              <a:tabLst>
                <a:tab pos="241300" algn="l"/>
              </a:tabLst>
            </a:pPr>
            <a:r>
              <a:rPr sz="2400" dirty="0">
                <a:solidFill>
                  <a:srgbClr val="292929"/>
                </a:solidFill>
                <a:latin typeface="Arial MT"/>
                <a:cs typeface="Arial MT"/>
              </a:rPr>
              <a:t>3.</a:t>
            </a:r>
            <a:r>
              <a:rPr sz="2400" spc="-5" dirty="0">
                <a:solidFill>
                  <a:srgbClr val="292929"/>
                </a:solidFill>
                <a:latin typeface="Arial MT"/>
                <a:cs typeface="Arial MT"/>
              </a:rPr>
              <a:t> Predictive</a:t>
            </a:r>
            <a:r>
              <a:rPr sz="24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292929"/>
                </a:solidFill>
                <a:latin typeface="Arial MT"/>
                <a:cs typeface="Arial MT"/>
              </a:rPr>
              <a:t>analysis</a:t>
            </a:r>
            <a:r>
              <a:rPr sz="2400" spc="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292929"/>
                </a:solidFill>
                <a:latin typeface="Arial MT"/>
                <a:cs typeface="Arial MT"/>
              </a:rPr>
              <a:t>results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128375" y="6107681"/>
            <a:ext cx="251460" cy="2520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64"/>
              </a:lnSpc>
            </a:pPr>
            <a:r>
              <a:rPr sz="1600" spc="-5" dirty="0">
                <a:solidFill>
                  <a:srgbClr val="1C7CDB"/>
                </a:solidFill>
                <a:latin typeface="Arial MT"/>
                <a:cs typeface="Arial MT"/>
              </a:rPr>
              <a:t>16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44246"/>
            <a:ext cx="158877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Resu</a:t>
            </a:r>
            <a:r>
              <a:rPr spc="-20" dirty="0"/>
              <a:t>l</a:t>
            </a:r>
            <a:r>
              <a:rPr spc="-5" dirty="0"/>
              <a:t>ts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87239" cy="6857997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798576" y="2529839"/>
            <a:ext cx="1057910" cy="368935"/>
          </a:xfrm>
          <a:custGeom>
            <a:avLst/>
            <a:gdLst/>
            <a:ahLst/>
            <a:cxnLst/>
            <a:rect l="l" t="t" r="r" b="b"/>
            <a:pathLst>
              <a:path w="1057910" h="368935">
                <a:moveTo>
                  <a:pt x="1057656" y="0"/>
                </a:moveTo>
                <a:lnTo>
                  <a:pt x="0" y="0"/>
                </a:lnTo>
                <a:lnTo>
                  <a:pt x="0" y="368808"/>
                </a:lnTo>
                <a:lnTo>
                  <a:pt x="1057656" y="368808"/>
                </a:lnTo>
                <a:lnTo>
                  <a:pt x="1057656" y="0"/>
                </a:lnTo>
                <a:close/>
              </a:path>
            </a:pathLst>
          </a:custGeom>
          <a:solidFill>
            <a:srgbClr val="0947C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76706" y="2548254"/>
            <a:ext cx="8782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Section</a:t>
            </a:r>
            <a:r>
              <a:rPr sz="1800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43762" y="1629918"/>
            <a:ext cx="10006965" cy="23736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000" spc="125" dirty="0">
                <a:latin typeface="Microsoft Sans Serif"/>
                <a:cs typeface="Microsoft Sans Serif"/>
              </a:rPr>
              <a:t>Explanation:</a:t>
            </a:r>
            <a:endParaRPr sz="2000">
              <a:latin typeface="Microsoft Sans Serif"/>
              <a:cs typeface="Microsoft Sans Serif"/>
            </a:endParaRPr>
          </a:p>
          <a:p>
            <a:pPr marL="1352550" lvl="1" indent="-406400">
              <a:lnSpc>
                <a:spcPct val="100000"/>
              </a:lnSpc>
              <a:spcBef>
                <a:spcPts val="1595"/>
              </a:spcBef>
              <a:buFont typeface="Arial MT"/>
              <a:buChar char="•"/>
              <a:tabLst>
                <a:tab pos="1352550" algn="l"/>
                <a:tab pos="1353185" algn="l"/>
              </a:tabLst>
            </a:pPr>
            <a:r>
              <a:rPr sz="2000" spc="15" dirty="0">
                <a:latin typeface="Microsoft Sans Serif"/>
                <a:cs typeface="Microsoft Sans Serif"/>
              </a:rPr>
              <a:t>The</a:t>
            </a:r>
            <a:r>
              <a:rPr sz="2000" spc="25" dirty="0">
                <a:latin typeface="Microsoft Sans Serif"/>
                <a:cs typeface="Microsoft Sans Serif"/>
              </a:rPr>
              <a:t> </a:t>
            </a:r>
            <a:r>
              <a:rPr sz="2000" spc="65" dirty="0">
                <a:latin typeface="Microsoft Sans Serif"/>
                <a:cs typeface="Microsoft Sans Serif"/>
              </a:rPr>
              <a:t>earliest</a:t>
            </a:r>
            <a:r>
              <a:rPr sz="2000" spc="105" dirty="0">
                <a:latin typeface="Microsoft Sans Serif"/>
                <a:cs typeface="Microsoft Sans Serif"/>
              </a:rPr>
              <a:t> </a:t>
            </a:r>
            <a:r>
              <a:rPr sz="2000" spc="95" dirty="0">
                <a:latin typeface="Times New Roman"/>
                <a:cs typeface="Times New Roman"/>
              </a:rPr>
              <a:t>f</a:t>
            </a:r>
            <a:r>
              <a:rPr sz="2000" spc="95" dirty="0">
                <a:latin typeface="Microsoft Sans Serif"/>
                <a:cs typeface="Microsoft Sans Serif"/>
              </a:rPr>
              <a:t>lights</a:t>
            </a:r>
            <a:r>
              <a:rPr sz="2000" spc="150" dirty="0">
                <a:latin typeface="Microsoft Sans Serif"/>
                <a:cs typeface="Microsoft Sans Serif"/>
              </a:rPr>
              <a:t> </a:t>
            </a:r>
            <a:r>
              <a:rPr sz="2000" spc="30" dirty="0">
                <a:latin typeface="Microsoft Sans Serif"/>
                <a:cs typeface="Microsoft Sans Serif"/>
              </a:rPr>
              <a:t>all</a:t>
            </a:r>
            <a:r>
              <a:rPr sz="2000" spc="60" dirty="0">
                <a:latin typeface="Microsoft Sans Serif"/>
                <a:cs typeface="Microsoft Sans Serif"/>
              </a:rPr>
              <a:t> </a:t>
            </a:r>
            <a:r>
              <a:rPr sz="2000" spc="90" dirty="0">
                <a:latin typeface="Microsoft Sans Serif"/>
                <a:cs typeface="Microsoft Sans Serif"/>
              </a:rPr>
              <a:t>failed</a:t>
            </a:r>
            <a:r>
              <a:rPr sz="2000" spc="110" dirty="0">
                <a:latin typeface="Microsoft Sans Serif"/>
                <a:cs typeface="Microsoft Sans Serif"/>
              </a:rPr>
              <a:t> </a:t>
            </a:r>
            <a:r>
              <a:rPr sz="2000" spc="105" dirty="0">
                <a:latin typeface="Microsoft Sans Serif"/>
                <a:cs typeface="Microsoft Sans Serif"/>
              </a:rPr>
              <a:t>while</a:t>
            </a:r>
            <a:r>
              <a:rPr sz="2000" spc="170" dirty="0">
                <a:latin typeface="Microsoft Sans Serif"/>
                <a:cs typeface="Microsoft Sans Serif"/>
              </a:rPr>
              <a:t> </a:t>
            </a:r>
            <a:r>
              <a:rPr sz="2000" spc="110" dirty="0">
                <a:latin typeface="Microsoft Sans Serif"/>
                <a:cs typeface="Microsoft Sans Serif"/>
              </a:rPr>
              <a:t>the</a:t>
            </a:r>
            <a:r>
              <a:rPr sz="2000" spc="170" dirty="0">
                <a:latin typeface="Microsoft Sans Serif"/>
                <a:cs typeface="Microsoft Sans Serif"/>
              </a:rPr>
              <a:t> </a:t>
            </a:r>
            <a:r>
              <a:rPr sz="2000" spc="85" dirty="0">
                <a:latin typeface="Microsoft Sans Serif"/>
                <a:cs typeface="Microsoft Sans Serif"/>
              </a:rPr>
              <a:t>latest</a:t>
            </a:r>
            <a:r>
              <a:rPr sz="2000" spc="100" dirty="0">
                <a:latin typeface="Microsoft Sans Serif"/>
                <a:cs typeface="Microsoft Sans Serif"/>
              </a:rPr>
              <a:t> </a:t>
            </a:r>
            <a:r>
              <a:rPr sz="2000" spc="95" dirty="0">
                <a:latin typeface="Times New Roman"/>
                <a:cs typeface="Times New Roman"/>
              </a:rPr>
              <a:t>f</a:t>
            </a:r>
            <a:r>
              <a:rPr sz="2000" spc="95" dirty="0">
                <a:latin typeface="Microsoft Sans Serif"/>
                <a:cs typeface="Microsoft Sans Serif"/>
              </a:rPr>
              <a:t>lights</a:t>
            </a:r>
            <a:r>
              <a:rPr sz="2000" spc="150" dirty="0">
                <a:latin typeface="Microsoft Sans Serif"/>
                <a:cs typeface="Microsoft Sans Serif"/>
              </a:rPr>
              <a:t> </a:t>
            </a:r>
            <a:r>
              <a:rPr sz="2000" spc="30" dirty="0">
                <a:latin typeface="Microsoft Sans Serif"/>
                <a:cs typeface="Microsoft Sans Serif"/>
              </a:rPr>
              <a:t>all</a:t>
            </a:r>
            <a:r>
              <a:rPr sz="2000" spc="60" dirty="0">
                <a:latin typeface="Microsoft Sans Serif"/>
                <a:cs typeface="Microsoft Sans Serif"/>
              </a:rPr>
              <a:t> </a:t>
            </a:r>
            <a:r>
              <a:rPr sz="2000" spc="114" dirty="0">
                <a:latin typeface="Microsoft Sans Serif"/>
                <a:cs typeface="Microsoft Sans Serif"/>
              </a:rPr>
              <a:t>succeeded.</a:t>
            </a:r>
            <a:endParaRPr sz="2000">
              <a:latin typeface="Microsoft Sans Serif"/>
              <a:cs typeface="Microsoft Sans Serif"/>
            </a:endParaRPr>
          </a:p>
          <a:p>
            <a:pPr marL="1352550" lvl="1" indent="-406400">
              <a:lnSpc>
                <a:spcPct val="100000"/>
              </a:lnSpc>
              <a:spcBef>
                <a:spcPts val="1639"/>
              </a:spcBef>
              <a:buFont typeface="Arial MT"/>
              <a:buChar char="•"/>
              <a:tabLst>
                <a:tab pos="1352550" algn="l"/>
                <a:tab pos="1353185" algn="l"/>
              </a:tabLst>
            </a:pPr>
            <a:r>
              <a:rPr sz="2000" spc="15" dirty="0">
                <a:latin typeface="Microsoft Sans Serif"/>
                <a:cs typeface="Microsoft Sans Serif"/>
              </a:rPr>
              <a:t>The</a:t>
            </a:r>
            <a:r>
              <a:rPr sz="2000" spc="25" dirty="0">
                <a:latin typeface="Microsoft Sans Serif"/>
                <a:cs typeface="Microsoft Sans Serif"/>
              </a:rPr>
              <a:t> </a:t>
            </a:r>
            <a:r>
              <a:rPr sz="2000" spc="-50" dirty="0">
                <a:latin typeface="Microsoft Sans Serif"/>
                <a:cs typeface="Microsoft Sans Serif"/>
              </a:rPr>
              <a:t>CCAFS </a:t>
            </a:r>
            <a:r>
              <a:rPr sz="2000" spc="-60" dirty="0">
                <a:latin typeface="Microsoft Sans Serif"/>
                <a:cs typeface="Microsoft Sans Serif"/>
              </a:rPr>
              <a:t>SLC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spc="170" dirty="0">
                <a:latin typeface="Microsoft Sans Serif"/>
                <a:cs typeface="Microsoft Sans Serif"/>
              </a:rPr>
              <a:t>40</a:t>
            </a:r>
            <a:r>
              <a:rPr sz="2000" spc="335" dirty="0">
                <a:latin typeface="Microsoft Sans Serif"/>
                <a:cs typeface="Microsoft Sans Serif"/>
              </a:rPr>
              <a:t> </a:t>
            </a:r>
            <a:r>
              <a:rPr sz="2000" spc="105" dirty="0">
                <a:latin typeface="Microsoft Sans Serif"/>
                <a:cs typeface="Microsoft Sans Serif"/>
              </a:rPr>
              <a:t>launch</a:t>
            </a:r>
            <a:r>
              <a:rPr sz="2000" spc="125" dirty="0">
                <a:latin typeface="Microsoft Sans Serif"/>
                <a:cs typeface="Microsoft Sans Serif"/>
              </a:rPr>
              <a:t> </a:t>
            </a:r>
            <a:r>
              <a:rPr sz="2000" spc="65" dirty="0">
                <a:latin typeface="Microsoft Sans Serif"/>
                <a:cs typeface="Microsoft Sans Serif"/>
              </a:rPr>
              <a:t>site</a:t>
            </a:r>
            <a:r>
              <a:rPr sz="2000" spc="114" dirty="0">
                <a:latin typeface="Microsoft Sans Serif"/>
                <a:cs typeface="Microsoft Sans Serif"/>
              </a:rPr>
              <a:t> </a:t>
            </a:r>
            <a:r>
              <a:rPr sz="2000" spc="20" dirty="0">
                <a:latin typeface="Microsoft Sans Serif"/>
                <a:cs typeface="Microsoft Sans Serif"/>
              </a:rPr>
              <a:t>has</a:t>
            </a:r>
            <a:r>
              <a:rPr sz="2000" spc="10" dirty="0">
                <a:latin typeface="Microsoft Sans Serif"/>
                <a:cs typeface="Microsoft Sans Serif"/>
              </a:rPr>
              <a:t> </a:t>
            </a:r>
            <a:r>
              <a:rPr sz="2000" spc="135" dirty="0">
                <a:latin typeface="Microsoft Sans Serif"/>
                <a:cs typeface="Microsoft Sans Serif"/>
              </a:rPr>
              <a:t>about</a:t>
            </a:r>
            <a:r>
              <a:rPr sz="2000" spc="14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a</a:t>
            </a:r>
            <a:r>
              <a:rPr sz="2000" spc="-25" dirty="0">
                <a:latin typeface="Microsoft Sans Serif"/>
                <a:cs typeface="Microsoft Sans Serif"/>
              </a:rPr>
              <a:t> </a:t>
            </a:r>
            <a:r>
              <a:rPr sz="2000" spc="85" dirty="0">
                <a:latin typeface="Microsoft Sans Serif"/>
                <a:cs typeface="Microsoft Sans Serif"/>
              </a:rPr>
              <a:t>half</a:t>
            </a:r>
            <a:r>
              <a:rPr sz="2000" spc="105" dirty="0">
                <a:latin typeface="Microsoft Sans Serif"/>
                <a:cs typeface="Microsoft Sans Serif"/>
              </a:rPr>
              <a:t> </a:t>
            </a:r>
            <a:r>
              <a:rPr sz="2000" spc="110" dirty="0">
                <a:latin typeface="Microsoft Sans Serif"/>
                <a:cs typeface="Microsoft Sans Serif"/>
              </a:rPr>
              <a:t>of</a:t>
            </a:r>
            <a:r>
              <a:rPr sz="2000" spc="215" dirty="0">
                <a:latin typeface="Microsoft Sans Serif"/>
                <a:cs typeface="Microsoft Sans Serif"/>
              </a:rPr>
              <a:t> </a:t>
            </a:r>
            <a:r>
              <a:rPr sz="2000" spc="30" dirty="0">
                <a:latin typeface="Microsoft Sans Serif"/>
                <a:cs typeface="Microsoft Sans Serif"/>
              </a:rPr>
              <a:t>all</a:t>
            </a:r>
            <a:r>
              <a:rPr sz="2000" spc="75" dirty="0">
                <a:latin typeface="Microsoft Sans Serif"/>
                <a:cs typeface="Microsoft Sans Serif"/>
              </a:rPr>
              <a:t> launches.</a:t>
            </a:r>
            <a:endParaRPr sz="2000">
              <a:latin typeface="Microsoft Sans Serif"/>
              <a:cs typeface="Microsoft Sans Serif"/>
            </a:endParaRPr>
          </a:p>
          <a:p>
            <a:pPr marL="1352550" lvl="1" indent="-406400">
              <a:lnSpc>
                <a:spcPct val="100000"/>
              </a:lnSpc>
              <a:spcBef>
                <a:spcPts val="1625"/>
              </a:spcBef>
              <a:buFont typeface="Arial MT"/>
              <a:buChar char="•"/>
              <a:tabLst>
                <a:tab pos="1352550" algn="l"/>
                <a:tab pos="1353185" algn="l"/>
              </a:tabLst>
            </a:pPr>
            <a:r>
              <a:rPr sz="2000" spc="-150" dirty="0">
                <a:latin typeface="Microsoft Sans Serif"/>
                <a:cs typeface="Microsoft Sans Serif"/>
              </a:rPr>
              <a:t>VA</a:t>
            </a:r>
            <a:r>
              <a:rPr sz="2000" spc="-145" dirty="0">
                <a:latin typeface="Microsoft Sans Serif"/>
                <a:cs typeface="Microsoft Sans Serif"/>
              </a:rPr>
              <a:t>F</a:t>
            </a:r>
            <a:r>
              <a:rPr sz="2000" dirty="0">
                <a:latin typeface="Microsoft Sans Serif"/>
                <a:cs typeface="Microsoft Sans Serif"/>
              </a:rPr>
              <a:t>B</a:t>
            </a:r>
            <a:r>
              <a:rPr sz="2000" spc="-105" dirty="0">
                <a:latin typeface="Microsoft Sans Serif"/>
                <a:cs typeface="Microsoft Sans Serif"/>
              </a:rPr>
              <a:t> </a:t>
            </a:r>
            <a:r>
              <a:rPr sz="2000" spc="-90" dirty="0">
                <a:latin typeface="Microsoft Sans Serif"/>
                <a:cs typeface="Microsoft Sans Serif"/>
              </a:rPr>
              <a:t>S</a:t>
            </a:r>
            <a:r>
              <a:rPr sz="2000" spc="-85" dirty="0">
                <a:latin typeface="Microsoft Sans Serif"/>
                <a:cs typeface="Microsoft Sans Serif"/>
              </a:rPr>
              <a:t>L</a:t>
            </a:r>
            <a:r>
              <a:rPr sz="2000" dirty="0">
                <a:latin typeface="Microsoft Sans Serif"/>
                <a:cs typeface="Microsoft Sans Serif"/>
              </a:rPr>
              <a:t>C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spc="-50" dirty="0">
                <a:latin typeface="Microsoft Sans Serif"/>
                <a:cs typeface="Microsoft Sans Serif"/>
              </a:rPr>
              <a:t>4</a:t>
            </a:r>
            <a:r>
              <a:rPr sz="2000" dirty="0">
                <a:latin typeface="Microsoft Sans Serif"/>
                <a:cs typeface="Microsoft Sans Serif"/>
              </a:rPr>
              <a:t>E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spc="135" dirty="0">
                <a:latin typeface="Microsoft Sans Serif"/>
                <a:cs typeface="Microsoft Sans Serif"/>
              </a:rPr>
              <a:t>an</a:t>
            </a:r>
            <a:r>
              <a:rPr sz="2000" dirty="0">
                <a:latin typeface="Microsoft Sans Serif"/>
                <a:cs typeface="Microsoft Sans Serif"/>
              </a:rPr>
              <a:t>d</a:t>
            </a:r>
            <a:r>
              <a:rPr sz="2000" spc="125" dirty="0">
                <a:latin typeface="Microsoft Sans Serif"/>
                <a:cs typeface="Microsoft Sans Serif"/>
              </a:rPr>
              <a:t> </a:t>
            </a:r>
            <a:r>
              <a:rPr sz="2000" spc="-114" dirty="0">
                <a:latin typeface="Microsoft Sans Serif"/>
                <a:cs typeface="Microsoft Sans Serif"/>
              </a:rPr>
              <a:t>KS</a:t>
            </a:r>
            <a:r>
              <a:rPr sz="2000" dirty="0">
                <a:latin typeface="Microsoft Sans Serif"/>
                <a:cs typeface="Microsoft Sans Serif"/>
              </a:rPr>
              <a:t>C</a:t>
            </a:r>
            <a:r>
              <a:rPr sz="2000" spc="-85" dirty="0">
                <a:latin typeface="Microsoft Sans Serif"/>
                <a:cs typeface="Microsoft Sans Serif"/>
              </a:rPr>
              <a:t> </a:t>
            </a:r>
            <a:r>
              <a:rPr sz="2000" spc="-60" dirty="0">
                <a:latin typeface="Microsoft Sans Serif"/>
                <a:cs typeface="Microsoft Sans Serif"/>
              </a:rPr>
              <a:t>L</a:t>
            </a:r>
            <a:r>
              <a:rPr sz="2000" dirty="0">
                <a:latin typeface="Microsoft Sans Serif"/>
                <a:cs typeface="Microsoft Sans Serif"/>
              </a:rPr>
              <a:t>C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spc="155" dirty="0">
                <a:latin typeface="Microsoft Sans Serif"/>
                <a:cs typeface="Microsoft Sans Serif"/>
              </a:rPr>
              <a:t>39</a:t>
            </a:r>
            <a:r>
              <a:rPr sz="2000" dirty="0">
                <a:latin typeface="Microsoft Sans Serif"/>
                <a:cs typeface="Microsoft Sans Serif"/>
              </a:rPr>
              <a:t>A</a:t>
            </a:r>
            <a:r>
              <a:rPr sz="2000" spc="145" dirty="0">
                <a:latin typeface="Microsoft Sans Serif"/>
                <a:cs typeface="Microsoft Sans Serif"/>
              </a:rPr>
              <a:t> </a:t>
            </a:r>
            <a:r>
              <a:rPr sz="2000" spc="45" dirty="0">
                <a:latin typeface="Microsoft Sans Serif"/>
                <a:cs typeface="Microsoft Sans Serif"/>
              </a:rPr>
              <a:t>ha</a:t>
            </a:r>
            <a:r>
              <a:rPr sz="2000" spc="50" dirty="0">
                <a:latin typeface="Microsoft Sans Serif"/>
                <a:cs typeface="Microsoft Sans Serif"/>
              </a:rPr>
              <a:t>v</a:t>
            </a:r>
            <a:r>
              <a:rPr sz="2000" dirty="0">
                <a:latin typeface="Microsoft Sans Serif"/>
                <a:cs typeface="Microsoft Sans Serif"/>
              </a:rPr>
              <a:t>e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155" dirty="0">
                <a:latin typeface="Microsoft Sans Serif"/>
                <a:cs typeface="Microsoft Sans Serif"/>
              </a:rPr>
              <a:t>h</a:t>
            </a:r>
            <a:r>
              <a:rPr sz="2000" spc="140" dirty="0">
                <a:latin typeface="Microsoft Sans Serif"/>
                <a:cs typeface="Microsoft Sans Serif"/>
              </a:rPr>
              <a:t>i</a:t>
            </a:r>
            <a:r>
              <a:rPr sz="2000" spc="155" dirty="0">
                <a:latin typeface="Microsoft Sans Serif"/>
                <a:cs typeface="Microsoft Sans Serif"/>
              </a:rPr>
              <a:t>gh</a:t>
            </a:r>
            <a:r>
              <a:rPr sz="2000" spc="140" dirty="0">
                <a:latin typeface="Microsoft Sans Serif"/>
                <a:cs typeface="Microsoft Sans Serif"/>
              </a:rPr>
              <a:t>e</a:t>
            </a:r>
            <a:r>
              <a:rPr sz="2000" dirty="0">
                <a:latin typeface="Microsoft Sans Serif"/>
                <a:cs typeface="Microsoft Sans Serif"/>
              </a:rPr>
              <a:t>r</a:t>
            </a:r>
            <a:r>
              <a:rPr sz="2000" spc="150" dirty="0">
                <a:latin typeface="Microsoft Sans Serif"/>
                <a:cs typeface="Microsoft Sans Serif"/>
              </a:rPr>
              <a:t> </a:t>
            </a:r>
            <a:r>
              <a:rPr sz="2000" spc="85" dirty="0">
                <a:latin typeface="Microsoft Sans Serif"/>
                <a:cs typeface="Microsoft Sans Serif"/>
              </a:rPr>
              <a:t>s</a:t>
            </a:r>
            <a:r>
              <a:rPr sz="2000" spc="80" dirty="0">
                <a:latin typeface="Microsoft Sans Serif"/>
                <a:cs typeface="Microsoft Sans Serif"/>
              </a:rPr>
              <a:t>u</a:t>
            </a:r>
            <a:r>
              <a:rPr sz="2000" spc="75" dirty="0">
                <a:latin typeface="Microsoft Sans Serif"/>
                <a:cs typeface="Microsoft Sans Serif"/>
              </a:rPr>
              <a:t>cc</a:t>
            </a:r>
            <a:r>
              <a:rPr sz="2000" spc="70" dirty="0">
                <a:latin typeface="Microsoft Sans Serif"/>
                <a:cs typeface="Microsoft Sans Serif"/>
              </a:rPr>
              <a:t>e</a:t>
            </a:r>
            <a:r>
              <a:rPr sz="2000" spc="75" dirty="0">
                <a:latin typeface="Microsoft Sans Serif"/>
                <a:cs typeface="Microsoft Sans Serif"/>
              </a:rPr>
              <a:t>s</a:t>
            </a:r>
            <a:r>
              <a:rPr sz="2000" dirty="0">
                <a:latin typeface="Microsoft Sans Serif"/>
                <a:cs typeface="Microsoft Sans Serif"/>
              </a:rPr>
              <a:t>s</a:t>
            </a:r>
            <a:r>
              <a:rPr sz="2000" spc="85" dirty="0">
                <a:latin typeface="Microsoft Sans Serif"/>
                <a:cs typeface="Microsoft Sans Serif"/>
              </a:rPr>
              <a:t> </a:t>
            </a:r>
            <a:r>
              <a:rPr sz="2000" spc="75" dirty="0">
                <a:latin typeface="Microsoft Sans Serif"/>
                <a:cs typeface="Microsoft Sans Serif"/>
              </a:rPr>
              <a:t>r</a:t>
            </a:r>
            <a:r>
              <a:rPr sz="2000" spc="70" dirty="0">
                <a:latin typeface="Microsoft Sans Serif"/>
                <a:cs typeface="Microsoft Sans Serif"/>
              </a:rPr>
              <a:t>a</a:t>
            </a:r>
            <a:r>
              <a:rPr sz="2000" spc="55" dirty="0">
                <a:latin typeface="Microsoft Sans Serif"/>
                <a:cs typeface="Microsoft Sans Serif"/>
              </a:rPr>
              <a:t>t</a:t>
            </a:r>
            <a:r>
              <a:rPr sz="2000" spc="70" dirty="0">
                <a:latin typeface="Microsoft Sans Serif"/>
                <a:cs typeface="Microsoft Sans Serif"/>
              </a:rPr>
              <a:t>e</a:t>
            </a:r>
            <a:r>
              <a:rPr sz="2000" spc="65" dirty="0">
                <a:latin typeface="Microsoft Sans Serif"/>
                <a:cs typeface="Microsoft Sans Serif"/>
              </a:rPr>
              <a:t>s</a:t>
            </a:r>
            <a:r>
              <a:rPr sz="2000" dirty="0">
                <a:latin typeface="Microsoft Sans Serif"/>
                <a:cs typeface="Microsoft Sans Serif"/>
              </a:rPr>
              <a:t>.</a:t>
            </a:r>
            <a:endParaRPr sz="2000">
              <a:latin typeface="Microsoft Sans Serif"/>
              <a:cs typeface="Microsoft Sans Serif"/>
            </a:endParaRPr>
          </a:p>
          <a:p>
            <a:pPr marL="1352550" lvl="1" indent="-406400">
              <a:lnSpc>
                <a:spcPct val="100000"/>
              </a:lnSpc>
              <a:spcBef>
                <a:spcPts val="1620"/>
              </a:spcBef>
              <a:buFont typeface="Arial MT"/>
              <a:buChar char="•"/>
              <a:tabLst>
                <a:tab pos="1352550" algn="l"/>
                <a:tab pos="1353185" algn="l"/>
              </a:tabLst>
            </a:pPr>
            <a:r>
              <a:rPr sz="2000" spc="65" dirty="0">
                <a:latin typeface="Microsoft Sans Serif"/>
                <a:cs typeface="Microsoft Sans Serif"/>
              </a:rPr>
              <a:t>It</a:t>
            </a:r>
            <a:r>
              <a:rPr sz="2000" spc="135" dirty="0">
                <a:latin typeface="Microsoft Sans Serif"/>
                <a:cs typeface="Microsoft Sans Serif"/>
              </a:rPr>
              <a:t> </a:t>
            </a:r>
            <a:r>
              <a:rPr sz="2000" spc="80" dirty="0">
                <a:latin typeface="Microsoft Sans Serif"/>
                <a:cs typeface="Microsoft Sans Serif"/>
              </a:rPr>
              <a:t>can</a:t>
            </a:r>
            <a:r>
              <a:rPr sz="2000" spc="150" dirty="0">
                <a:latin typeface="Microsoft Sans Serif"/>
                <a:cs typeface="Microsoft Sans Serif"/>
              </a:rPr>
              <a:t> </a:t>
            </a:r>
            <a:r>
              <a:rPr sz="2000" spc="75" dirty="0">
                <a:latin typeface="Microsoft Sans Serif"/>
                <a:cs typeface="Microsoft Sans Serif"/>
              </a:rPr>
              <a:t>be</a:t>
            </a:r>
            <a:r>
              <a:rPr sz="2000" spc="180" dirty="0">
                <a:latin typeface="Microsoft Sans Serif"/>
                <a:cs typeface="Microsoft Sans Serif"/>
              </a:rPr>
              <a:t> </a:t>
            </a:r>
            <a:r>
              <a:rPr sz="2000" spc="70" dirty="0">
                <a:latin typeface="Microsoft Sans Serif"/>
                <a:cs typeface="Microsoft Sans Serif"/>
              </a:rPr>
              <a:t>assumed</a:t>
            </a:r>
            <a:r>
              <a:rPr sz="2000" spc="75" dirty="0">
                <a:latin typeface="Microsoft Sans Serif"/>
                <a:cs typeface="Microsoft Sans Serif"/>
              </a:rPr>
              <a:t> </a:t>
            </a:r>
            <a:r>
              <a:rPr sz="2000" spc="120" dirty="0">
                <a:latin typeface="Microsoft Sans Serif"/>
                <a:cs typeface="Microsoft Sans Serif"/>
              </a:rPr>
              <a:t>that</a:t>
            </a:r>
            <a:r>
              <a:rPr sz="2000" spc="185" dirty="0">
                <a:latin typeface="Microsoft Sans Serif"/>
                <a:cs typeface="Microsoft Sans Serif"/>
              </a:rPr>
              <a:t> </a:t>
            </a:r>
            <a:r>
              <a:rPr sz="2000" spc="85" dirty="0">
                <a:latin typeface="Microsoft Sans Serif"/>
                <a:cs typeface="Microsoft Sans Serif"/>
              </a:rPr>
              <a:t>each</a:t>
            </a:r>
            <a:r>
              <a:rPr sz="2000" spc="125" dirty="0">
                <a:latin typeface="Microsoft Sans Serif"/>
                <a:cs typeface="Microsoft Sans Serif"/>
              </a:rPr>
              <a:t> </a:t>
            </a:r>
            <a:r>
              <a:rPr sz="2000" spc="105" dirty="0">
                <a:latin typeface="Microsoft Sans Serif"/>
                <a:cs typeface="Microsoft Sans Serif"/>
              </a:rPr>
              <a:t>new</a:t>
            </a:r>
            <a:r>
              <a:rPr sz="2000" spc="140" dirty="0">
                <a:latin typeface="Microsoft Sans Serif"/>
                <a:cs typeface="Microsoft Sans Serif"/>
              </a:rPr>
              <a:t> </a:t>
            </a:r>
            <a:r>
              <a:rPr sz="2000" spc="105" dirty="0">
                <a:latin typeface="Microsoft Sans Serif"/>
                <a:cs typeface="Microsoft Sans Serif"/>
              </a:rPr>
              <a:t>launch</a:t>
            </a:r>
            <a:r>
              <a:rPr sz="2000" spc="130" dirty="0">
                <a:latin typeface="Microsoft Sans Serif"/>
                <a:cs typeface="Microsoft Sans Serif"/>
              </a:rPr>
              <a:t> </a:t>
            </a:r>
            <a:r>
              <a:rPr sz="2000" spc="15" dirty="0">
                <a:latin typeface="Microsoft Sans Serif"/>
                <a:cs typeface="Microsoft Sans Serif"/>
              </a:rPr>
              <a:t>has</a:t>
            </a:r>
            <a:r>
              <a:rPr sz="2000" spc="2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a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spc="125" dirty="0">
                <a:latin typeface="Microsoft Sans Serif"/>
                <a:cs typeface="Microsoft Sans Serif"/>
              </a:rPr>
              <a:t>higher</a:t>
            </a:r>
            <a:r>
              <a:rPr sz="2000" spc="135" dirty="0">
                <a:latin typeface="Microsoft Sans Serif"/>
                <a:cs typeface="Microsoft Sans Serif"/>
              </a:rPr>
              <a:t> </a:t>
            </a:r>
            <a:r>
              <a:rPr sz="2000" spc="80" dirty="0">
                <a:latin typeface="Microsoft Sans Serif"/>
                <a:cs typeface="Microsoft Sans Serif"/>
              </a:rPr>
              <a:t>rate</a:t>
            </a:r>
            <a:r>
              <a:rPr sz="2000" spc="110" dirty="0">
                <a:latin typeface="Microsoft Sans Serif"/>
                <a:cs typeface="Microsoft Sans Serif"/>
              </a:rPr>
              <a:t> </a:t>
            </a:r>
            <a:r>
              <a:rPr sz="2000" spc="105" dirty="0">
                <a:latin typeface="Microsoft Sans Serif"/>
                <a:cs typeface="Microsoft Sans Serif"/>
              </a:rPr>
              <a:t>of</a:t>
            </a:r>
            <a:r>
              <a:rPr sz="2000" spc="210" dirty="0">
                <a:latin typeface="Microsoft Sans Serif"/>
                <a:cs typeface="Microsoft Sans Serif"/>
              </a:rPr>
              <a:t> </a:t>
            </a:r>
            <a:r>
              <a:rPr sz="2000" spc="65" dirty="0">
                <a:latin typeface="Microsoft Sans Serif"/>
                <a:cs typeface="Microsoft Sans Serif"/>
              </a:rPr>
              <a:t>success.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44246"/>
            <a:ext cx="632587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Flight</a:t>
            </a:r>
            <a:r>
              <a:rPr spc="25" dirty="0"/>
              <a:t> </a:t>
            </a:r>
            <a:r>
              <a:rPr spc="-5" dirty="0"/>
              <a:t>Number</a:t>
            </a:r>
            <a:r>
              <a:rPr spc="20" dirty="0"/>
              <a:t> </a:t>
            </a:r>
            <a:r>
              <a:rPr spc="-5" dirty="0"/>
              <a:t>vs.</a:t>
            </a:r>
            <a:r>
              <a:rPr spc="-10" dirty="0"/>
              <a:t> Launch</a:t>
            </a:r>
            <a:r>
              <a:rPr spc="45" dirty="0"/>
              <a:t> </a:t>
            </a:r>
            <a:r>
              <a:rPr spc="-5" dirty="0"/>
              <a:t>Site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4503" y="4169664"/>
            <a:ext cx="10600944" cy="1856232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64"/>
              </a:lnSpc>
            </a:pPr>
            <a:fld id="{81D60167-4931-47E6-BA6A-407CBD079E47}" type="slidenum">
              <a:rPr spc="-5" dirty="0"/>
              <a:t>18</a:t>
            </a:fld>
            <a:endParaRPr spc="-5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1611630"/>
            <a:ext cx="10661650" cy="23082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000" spc="114" dirty="0">
                <a:latin typeface="Microsoft Sans Serif"/>
                <a:cs typeface="Microsoft Sans Serif"/>
              </a:rPr>
              <a:t>Explanation:</a:t>
            </a:r>
            <a:endParaRPr sz="2000">
              <a:latin typeface="Microsoft Sans Serif"/>
              <a:cs typeface="Microsoft Sans Serif"/>
            </a:endParaRPr>
          </a:p>
          <a:p>
            <a:pPr marL="1374775" lvl="1" indent="-428625">
              <a:lnSpc>
                <a:spcPct val="100000"/>
              </a:lnSpc>
              <a:spcBef>
                <a:spcPts val="1664"/>
              </a:spcBef>
              <a:buFont typeface="Arial MT"/>
              <a:buChar char="•"/>
              <a:tabLst>
                <a:tab pos="1374775" algn="l"/>
                <a:tab pos="1375410" algn="l"/>
              </a:tabLst>
            </a:pPr>
            <a:r>
              <a:rPr sz="2000" dirty="0">
                <a:latin typeface="Microsoft Sans Serif"/>
                <a:cs typeface="Microsoft Sans Serif"/>
              </a:rPr>
              <a:t>For</a:t>
            </a:r>
            <a:r>
              <a:rPr sz="2000" spc="20" dirty="0">
                <a:latin typeface="Microsoft Sans Serif"/>
                <a:cs typeface="Microsoft Sans Serif"/>
              </a:rPr>
              <a:t> </a:t>
            </a:r>
            <a:r>
              <a:rPr sz="2000" spc="80" dirty="0">
                <a:latin typeface="Microsoft Sans Serif"/>
                <a:cs typeface="Microsoft Sans Serif"/>
              </a:rPr>
              <a:t>every</a:t>
            </a:r>
            <a:r>
              <a:rPr sz="2000" spc="90" dirty="0">
                <a:latin typeface="Microsoft Sans Serif"/>
                <a:cs typeface="Microsoft Sans Serif"/>
              </a:rPr>
              <a:t> </a:t>
            </a:r>
            <a:r>
              <a:rPr sz="2000" spc="105" dirty="0">
                <a:latin typeface="Microsoft Sans Serif"/>
                <a:cs typeface="Microsoft Sans Serif"/>
              </a:rPr>
              <a:t>launch</a:t>
            </a:r>
            <a:r>
              <a:rPr sz="2000" spc="160" dirty="0">
                <a:latin typeface="Microsoft Sans Serif"/>
                <a:cs typeface="Microsoft Sans Serif"/>
              </a:rPr>
              <a:t> </a:t>
            </a:r>
            <a:r>
              <a:rPr sz="2000" spc="65" dirty="0">
                <a:latin typeface="Microsoft Sans Serif"/>
                <a:cs typeface="Microsoft Sans Serif"/>
              </a:rPr>
              <a:t>site</a:t>
            </a:r>
            <a:r>
              <a:rPr sz="2000" spc="140" dirty="0">
                <a:latin typeface="Microsoft Sans Serif"/>
                <a:cs typeface="Microsoft Sans Serif"/>
              </a:rPr>
              <a:t> </a:t>
            </a:r>
            <a:r>
              <a:rPr sz="2000" spc="110" dirty="0">
                <a:latin typeface="Microsoft Sans Serif"/>
                <a:cs typeface="Microsoft Sans Serif"/>
              </a:rPr>
              <a:t>the</a:t>
            </a:r>
            <a:r>
              <a:rPr sz="2000" spc="195" dirty="0">
                <a:latin typeface="Microsoft Sans Serif"/>
                <a:cs typeface="Microsoft Sans Serif"/>
              </a:rPr>
              <a:t> </a:t>
            </a:r>
            <a:r>
              <a:rPr sz="2000" spc="125" dirty="0">
                <a:latin typeface="Microsoft Sans Serif"/>
                <a:cs typeface="Microsoft Sans Serif"/>
              </a:rPr>
              <a:t>higher</a:t>
            </a:r>
            <a:r>
              <a:rPr sz="2000" spc="170" dirty="0">
                <a:latin typeface="Microsoft Sans Serif"/>
                <a:cs typeface="Microsoft Sans Serif"/>
              </a:rPr>
              <a:t> </a:t>
            </a:r>
            <a:r>
              <a:rPr sz="2000" spc="110" dirty="0">
                <a:latin typeface="Microsoft Sans Serif"/>
                <a:cs typeface="Microsoft Sans Serif"/>
              </a:rPr>
              <a:t>the</a:t>
            </a:r>
            <a:r>
              <a:rPr sz="2000" spc="185" dirty="0">
                <a:latin typeface="Microsoft Sans Serif"/>
                <a:cs typeface="Microsoft Sans Serif"/>
              </a:rPr>
              <a:t> </a:t>
            </a:r>
            <a:r>
              <a:rPr sz="2000" spc="95" dirty="0">
                <a:latin typeface="Microsoft Sans Serif"/>
                <a:cs typeface="Microsoft Sans Serif"/>
              </a:rPr>
              <a:t>payload</a:t>
            </a:r>
            <a:r>
              <a:rPr sz="2000" spc="130" dirty="0">
                <a:latin typeface="Microsoft Sans Serif"/>
                <a:cs typeface="Microsoft Sans Serif"/>
              </a:rPr>
              <a:t> </a:t>
            </a:r>
            <a:r>
              <a:rPr sz="2000" spc="20" dirty="0">
                <a:latin typeface="Microsoft Sans Serif"/>
                <a:cs typeface="Microsoft Sans Serif"/>
              </a:rPr>
              <a:t>mass,</a:t>
            </a:r>
            <a:r>
              <a:rPr sz="2000" spc="30" dirty="0">
                <a:latin typeface="Microsoft Sans Serif"/>
                <a:cs typeface="Microsoft Sans Serif"/>
              </a:rPr>
              <a:t> </a:t>
            </a:r>
            <a:r>
              <a:rPr sz="2000" spc="110" dirty="0">
                <a:latin typeface="Microsoft Sans Serif"/>
                <a:cs typeface="Microsoft Sans Serif"/>
              </a:rPr>
              <a:t>the</a:t>
            </a:r>
            <a:r>
              <a:rPr sz="2000" spc="180" dirty="0">
                <a:latin typeface="Microsoft Sans Serif"/>
                <a:cs typeface="Microsoft Sans Serif"/>
              </a:rPr>
              <a:t> </a:t>
            </a:r>
            <a:r>
              <a:rPr sz="2000" spc="125" dirty="0">
                <a:latin typeface="Microsoft Sans Serif"/>
                <a:cs typeface="Microsoft Sans Serif"/>
              </a:rPr>
              <a:t>higher</a:t>
            </a:r>
            <a:r>
              <a:rPr sz="2000" spc="185" dirty="0">
                <a:latin typeface="Microsoft Sans Serif"/>
                <a:cs typeface="Microsoft Sans Serif"/>
              </a:rPr>
              <a:t> </a:t>
            </a:r>
            <a:r>
              <a:rPr sz="2000" spc="110" dirty="0">
                <a:latin typeface="Microsoft Sans Serif"/>
                <a:cs typeface="Microsoft Sans Serif"/>
              </a:rPr>
              <a:t>the</a:t>
            </a:r>
            <a:r>
              <a:rPr sz="2000" spc="185" dirty="0">
                <a:latin typeface="Microsoft Sans Serif"/>
                <a:cs typeface="Microsoft Sans Serif"/>
              </a:rPr>
              <a:t> </a:t>
            </a:r>
            <a:r>
              <a:rPr sz="2000" spc="85" dirty="0">
                <a:latin typeface="Microsoft Sans Serif"/>
                <a:cs typeface="Microsoft Sans Serif"/>
              </a:rPr>
              <a:t>success</a:t>
            </a:r>
            <a:r>
              <a:rPr sz="2000" dirty="0">
                <a:latin typeface="Microsoft Sans Serif"/>
                <a:cs typeface="Microsoft Sans Serif"/>
              </a:rPr>
              <a:t> </a:t>
            </a:r>
            <a:endParaRPr sz="2000">
              <a:latin typeface="Microsoft Sans Serif"/>
              <a:cs typeface="Microsoft Sans Serif"/>
            </a:endParaRPr>
          </a:p>
          <a:p>
            <a:pPr marL="1374775">
              <a:lnSpc>
                <a:spcPct val="100000"/>
              </a:lnSpc>
              <a:spcBef>
                <a:spcPts val="25"/>
              </a:spcBef>
            </a:pPr>
            <a:r>
              <a:rPr sz="2000" spc="70" dirty="0">
                <a:latin typeface="Microsoft Sans Serif"/>
                <a:cs typeface="Microsoft Sans Serif"/>
              </a:rPr>
              <a:t>rate.</a:t>
            </a:r>
            <a:endParaRPr sz="20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950">
              <a:latin typeface="Microsoft Sans Serif"/>
              <a:cs typeface="Microsoft Sans Serif"/>
            </a:endParaRPr>
          </a:p>
          <a:p>
            <a:pPr marL="1374775" lvl="1" indent="-428625">
              <a:lnSpc>
                <a:spcPct val="100000"/>
              </a:lnSpc>
              <a:buFont typeface="Arial MT"/>
              <a:buChar char="•"/>
              <a:tabLst>
                <a:tab pos="1374775" algn="l"/>
                <a:tab pos="1375410" algn="l"/>
              </a:tabLst>
            </a:pPr>
            <a:r>
              <a:rPr sz="2000" spc="95" dirty="0">
                <a:latin typeface="Microsoft Sans Serif"/>
                <a:cs typeface="Microsoft Sans Serif"/>
              </a:rPr>
              <a:t>Most</a:t>
            </a:r>
            <a:r>
              <a:rPr sz="2000" spc="114" dirty="0">
                <a:latin typeface="Microsoft Sans Serif"/>
                <a:cs typeface="Microsoft Sans Serif"/>
              </a:rPr>
              <a:t> </a:t>
            </a:r>
            <a:r>
              <a:rPr sz="2000" spc="110" dirty="0">
                <a:latin typeface="Microsoft Sans Serif"/>
                <a:cs typeface="Microsoft Sans Serif"/>
              </a:rPr>
              <a:t>of</a:t>
            </a:r>
            <a:r>
              <a:rPr sz="2000" spc="235" dirty="0">
                <a:latin typeface="Microsoft Sans Serif"/>
                <a:cs typeface="Microsoft Sans Serif"/>
              </a:rPr>
              <a:t> </a:t>
            </a:r>
            <a:r>
              <a:rPr sz="2000" spc="110" dirty="0">
                <a:latin typeface="Microsoft Sans Serif"/>
                <a:cs typeface="Microsoft Sans Serif"/>
              </a:rPr>
              <a:t>the</a:t>
            </a:r>
            <a:r>
              <a:rPr sz="2000" spc="195" dirty="0">
                <a:latin typeface="Microsoft Sans Serif"/>
                <a:cs typeface="Microsoft Sans Serif"/>
              </a:rPr>
              <a:t> </a:t>
            </a:r>
            <a:r>
              <a:rPr sz="2000" spc="90" dirty="0">
                <a:latin typeface="Microsoft Sans Serif"/>
                <a:cs typeface="Microsoft Sans Serif"/>
              </a:rPr>
              <a:t>launches</a:t>
            </a:r>
            <a:r>
              <a:rPr sz="2000" spc="100" dirty="0">
                <a:latin typeface="Microsoft Sans Serif"/>
                <a:cs typeface="Microsoft Sans Serif"/>
              </a:rPr>
              <a:t> </a:t>
            </a:r>
            <a:r>
              <a:rPr sz="2000" spc="155" dirty="0">
                <a:latin typeface="Microsoft Sans Serif"/>
                <a:cs typeface="Microsoft Sans Serif"/>
              </a:rPr>
              <a:t>with</a:t>
            </a:r>
            <a:r>
              <a:rPr sz="2000" spc="229" dirty="0">
                <a:latin typeface="Microsoft Sans Serif"/>
                <a:cs typeface="Microsoft Sans Serif"/>
              </a:rPr>
              <a:t> </a:t>
            </a:r>
            <a:r>
              <a:rPr sz="2000" spc="95" dirty="0">
                <a:latin typeface="Microsoft Sans Serif"/>
                <a:cs typeface="Microsoft Sans Serif"/>
              </a:rPr>
              <a:t>payload</a:t>
            </a:r>
            <a:r>
              <a:rPr sz="2000" spc="125" dirty="0">
                <a:latin typeface="Microsoft Sans Serif"/>
                <a:cs typeface="Microsoft Sans Serif"/>
              </a:rPr>
              <a:t> </a:t>
            </a:r>
            <a:r>
              <a:rPr sz="2000" spc="20" dirty="0">
                <a:latin typeface="Microsoft Sans Serif"/>
                <a:cs typeface="Microsoft Sans Serif"/>
              </a:rPr>
              <a:t>mass</a:t>
            </a:r>
            <a:r>
              <a:rPr sz="2000" spc="50" dirty="0">
                <a:latin typeface="Microsoft Sans Serif"/>
                <a:cs typeface="Microsoft Sans Serif"/>
              </a:rPr>
              <a:t> </a:t>
            </a:r>
            <a:r>
              <a:rPr sz="2000" spc="80" dirty="0">
                <a:latin typeface="Microsoft Sans Serif"/>
                <a:cs typeface="Microsoft Sans Serif"/>
              </a:rPr>
              <a:t>over</a:t>
            </a:r>
            <a:r>
              <a:rPr sz="2000" spc="95" dirty="0">
                <a:latin typeface="Microsoft Sans Serif"/>
                <a:cs typeface="Microsoft Sans Serif"/>
              </a:rPr>
              <a:t> </a:t>
            </a:r>
            <a:r>
              <a:rPr sz="2000" spc="229" dirty="0">
                <a:latin typeface="Microsoft Sans Serif"/>
                <a:cs typeface="Microsoft Sans Serif"/>
              </a:rPr>
              <a:t>7000</a:t>
            </a:r>
            <a:r>
              <a:rPr sz="2000" spc="335" dirty="0">
                <a:latin typeface="Microsoft Sans Serif"/>
                <a:cs typeface="Microsoft Sans Serif"/>
              </a:rPr>
              <a:t> </a:t>
            </a:r>
            <a:r>
              <a:rPr sz="2000" spc="80" dirty="0">
                <a:latin typeface="Microsoft Sans Serif"/>
                <a:cs typeface="Microsoft Sans Serif"/>
              </a:rPr>
              <a:t>kg</a:t>
            </a:r>
            <a:r>
              <a:rPr sz="2000" spc="170" dirty="0">
                <a:latin typeface="Microsoft Sans Serif"/>
                <a:cs typeface="Microsoft Sans Serif"/>
              </a:rPr>
              <a:t> </a:t>
            </a:r>
            <a:r>
              <a:rPr sz="2000" spc="90" dirty="0">
                <a:latin typeface="Microsoft Sans Serif"/>
                <a:cs typeface="Microsoft Sans Serif"/>
              </a:rPr>
              <a:t>were</a:t>
            </a:r>
            <a:r>
              <a:rPr sz="2000" spc="130" dirty="0">
                <a:latin typeface="Microsoft Sans Serif"/>
                <a:cs typeface="Microsoft Sans Serif"/>
              </a:rPr>
              <a:t> </a:t>
            </a:r>
            <a:r>
              <a:rPr sz="2000" spc="85" dirty="0">
                <a:latin typeface="Microsoft Sans Serif"/>
                <a:cs typeface="Microsoft Sans Serif"/>
              </a:rPr>
              <a:t>successful.</a:t>
            </a:r>
            <a:endParaRPr sz="2000">
              <a:latin typeface="Microsoft Sans Serif"/>
              <a:cs typeface="Microsoft Sans Serif"/>
            </a:endParaRPr>
          </a:p>
          <a:p>
            <a:pPr lvl="1">
              <a:lnSpc>
                <a:spcPct val="100000"/>
              </a:lnSpc>
              <a:spcBef>
                <a:spcPts val="15"/>
              </a:spcBef>
              <a:buFont typeface="Arial MT"/>
              <a:buChar char="•"/>
            </a:pPr>
            <a:endParaRPr sz="1800">
              <a:latin typeface="Microsoft Sans Serif"/>
              <a:cs typeface="Microsoft Sans Serif"/>
            </a:endParaRPr>
          </a:p>
          <a:p>
            <a:pPr marL="1374775" lvl="1" indent="-428625">
              <a:lnSpc>
                <a:spcPct val="100000"/>
              </a:lnSpc>
              <a:buFont typeface="Arial MT"/>
              <a:buChar char="•"/>
              <a:tabLst>
                <a:tab pos="1374775" algn="l"/>
                <a:tab pos="1375410" algn="l"/>
              </a:tabLst>
            </a:pPr>
            <a:r>
              <a:rPr sz="2000" spc="-85" dirty="0">
                <a:latin typeface="Microsoft Sans Serif"/>
                <a:cs typeface="Microsoft Sans Serif"/>
              </a:rPr>
              <a:t>KSC </a:t>
            </a:r>
            <a:r>
              <a:rPr sz="2000" spc="-30" dirty="0">
                <a:latin typeface="Microsoft Sans Serif"/>
                <a:cs typeface="Microsoft Sans Serif"/>
              </a:rPr>
              <a:t>LC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spc="105" dirty="0">
                <a:latin typeface="Microsoft Sans Serif"/>
                <a:cs typeface="Microsoft Sans Serif"/>
              </a:rPr>
              <a:t>39A</a:t>
            </a:r>
            <a:r>
              <a:rPr sz="2000" spc="175" dirty="0">
                <a:latin typeface="Microsoft Sans Serif"/>
                <a:cs typeface="Microsoft Sans Serif"/>
              </a:rPr>
              <a:t> </a:t>
            </a:r>
            <a:r>
              <a:rPr sz="2000" spc="15" dirty="0">
                <a:latin typeface="Microsoft Sans Serif"/>
                <a:cs typeface="Microsoft Sans Serif"/>
              </a:rPr>
              <a:t>has</a:t>
            </a:r>
            <a:r>
              <a:rPr sz="2000" spc="1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a</a:t>
            </a:r>
            <a:r>
              <a:rPr sz="2000" spc="-25" dirty="0">
                <a:latin typeface="Microsoft Sans Serif"/>
                <a:cs typeface="Microsoft Sans Serif"/>
              </a:rPr>
              <a:t> </a:t>
            </a:r>
            <a:r>
              <a:rPr sz="2000" spc="-5" dirty="0">
                <a:latin typeface="Microsoft Sans Serif"/>
                <a:cs typeface="Microsoft Sans Serif"/>
              </a:rPr>
              <a:t>100%</a:t>
            </a:r>
            <a:r>
              <a:rPr sz="2000" spc="15" dirty="0">
                <a:latin typeface="Microsoft Sans Serif"/>
                <a:cs typeface="Microsoft Sans Serif"/>
              </a:rPr>
              <a:t> </a:t>
            </a:r>
            <a:r>
              <a:rPr sz="2000" spc="70" dirty="0">
                <a:latin typeface="Microsoft Sans Serif"/>
                <a:cs typeface="Microsoft Sans Serif"/>
              </a:rPr>
              <a:t>success</a:t>
            </a:r>
            <a:r>
              <a:rPr sz="2000" spc="95" dirty="0">
                <a:latin typeface="Microsoft Sans Serif"/>
                <a:cs typeface="Microsoft Sans Serif"/>
              </a:rPr>
              <a:t> </a:t>
            </a:r>
            <a:r>
              <a:rPr sz="2000" spc="80" dirty="0">
                <a:latin typeface="Microsoft Sans Serif"/>
                <a:cs typeface="Microsoft Sans Serif"/>
              </a:rPr>
              <a:t>rate</a:t>
            </a:r>
            <a:r>
              <a:rPr sz="2000" spc="95" dirty="0">
                <a:latin typeface="Microsoft Sans Serif"/>
                <a:cs typeface="Microsoft Sans Serif"/>
              </a:rPr>
              <a:t> </a:t>
            </a:r>
            <a:r>
              <a:rPr sz="2000" spc="114" dirty="0">
                <a:latin typeface="Microsoft Sans Serif"/>
                <a:cs typeface="Microsoft Sans Serif"/>
              </a:rPr>
              <a:t>for</a:t>
            </a:r>
            <a:r>
              <a:rPr sz="2000" spc="175" dirty="0">
                <a:latin typeface="Microsoft Sans Serif"/>
                <a:cs typeface="Microsoft Sans Serif"/>
              </a:rPr>
              <a:t> </a:t>
            </a:r>
            <a:r>
              <a:rPr sz="2000" spc="95" dirty="0">
                <a:latin typeface="Microsoft Sans Serif"/>
                <a:cs typeface="Microsoft Sans Serif"/>
              </a:rPr>
              <a:t>payload</a:t>
            </a:r>
            <a:r>
              <a:rPr sz="2000" spc="130" dirty="0">
                <a:latin typeface="Microsoft Sans Serif"/>
                <a:cs typeface="Microsoft Sans Serif"/>
              </a:rPr>
              <a:t> </a:t>
            </a:r>
            <a:r>
              <a:rPr sz="2000" spc="25" dirty="0">
                <a:latin typeface="Microsoft Sans Serif"/>
                <a:cs typeface="Microsoft Sans Serif"/>
              </a:rPr>
              <a:t>mass </a:t>
            </a:r>
            <a:r>
              <a:rPr sz="2000" spc="135" dirty="0">
                <a:latin typeface="Microsoft Sans Serif"/>
                <a:cs typeface="Microsoft Sans Serif"/>
              </a:rPr>
              <a:t>under</a:t>
            </a:r>
            <a:r>
              <a:rPr sz="2000" spc="145" dirty="0">
                <a:latin typeface="Microsoft Sans Serif"/>
                <a:cs typeface="Microsoft Sans Serif"/>
              </a:rPr>
              <a:t> </a:t>
            </a:r>
            <a:r>
              <a:rPr sz="2000" spc="220" dirty="0">
                <a:latin typeface="Microsoft Sans Serif"/>
                <a:cs typeface="Microsoft Sans Serif"/>
              </a:rPr>
              <a:t>5500</a:t>
            </a:r>
            <a:r>
              <a:rPr sz="2000" spc="280" dirty="0">
                <a:latin typeface="Microsoft Sans Serif"/>
                <a:cs typeface="Microsoft Sans Serif"/>
              </a:rPr>
              <a:t> </a:t>
            </a:r>
            <a:r>
              <a:rPr sz="2000" spc="80" dirty="0">
                <a:latin typeface="Microsoft Sans Serif"/>
                <a:cs typeface="Microsoft Sans Serif"/>
              </a:rPr>
              <a:t>kg</a:t>
            </a:r>
            <a:r>
              <a:rPr sz="2000" spc="155" dirty="0">
                <a:latin typeface="Microsoft Sans Serif"/>
                <a:cs typeface="Microsoft Sans Serif"/>
              </a:rPr>
              <a:t> </a:t>
            </a:r>
            <a:r>
              <a:rPr sz="2000" spc="110" dirty="0">
                <a:latin typeface="Microsoft Sans Serif"/>
                <a:cs typeface="Microsoft Sans Serif"/>
              </a:rPr>
              <a:t>too.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50342"/>
            <a:ext cx="506920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Payload</a:t>
            </a:r>
            <a:r>
              <a:rPr spc="25" dirty="0"/>
              <a:t> </a:t>
            </a:r>
            <a:r>
              <a:rPr spc="-5" dirty="0"/>
              <a:t>vs.</a:t>
            </a:r>
            <a:r>
              <a:rPr spc="-20" dirty="0"/>
              <a:t> </a:t>
            </a:r>
            <a:r>
              <a:rPr spc="-10" dirty="0"/>
              <a:t>Launch</a:t>
            </a:r>
            <a:r>
              <a:rPr spc="25" dirty="0"/>
              <a:t> </a:t>
            </a:r>
            <a:r>
              <a:rPr spc="-5" dirty="0"/>
              <a:t>Site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78863" y="3959352"/>
            <a:ext cx="9072372" cy="206654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64"/>
              </a:lnSpc>
            </a:pPr>
            <a:fld id="{81D60167-4931-47E6-BA6A-407CBD079E47}" type="slidenum">
              <a:rPr spc="-5" dirty="0"/>
              <a:t>19</a:t>
            </a:fld>
            <a:endParaRPr spc="-5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37640" y="1960270"/>
            <a:ext cx="2734945" cy="3105785"/>
          </a:xfrm>
          <a:prstGeom prst="rect">
            <a:avLst/>
          </a:prstGeom>
        </p:spPr>
        <p:txBody>
          <a:bodyPr vert="horz" wrap="square" lIns="0" tIns="191135" rIns="0" bIns="0" rtlCol="0">
            <a:spAutoFit/>
          </a:bodyPr>
          <a:lstStyle/>
          <a:p>
            <a:pPr marL="240665" indent="-228600">
              <a:lnSpc>
                <a:spcPct val="100000"/>
              </a:lnSpc>
              <a:spcBef>
                <a:spcPts val="1505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Executive</a:t>
            </a:r>
            <a:r>
              <a:rPr sz="2200" spc="-5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Summary</a:t>
            </a:r>
            <a:endParaRPr sz="2200">
              <a:latin typeface="Arial MT"/>
              <a:cs typeface="Arial MT"/>
            </a:endParaRPr>
          </a:p>
          <a:p>
            <a:pPr marL="240665" indent="-228600">
              <a:lnSpc>
                <a:spcPct val="100000"/>
              </a:lnSpc>
              <a:spcBef>
                <a:spcPts val="140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Introduction</a:t>
            </a:r>
            <a:endParaRPr sz="2200">
              <a:latin typeface="Arial MT"/>
              <a:cs typeface="Arial MT"/>
            </a:endParaRPr>
          </a:p>
          <a:p>
            <a:pPr marL="240665" indent="-228600">
              <a:lnSpc>
                <a:spcPct val="100000"/>
              </a:lnSpc>
              <a:spcBef>
                <a:spcPts val="1405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Methodology</a:t>
            </a:r>
            <a:endParaRPr sz="2200">
              <a:latin typeface="Arial MT"/>
              <a:cs typeface="Arial MT"/>
            </a:endParaRPr>
          </a:p>
          <a:p>
            <a:pPr marL="240665" indent="-228600">
              <a:lnSpc>
                <a:spcPct val="100000"/>
              </a:lnSpc>
              <a:spcBef>
                <a:spcPts val="1395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Results</a:t>
            </a:r>
            <a:endParaRPr sz="2200">
              <a:latin typeface="Arial MT"/>
              <a:cs typeface="Arial MT"/>
            </a:endParaRPr>
          </a:p>
          <a:p>
            <a:pPr marL="240665" indent="-228600">
              <a:lnSpc>
                <a:spcPct val="100000"/>
              </a:lnSpc>
              <a:spcBef>
                <a:spcPts val="1405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Conclusion</a:t>
            </a:r>
            <a:endParaRPr sz="2200">
              <a:latin typeface="Arial MT"/>
              <a:cs typeface="Arial MT"/>
            </a:endParaRPr>
          </a:p>
          <a:p>
            <a:pPr marL="240665" indent="-228600">
              <a:lnSpc>
                <a:spcPct val="100000"/>
              </a:lnSpc>
              <a:spcBef>
                <a:spcPts val="1405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Appendix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215751" y="6107681"/>
            <a:ext cx="189230" cy="2520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64"/>
              </a:lnSpc>
            </a:pPr>
            <a:fld id="{81D60167-4931-47E6-BA6A-407CBD079E47}" type="slidenum">
              <a:rPr sz="1600" spc="-5" dirty="0">
                <a:solidFill>
                  <a:srgbClr val="1C7CDB"/>
                </a:solidFill>
                <a:latin typeface="Arial MT"/>
                <a:cs typeface="Arial MT"/>
              </a:rPr>
              <a:t>2</a:t>
            </a:fld>
            <a:endParaRPr sz="16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50342"/>
            <a:ext cx="151257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Outline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1646046"/>
            <a:ext cx="4655820" cy="40125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Char char="•"/>
              <a:tabLst>
                <a:tab pos="240665" algn="l"/>
                <a:tab pos="241300" algn="l"/>
              </a:tabLst>
            </a:pPr>
            <a:r>
              <a:rPr sz="1200" spc="-10" dirty="0">
                <a:solidFill>
                  <a:srgbClr val="292929"/>
                </a:solidFill>
                <a:latin typeface="Arial MT"/>
                <a:cs typeface="Arial MT"/>
              </a:rPr>
              <a:t>EXPLANATION:</a:t>
            </a:r>
            <a:endParaRPr sz="12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Char char="•"/>
            </a:pPr>
            <a:endParaRPr sz="1750">
              <a:latin typeface="Arial MT"/>
              <a:cs typeface="Arial MT"/>
            </a:endParaRPr>
          </a:p>
          <a:p>
            <a:pPr marL="485140" indent="-461009">
              <a:lnSpc>
                <a:spcPct val="100000"/>
              </a:lnSpc>
              <a:buFont typeface="Arial MT"/>
              <a:buChar char="•"/>
              <a:tabLst>
                <a:tab pos="484505" algn="l"/>
                <a:tab pos="485775" algn="l"/>
              </a:tabLst>
            </a:pPr>
            <a:r>
              <a:rPr sz="2200" spc="120" dirty="0">
                <a:latin typeface="Microsoft Sans Serif"/>
                <a:cs typeface="Microsoft Sans Serif"/>
              </a:rPr>
              <a:t>Orbits</a:t>
            </a:r>
            <a:r>
              <a:rPr sz="2200" spc="165" dirty="0">
                <a:latin typeface="Microsoft Sans Serif"/>
                <a:cs typeface="Microsoft Sans Serif"/>
              </a:rPr>
              <a:t> </a:t>
            </a:r>
            <a:r>
              <a:rPr sz="2200" spc="150" dirty="0">
                <a:latin typeface="Microsoft Sans Serif"/>
                <a:cs typeface="Microsoft Sans Serif"/>
              </a:rPr>
              <a:t>with</a:t>
            </a:r>
            <a:r>
              <a:rPr sz="2200" spc="220" dirty="0">
                <a:latin typeface="Microsoft Sans Serif"/>
                <a:cs typeface="Microsoft Sans Serif"/>
              </a:rPr>
              <a:t> </a:t>
            </a:r>
            <a:r>
              <a:rPr sz="2200" spc="-15" dirty="0">
                <a:latin typeface="Microsoft Sans Serif"/>
                <a:cs typeface="Microsoft Sans Serif"/>
              </a:rPr>
              <a:t>100%</a:t>
            </a:r>
            <a:r>
              <a:rPr sz="2200" spc="-25" dirty="0">
                <a:latin typeface="Microsoft Sans Serif"/>
                <a:cs typeface="Microsoft Sans Serif"/>
              </a:rPr>
              <a:t> </a:t>
            </a:r>
            <a:r>
              <a:rPr sz="2200" spc="60" dirty="0">
                <a:latin typeface="Microsoft Sans Serif"/>
                <a:cs typeface="Microsoft Sans Serif"/>
              </a:rPr>
              <a:t>success</a:t>
            </a:r>
            <a:r>
              <a:rPr sz="2200" spc="70" dirty="0">
                <a:latin typeface="Microsoft Sans Serif"/>
                <a:cs typeface="Microsoft Sans Serif"/>
              </a:rPr>
              <a:t> rate:</a:t>
            </a:r>
            <a:endParaRPr sz="2200">
              <a:latin typeface="Microsoft Sans Serif"/>
              <a:cs typeface="Microsoft Sans Serif"/>
            </a:endParaRPr>
          </a:p>
          <a:p>
            <a:pPr marL="946785" lvl="1" indent="-462280">
              <a:lnSpc>
                <a:spcPct val="100000"/>
              </a:lnSpc>
              <a:spcBef>
                <a:spcPts val="1970"/>
              </a:spcBef>
              <a:buFont typeface="Arial MT"/>
              <a:buChar char="-"/>
              <a:tabLst>
                <a:tab pos="946785" algn="l"/>
                <a:tab pos="947419" algn="l"/>
              </a:tabLst>
            </a:pPr>
            <a:r>
              <a:rPr sz="2200" spc="-225" dirty="0">
                <a:latin typeface="Microsoft Sans Serif"/>
                <a:cs typeface="Microsoft Sans Serif"/>
              </a:rPr>
              <a:t>ES-</a:t>
            </a:r>
            <a:r>
              <a:rPr sz="2200" spc="-220" dirty="0">
                <a:latin typeface="Microsoft Sans Serif"/>
                <a:cs typeface="Microsoft Sans Serif"/>
              </a:rPr>
              <a:t>L1</a:t>
            </a:r>
            <a:r>
              <a:rPr sz="2200" spc="-5" dirty="0">
                <a:latin typeface="Microsoft Sans Serif"/>
                <a:cs typeface="Microsoft Sans Serif"/>
              </a:rPr>
              <a:t>,</a:t>
            </a:r>
            <a:r>
              <a:rPr sz="2200" spc="-250" dirty="0">
                <a:latin typeface="Microsoft Sans Serif"/>
                <a:cs typeface="Microsoft Sans Serif"/>
              </a:rPr>
              <a:t> </a:t>
            </a:r>
            <a:r>
              <a:rPr sz="2200" spc="-155" dirty="0">
                <a:latin typeface="Microsoft Sans Serif"/>
                <a:cs typeface="Microsoft Sans Serif"/>
              </a:rPr>
              <a:t>GEO</a:t>
            </a:r>
            <a:r>
              <a:rPr sz="2200" spc="-5" dirty="0">
                <a:latin typeface="Microsoft Sans Serif"/>
                <a:cs typeface="Microsoft Sans Serif"/>
              </a:rPr>
              <a:t>,</a:t>
            </a:r>
            <a:r>
              <a:rPr sz="2200" spc="-130" dirty="0">
                <a:latin typeface="Microsoft Sans Serif"/>
                <a:cs typeface="Microsoft Sans Serif"/>
              </a:rPr>
              <a:t> HEO</a:t>
            </a:r>
            <a:r>
              <a:rPr sz="2200" spc="-5" dirty="0">
                <a:latin typeface="Microsoft Sans Serif"/>
                <a:cs typeface="Microsoft Sans Serif"/>
              </a:rPr>
              <a:t>,</a:t>
            </a:r>
            <a:r>
              <a:rPr sz="2200" spc="-140" dirty="0">
                <a:latin typeface="Microsoft Sans Serif"/>
                <a:cs typeface="Microsoft Sans Serif"/>
              </a:rPr>
              <a:t> </a:t>
            </a:r>
            <a:r>
              <a:rPr sz="2200" spc="-95" dirty="0">
                <a:latin typeface="Microsoft Sans Serif"/>
                <a:cs typeface="Microsoft Sans Serif"/>
              </a:rPr>
              <a:t>SSO</a:t>
            </a:r>
            <a:endParaRPr sz="2200">
              <a:latin typeface="Microsoft Sans Serif"/>
              <a:cs typeface="Microsoft Sans Serif"/>
            </a:endParaRPr>
          </a:p>
          <a:p>
            <a:pPr marL="485140" indent="-461009">
              <a:lnSpc>
                <a:spcPct val="100000"/>
              </a:lnSpc>
              <a:spcBef>
                <a:spcPts val="1980"/>
              </a:spcBef>
              <a:buFont typeface="Arial MT"/>
              <a:buChar char="•"/>
              <a:tabLst>
                <a:tab pos="484505" algn="l"/>
                <a:tab pos="485775" algn="l"/>
              </a:tabLst>
            </a:pPr>
            <a:r>
              <a:rPr sz="2200" spc="120" dirty="0">
                <a:latin typeface="Microsoft Sans Serif"/>
                <a:cs typeface="Microsoft Sans Serif"/>
              </a:rPr>
              <a:t>Orbits</a:t>
            </a:r>
            <a:r>
              <a:rPr sz="2200" spc="165" dirty="0">
                <a:latin typeface="Microsoft Sans Serif"/>
                <a:cs typeface="Microsoft Sans Serif"/>
              </a:rPr>
              <a:t> </a:t>
            </a:r>
            <a:r>
              <a:rPr sz="2200" spc="150" dirty="0">
                <a:latin typeface="Microsoft Sans Serif"/>
                <a:cs typeface="Microsoft Sans Serif"/>
              </a:rPr>
              <a:t>with</a:t>
            </a:r>
            <a:r>
              <a:rPr sz="2200" spc="220" dirty="0">
                <a:latin typeface="Microsoft Sans Serif"/>
                <a:cs typeface="Microsoft Sans Serif"/>
              </a:rPr>
              <a:t> </a:t>
            </a:r>
            <a:r>
              <a:rPr sz="2200" spc="10" dirty="0">
                <a:latin typeface="Microsoft Sans Serif"/>
                <a:cs typeface="Microsoft Sans Serif"/>
              </a:rPr>
              <a:t>0%</a:t>
            </a:r>
            <a:r>
              <a:rPr sz="2200" spc="20" dirty="0">
                <a:latin typeface="Microsoft Sans Serif"/>
                <a:cs typeface="Microsoft Sans Serif"/>
              </a:rPr>
              <a:t> </a:t>
            </a:r>
            <a:r>
              <a:rPr sz="2200" spc="60" dirty="0">
                <a:latin typeface="Microsoft Sans Serif"/>
                <a:cs typeface="Microsoft Sans Serif"/>
              </a:rPr>
              <a:t>success</a:t>
            </a:r>
            <a:r>
              <a:rPr sz="2200" spc="70" dirty="0">
                <a:latin typeface="Microsoft Sans Serif"/>
                <a:cs typeface="Microsoft Sans Serif"/>
              </a:rPr>
              <a:t> rate:</a:t>
            </a:r>
            <a:endParaRPr sz="2200">
              <a:latin typeface="Microsoft Sans Serif"/>
              <a:cs typeface="Microsoft Sans Serif"/>
            </a:endParaRPr>
          </a:p>
          <a:p>
            <a:pPr marL="946785" lvl="1" indent="-462280">
              <a:lnSpc>
                <a:spcPct val="100000"/>
              </a:lnSpc>
              <a:spcBef>
                <a:spcPts val="1970"/>
              </a:spcBef>
              <a:buFont typeface="Arial MT"/>
              <a:buChar char="-"/>
              <a:tabLst>
                <a:tab pos="946785" algn="l"/>
                <a:tab pos="947419" algn="l"/>
              </a:tabLst>
            </a:pPr>
            <a:r>
              <a:rPr sz="2200" spc="-30" dirty="0">
                <a:latin typeface="Microsoft Sans Serif"/>
                <a:cs typeface="Microsoft Sans Serif"/>
              </a:rPr>
              <a:t>SO</a:t>
            </a:r>
            <a:endParaRPr sz="2200">
              <a:latin typeface="Microsoft Sans Serif"/>
              <a:cs typeface="Microsoft Sans Serif"/>
            </a:endParaRPr>
          </a:p>
          <a:p>
            <a:pPr marL="485140" marR="786130" indent="-460375">
              <a:lnSpc>
                <a:spcPts val="2400"/>
              </a:lnSpc>
              <a:spcBef>
                <a:spcPts val="2045"/>
              </a:spcBef>
              <a:buFont typeface="Arial MT"/>
              <a:buChar char="•"/>
              <a:tabLst>
                <a:tab pos="484505" algn="l"/>
                <a:tab pos="485775" algn="l"/>
              </a:tabLst>
            </a:pPr>
            <a:r>
              <a:rPr sz="2200" spc="120" dirty="0">
                <a:latin typeface="Microsoft Sans Serif"/>
                <a:cs typeface="Microsoft Sans Serif"/>
              </a:rPr>
              <a:t>Orbits</a:t>
            </a:r>
            <a:r>
              <a:rPr sz="2200" spc="150" dirty="0">
                <a:latin typeface="Microsoft Sans Serif"/>
                <a:cs typeface="Microsoft Sans Serif"/>
              </a:rPr>
              <a:t> with</a:t>
            </a:r>
            <a:r>
              <a:rPr sz="2200" spc="200" dirty="0">
                <a:latin typeface="Microsoft Sans Serif"/>
                <a:cs typeface="Microsoft Sans Serif"/>
              </a:rPr>
              <a:t> </a:t>
            </a:r>
            <a:r>
              <a:rPr sz="2200" spc="60" dirty="0">
                <a:latin typeface="Microsoft Sans Serif"/>
                <a:cs typeface="Microsoft Sans Serif"/>
              </a:rPr>
              <a:t>success</a:t>
            </a:r>
            <a:r>
              <a:rPr sz="2200" spc="65" dirty="0">
                <a:latin typeface="Microsoft Sans Serif"/>
                <a:cs typeface="Microsoft Sans Serif"/>
              </a:rPr>
              <a:t> </a:t>
            </a:r>
            <a:r>
              <a:rPr sz="2200" spc="100" dirty="0">
                <a:latin typeface="Microsoft Sans Serif"/>
                <a:cs typeface="Microsoft Sans Serif"/>
              </a:rPr>
              <a:t>rate </a:t>
            </a:r>
            <a:r>
              <a:rPr sz="2200" spc="-570" dirty="0">
                <a:latin typeface="Microsoft Sans Serif"/>
                <a:cs typeface="Microsoft Sans Serif"/>
              </a:rPr>
              <a:t> </a:t>
            </a:r>
            <a:r>
              <a:rPr sz="2200" spc="135" dirty="0">
                <a:latin typeface="Microsoft Sans Serif"/>
                <a:cs typeface="Microsoft Sans Serif"/>
              </a:rPr>
              <a:t>between</a:t>
            </a:r>
            <a:r>
              <a:rPr sz="2200" spc="140" dirty="0">
                <a:latin typeface="Microsoft Sans Serif"/>
                <a:cs typeface="Microsoft Sans Serif"/>
              </a:rPr>
              <a:t> </a:t>
            </a:r>
            <a:r>
              <a:rPr sz="2200" spc="35" dirty="0">
                <a:latin typeface="Microsoft Sans Serif"/>
                <a:cs typeface="Microsoft Sans Serif"/>
              </a:rPr>
              <a:t>50%</a:t>
            </a:r>
            <a:r>
              <a:rPr sz="2200" spc="45" dirty="0">
                <a:latin typeface="Microsoft Sans Serif"/>
                <a:cs typeface="Microsoft Sans Serif"/>
              </a:rPr>
              <a:t> </a:t>
            </a:r>
            <a:r>
              <a:rPr sz="2200" spc="80" dirty="0">
                <a:latin typeface="Microsoft Sans Serif"/>
                <a:cs typeface="Microsoft Sans Serif"/>
              </a:rPr>
              <a:t>and</a:t>
            </a:r>
            <a:r>
              <a:rPr sz="2200" spc="95" dirty="0">
                <a:latin typeface="Microsoft Sans Serif"/>
                <a:cs typeface="Microsoft Sans Serif"/>
              </a:rPr>
              <a:t> </a:t>
            </a:r>
            <a:r>
              <a:rPr sz="2200" spc="-40" dirty="0">
                <a:latin typeface="Microsoft Sans Serif"/>
                <a:cs typeface="Microsoft Sans Serif"/>
              </a:rPr>
              <a:t>85%:</a:t>
            </a:r>
            <a:endParaRPr sz="2200">
              <a:latin typeface="Microsoft Sans Serif"/>
              <a:cs typeface="Microsoft Sans Serif"/>
            </a:endParaRPr>
          </a:p>
          <a:p>
            <a:pPr marL="946785" lvl="1" indent="-462280">
              <a:lnSpc>
                <a:spcPct val="100000"/>
              </a:lnSpc>
              <a:spcBef>
                <a:spcPts val="1930"/>
              </a:spcBef>
              <a:buFont typeface="Arial MT"/>
              <a:buChar char="-"/>
              <a:tabLst>
                <a:tab pos="946785" algn="l"/>
                <a:tab pos="947419" algn="l"/>
              </a:tabLst>
            </a:pPr>
            <a:r>
              <a:rPr sz="2200" spc="-145" dirty="0">
                <a:latin typeface="Microsoft Sans Serif"/>
                <a:cs typeface="Microsoft Sans Serif"/>
              </a:rPr>
              <a:t>G</a:t>
            </a:r>
            <a:r>
              <a:rPr sz="2200" spc="-135" dirty="0">
                <a:latin typeface="Microsoft Sans Serif"/>
                <a:cs typeface="Microsoft Sans Serif"/>
              </a:rPr>
              <a:t>T</a:t>
            </a:r>
            <a:r>
              <a:rPr sz="2200" spc="-145" dirty="0">
                <a:latin typeface="Microsoft Sans Serif"/>
                <a:cs typeface="Microsoft Sans Serif"/>
              </a:rPr>
              <a:t>O</a:t>
            </a:r>
            <a:r>
              <a:rPr sz="2200" spc="-5" dirty="0">
                <a:latin typeface="Microsoft Sans Serif"/>
                <a:cs typeface="Microsoft Sans Serif"/>
              </a:rPr>
              <a:t>,</a:t>
            </a:r>
            <a:r>
              <a:rPr sz="2200" spc="-140" dirty="0">
                <a:latin typeface="Microsoft Sans Serif"/>
                <a:cs typeface="Microsoft Sans Serif"/>
              </a:rPr>
              <a:t> </a:t>
            </a:r>
            <a:r>
              <a:rPr sz="2200" spc="-125" dirty="0">
                <a:latin typeface="Microsoft Sans Serif"/>
                <a:cs typeface="Microsoft Sans Serif"/>
              </a:rPr>
              <a:t>I</a:t>
            </a:r>
            <a:r>
              <a:rPr sz="2200" spc="-130" dirty="0">
                <a:latin typeface="Microsoft Sans Serif"/>
                <a:cs typeface="Microsoft Sans Serif"/>
              </a:rPr>
              <a:t>SS</a:t>
            </a:r>
            <a:r>
              <a:rPr sz="2200" spc="-5" dirty="0">
                <a:latin typeface="Microsoft Sans Serif"/>
                <a:cs typeface="Microsoft Sans Serif"/>
              </a:rPr>
              <a:t>,</a:t>
            </a:r>
            <a:r>
              <a:rPr sz="2200" spc="-125" dirty="0">
                <a:latin typeface="Microsoft Sans Serif"/>
                <a:cs typeface="Microsoft Sans Serif"/>
              </a:rPr>
              <a:t> </a:t>
            </a:r>
            <a:r>
              <a:rPr sz="2200" spc="-150" dirty="0">
                <a:latin typeface="Microsoft Sans Serif"/>
                <a:cs typeface="Microsoft Sans Serif"/>
              </a:rPr>
              <a:t>LE</a:t>
            </a:r>
            <a:r>
              <a:rPr sz="2200" spc="-155" dirty="0">
                <a:latin typeface="Microsoft Sans Serif"/>
                <a:cs typeface="Microsoft Sans Serif"/>
              </a:rPr>
              <a:t>O</a:t>
            </a:r>
            <a:r>
              <a:rPr sz="2200" spc="-5" dirty="0">
                <a:latin typeface="Microsoft Sans Serif"/>
                <a:cs typeface="Microsoft Sans Serif"/>
              </a:rPr>
              <a:t>,</a:t>
            </a:r>
            <a:r>
              <a:rPr sz="2200" spc="-175" dirty="0">
                <a:latin typeface="Microsoft Sans Serif"/>
                <a:cs typeface="Microsoft Sans Serif"/>
              </a:rPr>
              <a:t> </a:t>
            </a:r>
            <a:r>
              <a:rPr sz="2200" spc="-120" dirty="0">
                <a:latin typeface="Microsoft Sans Serif"/>
                <a:cs typeface="Microsoft Sans Serif"/>
              </a:rPr>
              <a:t>M</a:t>
            </a:r>
            <a:r>
              <a:rPr sz="2200" spc="-114" dirty="0">
                <a:latin typeface="Microsoft Sans Serif"/>
                <a:cs typeface="Microsoft Sans Serif"/>
              </a:rPr>
              <a:t>E</a:t>
            </a:r>
            <a:r>
              <a:rPr sz="2200" spc="-120" dirty="0">
                <a:latin typeface="Microsoft Sans Serif"/>
                <a:cs typeface="Microsoft Sans Serif"/>
              </a:rPr>
              <a:t>O</a:t>
            </a:r>
            <a:r>
              <a:rPr sz="2200" spc="-5" dirty="0">
                <a:latin typeface="Microsoft Sans Serif"/>
                <a:cs typeface="Microsoft Sans Serif"/>
              </a:rPr>
              <a:t>,</a:t>
            </a:r>
            <a:r>
              <a:rPr sz="2200" spc="-105" dirty="0">
                <a:latin typeface="Microsoft Sans Serif"/>
                <a:cs typeface="Microsoft Sans Serif"/>
              </a:rPr>
              <a:t> PO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44246"/>
            <a:ext cx="594360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Success</a:t>
            </a:r>
            <a:r>
              <a:rPr spc="10" dirty="0"/>
              <a:t> </a:t>
            </a:r>
            <a:r>
              <a:rPr spc="-5" dirty="0"/>
              <a:t>Rate</a:t>
            </a:r>
            <a:r>
              <a:rPr dirty="0"/>
              <a:t> </a:t>
            </a:r>
            <a:r>
              <a:rPr spc="-5" dirty="0"/>
              <a:t>vs.</a:t>
            </a:r>
            <a:r>
              <a:rPr spc="-20" dirty="0"/>
              <a:t> </a:t>
            </a:r>
            <a:r>
              <a:rPr spc="-5" dirty="0"/>
              <a:t>Orbit</a:t>
            </a:r>
            <a:r>
              <a:rPr spc="-80" dirty="0"/>
              <a:t> </a:t>
            </a:r>
            <a:r>
              <a:rPr spc="-55" dirty="0"/>
              <a:t>Type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571488" y="1653539"/>
            <a:ext cx="5024628" cy="4773168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64"/>
              </a:lnSpc>
            </a:pPr>
            <a:fld id="{81D60167-4931-47E6-BA6A-407CBD079E47}" type="slidenum">
              <a:rPr spc="-5" dirty="0"/>
              <a:t>20</a:t>
            </a:fld>
            <a:endParaRPr spc="-5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1619199"/>
            <a:ext cx="10584180" cy="19538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241300" algn="l"/>
              </a:tabLst>
            </a:pPr>
            <a:r>
              <a:rPr sz="3200" spc="130" dirty="0">
                <a:latin typeface="Microsoft Sans Serif"/>
                <a:cs typeface="Microsoft Sans Serif"/>
              </a:rPr>
              <a:t>Explanation:</a:t>
            </a:r>
            <a:endParaRPr sz="3200">
              <a:latin typeface="Microsoft Sans Serif"/>
              <a:cs typeface="Microsoft Sans Serif"/>
            </a:endParaRPr>
          </a:p>
          <a:p>
            <a:pPr marL="1407160" marR="5080" lvl="1" indent="-460375" algn="just">
              <a:lnSpc>
                <a:spcPct val="110800"/>
              </a:lnSpc>
              <a:spcBef>
                <a:spcPts val="1765"/>
              </a:spcBef>
              <a:buFont typeface="Arial MT"/>
              <a:buChar char="•"/>
              <a:tabLst>
                <a:tab pos="1407795" algn="l"/>
              </a:tabLst>
            </a:pPr>
            <a:r>
              <a:rPr sz="2400" spc="85" dirty="0">
                <a:latin typeface="Microsoft Sans Serif"/>
                <a:cs typeface="Microsoft Sans Serif"/>
              </a:rPr>
              <a:t>I</a:t>
            </a:r>
            <a:r>
              <a:rPr sz="2400" dirty="0">
                <a:latin typeface="Microsoft Sans Serif"/>
                <a:cs typeface="Microsoft Sans Serif"/>
              </a:rPr>
              <a:t>n</a:t>
            </a:r>
            <a:r>
              <a:rPr sz="2400" spc="65" dirty="0">
                <a:latin typeface="Microsoft Sans Serif"/>
                <a:cs typeface="Microsoft Sans Serif"/>
              </a:rPr>
              <a:t> </a:t>
            </a:r>
            <a:r>
              <a:rPr sz="2400" spc="180" dirty="0">
                <a:latin typeface="Microsoft Sans Serif"/>
                <a:cs typeface="Microsoft Sans Serif"/>
              </a:rPr>
              <a:t>t</a:t>
            </a:r>
            <a:r>
              <a:rPr sz="2400" spc="170" dirty="0">
                <a:latin typeface="Microsoft Sans Serif"/>
                <a:cs typeface="Microsoft Sans Serif"/>
              </a:rPr>
              <a:t>h</a:t>
            </a:r>
            <a:r>
              <a:rPr sz="2400" dirty="0">
                <a:latin typeface="Microsoft Sans Serif"/>
                <a:cs typeface="Microsoft Sans Serif"/>
              </a:rPr>
              <a:t>e</a:t>
            </a:r>
            <a:r>
              <a:rPr sz="2400" spc="155" dirty="0">
                <a:latin typeface="Microsoft Sans Serif"/>
                <a:cs typeface="Microsoft Sans Serif"/>
              </a:rPr>
              <a:t> </a:t>
            </a:r>
            <a:r>
              <a:rPr sz="2400" spc="-135" dirty="0">
                <a:latin typeface="Microsoft Sans Serif"/>
                <a:cs typeface="Microsoft Sans Serif"/>
              </a:rPr>
              <a:t>L</a:t>
            </a:r>
            <a:r>
              <a:rPr sz="2400" spc="-140" dirty="0">
                <a:latin typeface="Microsoft Sans Serif"/>
                <a:cs typeface="Microsoft Sans Serif"/>
              </a:rPr>
              <a:t>E</a:t>
            </a:r>
            <a:r>
              <a:rPr sz="2400" dirty="0">
                <a:latin typeface="Microsoft Sans Serif"/>
                <a:cs typeface="Microsoft Sans Serif"/>
              </a:rPr>
              <a:t>O</a:t>
            </a:r>
            <a:r>
              <a:rPr sz="2400" spc="-120" dirty="0">
                <a:latin typeface="Microsoft Sans Serif"/>
                <a:cs typeface="Microsoft Sans Serif"/>
              </a:rPr>
              <a:t> </a:t>
            </a:r>
            <a:r>
              <a:rPr sz="2400" spc="210" dirty="0">
                <a:latin typeface="Microsoft Sans Serif"/>
                <a:cs typeface="Microsoft Sans Serif"/>
              </a:rPr>
              <a:t>o</a:t>
            </a:r>
            <a:r>
              <a:rPr sz="2400" spc="215" dirty="0">
                <a:latin typeface="Microsoft Sans Serif"/>
                <a:cs typeface="Microsoft Sans Serif"/>
              </a:rPr>
              <a:t>r</a:t>
            </a:r>
            <a:r>
              <a:rPr sz="2400" spc="210" dirty="0">
                <a:latin typeface="Microsoft Sans Serif"/>
                <a:cs typeface="Microsoft Sans Serif"/>
              </a:rPr>
              <a:t>b</a:t>
            </a:r>
            <a:r>
              <a:rPr sz="2400" spc="190" dirty="0">
                <a:latin typeface="Microsoft Sans Serif"/>
                <a:cs typeface="Microsoft Sans Serif"/>
              </a:rPr>
              <a:t>i</a:t>
            </a:r>
            <a:r>
              <a:rPr sz="2400" dirty="0">
                <a:latin typeface="Microsoft Sans Serif"/>
                <a:cs typeface="Microsoft Sans Serif"/>
              </a:rPr>
              <a:t>t</a:t>
            </a:r>
            <a:r>
              <a:rPr sz="2400" spc="204" dirty="0">
                <a:latin typeface="Microsoft Sans Serif"/>
                <a:cs typeface="Microsoft Sans Serif"/>
              </a:rPr>
              <a:t> </a:t>
            </a:r>
            <a:r>
              <a:rPr sz="2400" spc="180" dirty="0">
                <a:latin typeface="Microsoft Sans Serif"/>
                <a:cs typeface="Microsoft Sans Serif"/>
              </a:rPr>
              <a:t>t</a:t>
            </a:r>
            <a:r>
              <a:rPr sz="2400" spc="170" dirty="0">
                <a:latin typeface="Microsoft Sans Serif"/>
                <a:cs typeface="Microsoft Sans Serif"/>
              </a:rPr>
              <a:t>h</a:t>
            </a:r>
            <a:r>
              <a:rPr sz="2400" dirty="0">
                <a:latin typeface="Microsoft Sans Serif"/>
                <a:cs typeface="Microsoft Sans Serif"/>
              </a:rPr>
              <a:t>e</a:t>
            </a:r>
            <a:r>
              <a:rPr sz="2400" spc="170" dirty="0">
                <a:latin typeface="Microsoft Sans Serif"/>
                <a:cs typeface="Microsoft Sans Serif"/>
              </a:rPr>
              <a:t> </a:t>
            </a:r>
            <a:r>
              <a:rPr sz="2400" spc="50" dirty="0">
                <a:latin typeface="Microsoft Sans Serif"/>
                <a:cs typeface="Microsoft Sans Serif"/>
              </a:rPr>
              <a:t>Su</a:t>
            </a:r>
            <a:r>
              <a:rPr sz="2400" spc="55" dirty="0">
                <a:latin typeface="Microsoft Sans Serif"/>
                <a:cs typeface="Microsoft Sans Serif"/>
              </a:rPr>
              <a:t>cc</a:t>
            </a:r>
            <a:r>
              <a:rPr sz="2400" spc="50" dirty="0">
                <a:latin typeface="Microsoft Sans Serif"/>
                <a:cs typeface="Microsoft Sans Serif"/>
              </a:rPr>
              <a:t>e</a:t>
            </a:r>
            <a:r>
              <a:rPr sz="2400" spc="55" dirty="0">
                <a:latin typeface="Microsoft Sans Serif"/>
                <a:cs typeface="Microsoft Sans Serif"/>
              </a:rPr>
              <a:t>s</a:t>
            </a:r>
            <a:r>
              <a:rPr sz="2400" dirty="0">
                <a:latin typeface="Microsoft Sans Serif"/>
                <a:cs typeface="Microsoft Sans Serif"/>
              </a:rPr>
              <a:t>s</a:t>
            </a:r>
            <a:r>
              <a:rPr sz="2400" spc="120" dirty="0">
                <a:latin typeface="Microsoft Sans Serif"/>
                <a:cs typeface="Microsoft Sans Serif"/>
              </a:rPr>
              <a:t> </a:t>
            </a:r>
            <a:r>
              <a:rPr sz="2400" spc="75" dirty="0">
                <a:latin typeface="Microsoft Sans Serif"/>
                <a:cs typeface="Microsoft Sans Serif"/>
              </a:rPr>
              <a:t>appea</a:t>
            </a:r>
            <a:r>
              <a:rPr sz="2400" spc="85" dirty="0">
                <a:latin typeface="Microsoft Sans Serif"/>
                <a:cs typeface="Microsoft Sans Serif"/>
              </a:rPr>
              <a:t>r</a:t>
            </a:r>
            <a:r>
              <a:rPr sz="2400" dirty="0">
                <a:latin typeface="Microsoft Sans Serif"/>
                <a:cs typeface="Microsoft Sans Serif"/>
              </a:rPr>
              <a:t>s</a:t>
            </a:r>
            <a:r>
              <a:rPr sz="2400" spc="95" dirty="0">
                <a:latin typeface="Microsoft Sans Serif"/>
                <a:cs typeface="Microsoft Sans Serif"/>
              </a:rPr>
              <a:t> </a:t>
            </a:r>
            <a:r>
              <a:rPr sz="2400" spc="120" dirty="0">
                <a:latin typeface="Microsoft Sans Serif"/>
                <a:cs typeface="Microsoft Sans Serif"/>
              </a:rPr>
              <a:t>r</a:t>
            </a:r>
            <a:r>
              <a:rPr sz="2400" spc="110" dirty="0">
                <a:latin typeface="Microsoft Sans Serif"/>
                <a:cs typeface="Microsoft Sans Serif"/>
              </a:rPr>
              <a:t>e</a:t>
            </a:r>
            <a:r>
              <a:rPr sz="2400" spc="95" dirty="0">
                <a:latin typeface="Microsoft Sans Serif"/>
                <a:cs typeface="Microsoft Sans Serif"/>
              </a:rPr>
              <a:t>l</a:t>
            </a:r>
            <a:r>
              <a:rPr sz="2400" spc="110" dirty="0">
                <a:latin typeface="Microsoft Sans Serif"/>
                <a:cs typeface="Microsoft Sans Serif"/>
              </a:rPr>
              <a:t>a</a:t>
            </a:r>
            <a:r>
              <a:rPr sz="2400" spc="120" dirty="0">
                <a:latin typeface="Microsoft Sans Serif"/>
                <a:cs typeface="Microsoft Sans Serif"/>
              </a:rPr>
              <a:t>t</a:t>
            </a:r>
            <a:r>
              <a:rPr sz="2400" spc="110" dirty="0">
                <a:latin typeface="Microsoft Sans Serif"/>
                <a:cs typeface="Microsoft Sans Serif"/>
              </a:rPr>
              <a:t>e</a:t>
            </a:r>
            <a:r>
              <a:rPr sz="2400" dirty="0">
                <a:latin typeface="Microsoft Sans Serif"/>
                <a:cs typeface="Microsoft Sans Serif"/>
              </a:rPr>
              <a:t>d</a:t>
            </a:r>
            <a:r>
              <a:rPr sz="2400" spc="150" dirty="0">
                <a:latin typeface="Microsoft Sans Serif"/>
                <a:cs typeface="Microsoft Sans Serif"/>
              </a:rPr>
              <a:t> </a:t>
            </a:r>
            <a:r>
              <a:rPr sz="2400" spc="254" dirty="0">
                <a:latin typeface="Microsoft Sans Serif"/>
                <a:cs typeface="Microsoft Sans Serif"/>
              </a:rPr>
              <a:t>t</a:t>
            </a:r>
            <a:r>
              <a:rPr sz="2400" dirty="0">
                <a:latin typeface="Microsoft Sans Serif"/>
                <a:cs typeface="Microsoft Sans Serif"/>
              </a:rPr>
              <a:t>o</a:t>
            </a:r>
            <a:r>
              <a:rPr sz="2400" spc="235" dirty="0">
                <a:latin typeface="Microsoft Sans Serif"/>
                <a:cs typeface="Microsoft Sans Serif"/>
              </a:rPr>
              <a:t> </a:t>
            </a:r>
            <a:r>
              <a:rPr sz="2400" spc="180" dirty="0">
                <a:latin typeface="Microsoft Sans Serif"/>
                <a:cs typeface="Microsoft Sans Serif"/>
              </a:rPr>
              <a:t>t</a:t>
            </a:r>
            <a:r>
              <a:rPr sz="2400" spc="170" dirty="0">
                <a:latin typeface="Microsoft Sans Serif"/>
                <a:cs typeface="Microsoft Sans Serif"/>
              </a:rPr>
              <a:t>h</a:t>
            </a:r>
            <a:r>
              <a:rPr sz="2400" dirty="0">
                <a:latin typeface="Microsoft Sans Serif"/>
                <a:cs typeface="Microsoft Sans Serif"/>
              </a:rPr>
              <a:t>e</a:t>
            </a:r>
            <a:r>
              <a:rPr sz="2400" spc="165" dirty="0">
                <a:latin typeface="Microsoft Sans Serif"/>
                <a:cs typeface="Microsoft Sans Serif"/>
              </a:rPr>
              <a:t> </a:t>
            </a:r>
            <a:r>
              <a:rPr sz="2400" spc="185" dirty="0">
                <a:latin typeface="Microsoft Sans Serif"/>
                <a:cs typeface="Microsoft Sans Serif"/>
              </a:rPr>
              <a:t>nu</a:t>
            </a:r>
            <a:r>
              <a:rPr sz="2400" spc="195" dirty="0">
                <a:latin typeface="Microsoft Sans Serif"/>
                <a:cs typeface="Microsoft Sans Serif"/>
              </a:rPr>
              <a:t>m</a:t>
            </a:r>
            <a:r>
              <a:rPr sz="2400" spc="185" dirty="0">
                <a:latin typeface="Microsoft Sans Serif"/>
                <a:cs typeface="Microsoft Sans Serif"/>
              </a:rPr>
              <a:t>be</a:t>
            </a:r>
            <a:r>
              <a:rPr sz="2400" dirty="0">
                <a:latin typeface="Microsoft Sans Serif"/>
                <a:cs typeface="Microsoft Sans Serif"/>
              </a:rPr>
              <a:t>r</a:t>
            </a:r>
            <a:r>
              <a:rPr sz="2400" spc="195" dirty="0">
                <a:latin typeface="Microsoft Sans Serif"/>
                <a:cs typeface="Microsoft Sans Serif"/>
              </a:rPr>
              <a:t> </a:t>
            </a:r>
            <a:r>
              <a:rPr sz="2400" spc="225" dirty="0">
                <a:latin typeface="Microsoft Sans Serif"/>
                <a:cs typeface="Microsoft Sans Serif"/>
              </a:rPr>
              <a:t>o</a:t>
            </a:r>
            <a:r>
              <a:rPr sz="2400" dirty="0">
                <a:latin typeface="Microsoft Sans Serif"/>
                <a:cs typeface="Microsoft Sans Serif"/>
              </a:rPr>
              <a:t>f </a:t>
            </a:r>
            <a:r>
              <a:rPr sz="2400" spc="-415" dirty="0">
                <a:latin typeface="Microsoft Sans Serif"/>
                <a:cs typeface="Microsoft Sans Serif"/>
              </a:rPr>
              <a:t> </a:t>
            </a:r>
            <a:r>
              <a:rPr sz="2400" spc="105" dirty="0">
                <a:latin typeface="Times New Roman"/>
                <a:cs typeface="Times New Roman"/>
              </a:rPr>
              <a:t>f</a:t>
            </a:r>
            <a:r>
              <a:rPr sz="2400" spc="105" dirty="0">
                <a:latin typeface="Microsoft Sans Serif"/>
                <a:cs typeface="Microsoft Sans Serif"/>
              </a:rPr>
              <a:t>lights; </a:t>
            </a:r>
            <a:r>
              <a:rPr sz="2400" spc="175" dirty="0">
                <a:latin typeface="Microsoft Sans Serif"/>
                <a:cs typeface="Microsoft Sans Serif"/>
              </a:rPr>
              <a:t>on </a:t>
            </a:r>
            <a:r>
              <a:rPr sz="2400" spc="170" dirty="0">
                <a:latin typeface="Microsoft Sans Serif"/>
                <a:cs typeface="Microsoft Sans Serif"/>
              </a:rPr>
              <a:t>the other </a:t>
            </a:r>
            <a:r>
              <a:rPr sz="2400" spc="100" dirty="0">
                <a:latin typeface="Microsoft Sans Serif"/>
                <a:cs typeface="Microsoft Sans Serif"/>
              </a:rPr>
              <a:t>hand, </a:t>
            </a:r>
            <a:r>
              <a:rPr sz="2400" spc="125" dirty="0">
                <a:latin typeface="Microsoft Sans Serif"/>
                <a:cs typeface="Microsoft Sans Serif"/>
              </a:rPr>
              <a:t>there </a:t>
            </a:r>
            <a:r>
              <a:rPr sz="2400" spc="40" dirty="0">
                <a:latin typeface="Microsoft Sans Serif"/>
                <a:cs typeface="Microsoft Sans Serif"/>
              </a:rPr>
              <a:t>seems </a:t>
            </a:r>
            <a:r>
              <a:rPr sz="2400" spc="245" dirty="0">
                <a:latin typeface="Microsoft Sans Serif"/>
                <a:cs typeface="Microsoft Sans Serif"/>
              </a:rPr>
              <a:t>to </a:t>
            </a:r>
            <a:r>
              <a:rPr sz="2400" spc="165" dirty="0">
                <a:latin typeface="Microsoft Sans Serif"/>
                <a:cs typeface="Microsoft Sans Serif"/>
              </a:rPr>
              <a:t>be </a:t>
            </a:r>
            <a:r>
              <a:rPr sz="2400" spc="175" dirty="0">
                <a:latin typeface="Microsoft Sans Serif"/>
                <a:cs typeface="Microsoft Sans Serif"/>
              </a:rPr>
              <a:t>no </a:t>
            </a:r>
            <a:r>
              <a:rPr sz="2400" spc="110" dirty="0">
                <a:latin typeface="Microsoft Sans Serif"/>
                <a:cs typeface="Microsoft Sans Serif"/>
              </a:rPr>
              <a:t>relationship </a:t>
            </a:r>
            <a:r>
              <a:rPr sz="2400" spc="114" dirty="0">
                <a:latin typeface="Microsoft Sans Serif"/>
                <a:cs typeface="Microsoft Sans Serif"/>
              </a:rPr>
              <a:t> </a:t>
            </a:r>
            <a:r>
              <a:rPr sz="2400" spc="160" dirty="0">
                <a:latin typeface="Microsoft Sans Serif"/>
                <a:cs typeface="Microsoft Sans Serif"/>
              </a:rPr>
              <a:t>be</a:t>
            </a:r>
            <a:r>
              <a:rPr sz="2400" spc="170" dirty="0">
                <a:latin typeface="Microsoft Sans Serif"/>
                <a:cs typeface="Microsoft Sans Serif"/>
              </a:rPr>
              <a:t>t</a:t>
            </a:r>
            <a:r>
              <a:rPr sz="2400" spc="155" dirty="0">
                <a:latin typeface="Microsoft Sans Serif"/>
                <a:cs typeface="Microsoft Sans Serif"/>
              </a:rPr>
              <a:t>w</a:t>
            </a:r>
            <a:r>
              <a:rPr sz="2400" spc="160" dirty="0">
                <a:latin typeface="Microsoft Sans Serif"/>
                <a:cs typeface="Microsoft Sans Serif"/>
              </a:rPr>
              <a:t>een</a:t>
            </a:r>
            <a:r>
              <a:rPr sz="2400" spc="185" dirty="0">
                <a:latin typeface="Microsoft Sans Serif"/>
                <a:cs typeface="Microsoft Sans Serif"/>
              </a:rPr>
              <a:t> </a:t>
            </a:r>
            <a:r>
              <a:rPr sz="2400" spc="145" dirty="0">
                <a:latin typeface="Times New Roman"/>
                <a:cs typeface="Times New Roman"/>
              </a:rPr>
              <a:t>f</a:t>
            </a:r>
            <a:r>
              <a:rPr sz="2400" spc="145" dirty="0">
                <a:latin typeface="Microsoft Sans Serif"/>
                <a:cs typeface="Microsoft Sans Serif"/>
              </a:rPr>
              <a:t>ligh</a:t>
            </a:r>
            <a:r>
              <a:rPr sz="2400" spc="155" dirty="0">
                <a:latin typeface="Microsoft Sans Serif"/>
                <a:cs typeface="Microsoft Sans Serif"/>
              </a:rPr>
              <a:t>t</a:t>
            </a:r>
            <a:r>
              <a:rPr sz="2400" dirty="0">
                <a:latin typeface="Microsoft Sans Serif"/>
                <a:cs typeface="Microsoft Sans Serif"/>
              </a:rPr>
              <a:t>  </a:t>
            </a:r>
            <a:r>
              <a:rPr sz="2400" spc="-250" dirty="0">
                <a:latin typeface="Microsoft Sans Serif"/>
                <a:cs typeface="Microsoft Sans Serif"/>
              </a:rPr>
              <a:t> </a:t>
            </a:r>
            <a:r>
              <a:rPr sz="2400" spc="180" dirty="0">
                <a:latin typeface="Microsoft Sans Serif"/>
                <a:cs typeface="Microsoft Sans Serif"/>
              </a:rPr>
              <a:t>nu</a:t>
            </a:r>
            <a:r>
              <a:rPr sz="2400" spc="190" dirty="0">
                <a:latin typeface="Microsoft Sans Serif"/>
                <a:cs typeface="Microsoft Sans Serif"/>
              </a:rPr>
              <a:t>m</a:t>
            </a:r>
            <a:r>
              <a:rPr sz="2400" spc="180" dirty="0">
                <a:latin typeface="Microsoft Sans Serif"/>
                <a:cs typeface="Microsoft Sans Serif"/>
              </a:rPr>
              <a:t>be</a:t>
            </a:r>
            <a:r>
              <a:rPr sz="2400" dirty="0">
                <a:latin typeface="Microsoft Sans Serif"/>
                <a:cs typeface="Microsoft Sans Serif"/>
              </a:rPr>
              <a:t>r</a:t>
            </a:r>
            <a:r>
              <a:rPr sz="2400" spc="210" dirty="0">
                <a:latin typeface="Microsoft Sans Serif"/>
                <a:cs typeface="Microsoft Sans Serif"/>
              </a:rPr>
              <a:t> </a:t>
            </a:r>
            <a:r>
              <a:rPr sz="2400" spc="155" dirty="0">
                <a:latin typeface="Microsoft Sans Serif"/>
                <a:cs typeface="Microsoft Sans Serif"/>
              </a:rPr>
              <a:t>w</a:t>
            </a:r>
            <a:r>
              <a:rPr sz="2400" spc="160" dirty="0">
                <a:latin typeface="Microsoft Sans Serif"/>
                <a:cs typeface="Microsoft Sans Serif"/>
              </a:rPr>
              <a:t>he</a:t>
            </a:r>
            <a:r>
              <a:rPr sz="2400" dirty="0">
                <a:latin typeface="Microsoft Sans Serif"/>
                <a:cs typeface="Microsoft Sans Serif"/>
              </a:rPr>
              <a:t>n</a:t>
            </a:r>
            <a:r>
              <a:rPr sz="2400" spc="195" dirty="0">
                <a:latin typeface="Microsoft Sans Serif"/>
                <a:cs typeface="Microsoft Sans Serif"/>
              </a:rPr>
              <a:t> </a:t>
            </a:r>
            <a:r>
              <a:rPr sz="2400" spc="110" dirty="0">
                <a:latin typeface="Microsoft Sans Serif"/>
                <a:cs typeface="Microsoft Sans Serif"/>
              </a:rPr>
              <a:t>i</a:t>
            </a:r>
            <a:r>
              <a:rPr sz="2400" dirty="0">
                <a:latin typeface="Microsoft Sans Serif"/>
                <a:cs typeface="Microsoft Sans Serif"/>
              </a:rPr>
              <a:t>n</a:t>
            </a:r>
            <a:r>
              <a:rPr sz="2400" spc="160" dirty="0">
                <a:latin typeface="Microsoft Sans Serif"/>
                <a:cs typeface="Microsoft Sans Serif"/>
              </a:rPr>
              <a:t> </a:t>
            </a:r>
            <a:r>
              <a:rPr sz="2400" spc="-110" dirty="0">
                <a:latin typeface="Microsoft Sans Serif"/>
                <a:cs typeface="Microsoft Sans Serif"/>
              </a:rPr>
              <a:t>G</a:t>
            </a:r>
            <a:r>
              <a:rPr sz="2400" spc="-114" dirty="0">
                <a:latin typeface="Microsoft Sans Serif"/>
                <a:cs typeface="Microsoft Sans Serif"/>
              </a:rPr>
              <a:t>T</a:t>
            </a:r>
            <a:r>
              <a:rPr sz="2400" dirty="0">
                <a:latin typeface="Microsoft Sans Serif"/>
                <a:cs typeface="Microsoft Sans Serif"/>
              </a:rPr>
              <a:t>O</a:t>
            </a:r>
            <a:r>
              <a:rPr sz="2400" spc="-130" dirty="0">
                <a:latin typeface="Microsoft Sans Serif"/>
                <a:cs typeface="Microsoft Sans Serif"/>
              </a:rPr>
              <a:t> </a:t>
            </a:r>
            <a:r>
              <a:rPr sz="2400" spc="170" dirty="0">
                <a:latin typeface="Microsoft Sans Serif"/>
                <a:cs typeface="Microsoft Sans Serif"/>
              </a:rPr>
              <a:t>o</a:t>
            </a:r>
            <a:r>
              <a:rPr sz="2400" spc="180" dirty="0">
                <a:latin typeface="Microsoft Sans Serif"/>
                <a:cs typeface="Microsoft Sans Serif"/>
              </a:rPr>
              <a:t>r</a:t>
            </a:r>
            <a:r>
              <a:rPr sz="2400" spc="170" dirty="0">
                <a:latin typeface="Microsoft Sans Serif"/>
                <a:cs typeface="Microsoft Sans Serif"/>
              </a:rPr>
              <a:t>b</a:t>
            </a:r>
            <a:r>
              <a:rPr sz="2400" spc="155" dirty="0">
                <a:latin typeface="Microsoft Sans Serif"/>
                <a:cs typeface="Microsoft Sans Serif"/>
              </a:rPr>
              <a:t>i</a:t>
            </a:r>
            <a:r>
              <a:rPr sz="2400" spc="180" dirty="0">
                <a:latin typeface="Microsoft Sans Serif"/>
                <a:cs typeface="Microsoft Sans Serif"/>
              </a:rPr>
              <a:t>t</a:t>
            </a:r>
            <a:r>
              <a:rPr sz="2400" dirty="0">
                <a:latin typeface="Microsoft Sans Serif"/>
                <a:cs typeface="Microsoft Sans Serif"/>
              </a:rPr>
              <a:t>.</a:t>
            </a:r>
            <a:endParaRPr sz="24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44246"/>
            <a:ext cx="599948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Flight</a:t>
            </a:r>
            <a:r>
              <a:rPr spc="20" dirty="0"/>
              <a:t> </a:t>
            </a:r>
            <a:r>
              <a:rPr spc="-5" dirty="0"/>
              <a:t>Number</a:t>
            </a:r>
            <a:r>
              <a:rPr spc="15" dirty="0"/>
              <a:t> </a:t>
            </a:r>
            <a:r>
              <a:rPr spc="-5" dirty="0"/>
              <a:t>vs.</a:t>
            </a:r>
            <a:r>
              <a:rPr spc="-20" dirty="0"/>
              <a:t> </a:t>
            </a:r>
            <a:r>
              <a:rPr spc="-5" dirty="0"/>
              <a:t>Orbit</a:t>
            </a:r>
            <a:r>
              <a:rPr spc="-65" dirty="0"/>
              <a:t> </a:t>
            </a:r>
            <a:r>
              <a:rPr spc="-55" dirty="0"/>
              <a:t>Type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44167" y="3959352"/>
            <a:ext cx="9941052" cy="206654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64"/>
              </a:lnSpc>
            </a:pPr>
            <a:fld id="{81D60167-4931-47E6-BA6A-407CBD079E47}" type="slidenum">
              <a:rPr spc="-5" dirty="0"/>
              <a:t>21</a:t>
            </a:fld>
            <a:endParaRPr spc="-5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1454276"/>
            <a:ext cx="10295890" cy="15481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241300" algn="l"/>
              </a:tabLst>
            </a:pPr>
            <a:r>
              <a:rPr sz="3200" spc="130" dirty="0">
                <a:latin typeface="Microsoft Sans Serif"/>
                <a:cs typeface="Microsoft Sans Serif"/>
              </a:rPr>
              <a:t>Explanation:</a:t>
            </a:r>
            <a:endParaRPr sz="3200">
              <a:latin typeface="Microsoft Sans Serif"/>
              <a:cs typeface="Microsoft Sans Serif"/>
            </a:endParaRPr>
          </a:p>
          <a:p>
            <a:pPr marL="1407160" marR="5080" lvl="1" indent="-460375">
              <a:lnSpc>
                <a:spcPct val="110800"/>
              </a:lnSpc>
              <a:spcBef>
                <a:spcPts val="1760"/>
              </a:spcBef>
              <a:buFont typeface="Arial MT"/>
              <a:buChar char="•"/>
              <a:tabLst>
                <a:tab pos="1406525" algn="l"/>
                <a:tab pos="1407795" algn="l"/>
              </a:tabLst>
            </a:pPr>
            <a:r>
              <a:rPr sz="2400" spc="30" dirty="0">
                <a:latin typeface="Microsoft Sans Serif"/>
                <a:cs typeface="Microsoft Sans Serif"/>
              </a:rPr>
              <a:t>Heavy</a:t>
            </a:r>
            <a:r>
              <a:rPr sz="2400" spc="80" dirty="0">
                <a:latin typeface="Microsoft Sans Serif"/>
                <a:cs typeface="Microsoft Sans Serif"/>
              </a:rPr>
              <a:t> </a:t>
            </a:r>
            <a:r>
              <a:rPr sz="2400" spc="75" dirty="0">
                <a:latin typeface="Microsoft Sans Serif"/>
                <a:cs typeface="Microsoft Sans Serif"/>
              </a:rPr>
              <a:t>payloads</a:t>
            </a:r>
            <a:r>
              <a:rPr sz="2400" spc="110" dirty="0">
                <a:latin typeface="Microsoft Sans Serif"/>
                <a:cs typeface="Microsoft Sans Serif"/>
              </a:rPr>
              <a:t> </a:t>
            </a:r>
            <a:r>
              <a:rPr sz="2400" spc="20" dirty="0">
                <a:latin typeface="Microsoft Sans Serif"/>
                <a:cs typeface="Microsoft Sans Serif"/>
              </a:rPr>
              <a:t>have</a:t>
            </a:r>
            <a:r>
              <a:rPr sz="2400" spc="80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a</a:t>
            </a:r>
            <a:r>
              <a:rPr sz="2400" spc="-65" dirty="0">
                <a:latin typeface="Microsoft Sans Serif"/>
                <a:cs typeface="Microsoft Sans Serif"/>
              </a:rPr>
              <a:t> </a:t>
            </a:r>
            <a:r>
              <a:rPr sz="2400" spc="95" dirty="0">
                <a:latin typeface="Microsoft Sans Serif"/>
                <a:cs typeface="Microsoft Sans Serif"/>
              </a:rPr>
              <a:t>negative</a:t>
            </a:r>
            <a:r>
              <a:rPr sz="2400" spc="170" dirty="0">
                <a:latin typeface="Microsoft Sans Serif"/>
                <a:cs typeface="Microsoft Sans Serif"/>
              </a:rPr>
              <a:t> </a:t>
            </a:r>
            <a:r>
              <a:rPr sz="2400" spc="95" dirty="0">
                <a:latin typeface="Microsoft Sans Serif"/>
                <a:cs typeface="Microsoft Sans Serif"/>
              </a:rPr>
              <a:t>in</a:t>
            </a:r>
            <a:r>
              <a:rPr sz="2400" spc="95" dirty="0">
                <a:latin typeface="Times New Roman"/>
                <a:cs typeface="Times New Roman"/>
              </a:rPr>
              <a:t>f</a:t>
            </a:r>
            <a:r>
              <a:rPr sz="2400" spc="95" dirty="0">
                <a:latin typeface="Microsoft Sans Serif"/>
                <a:cs typeface="Microsoft Sans Serif"/>
              </a:rPr>
              <a:t>luence</a:t>
            </a:r>
            <a:r>
              <a:rPr sz="2400" spc="175" dirty="0">
                <a:latin typeface="Microsoft Sans Serif"/>
                <a:cs typeface="Microsoft Sans Serif"/>
              </a:rPr>
              <a:t> </a:t>
            </a:r>
            <a:r>
              <a:rPr sz="2400" spc="85" dirty="0">
                <a:latin typeface="Microsoft Sans Serif"/>
                <a:cs typeface="Microsoft Sans Serif"/>
              </a:rPr>
              <a:t>on</a:t>
            </a:r>
            <a:r>
              <a:rPr sz="2400" spc="190" dirty="0">
                <a:latin typeface="Microsoft Sans Serif"/>
                <a:cs typeface="Microsoft Sans Serif"/>
              </a:rPr>
              <a:t> </a:t>
            </a:r>
            <a:r>
              <a:rPr sz="2400" spc="-75" dirty="0">
                <a:latin typeface="Microsoft Sans Serif"/>
                <a:cs typeface="Microsoft Sans Serif"/>
              </a:rPr>
              <a:t>GTO</a:t>
            </a:r>
            <a:r>
              <a:rPr sz="2400" spc="-120" dirty="0">
                <a:latin typeface="Microsoft Sans Serif"/>
                <a:cs typeface="Microsoft Sans Serif"/>
              </a:rPr>
              <a:t> </a:t>
            </a:r>
            <a:r>
              <a:rPr sz="2400" spc="130" dirty="0">
                <a:latin typeface="Microsoft Sans Serif"/>
                <a:cs typeface="Microsoft Sans Serif"/>
              </a:rPr>
              <a:t>orbits</a:t>
            </a:r>
            <a:r>
              <a:rPr sz="2400" spc="180" dirty="0">
                <a:latin typeface="Microsoft Sans Serif"/>
                <a:cs typeface="Microsoft Sans Serif"/>
              </a:rPr>
              <a:t> </a:t>
            </a:r>
            <a:r>
              <a:rPr sz="2400" spc="125" dirty="0">
                <a:latin typeface="Microsoft Sans Serif"/>
                <a:cs typeface="Microsoft Sans Serif"/>
              </a:rPr>
              <a:t>and </a:t>
            </a:r>
            <a:r>
              <a:rPr sz="2400" spc="-620" dirty="0">
                <a:latin typeface="Microsoft Sans Serif"/>
                <a:cs typeface="Microsoft Sans Serif"/>
              </a:rPr>
              <a:t> </a:t>
            </a:r>
            <a:r>
              <a:rPr sz="2400" spc="120" dirty="0">
                <a:latin typeface="Microsoft Sans Serif"/>
                <a:cs typeface="Microsoft Sans Serif"/>
              </a:rPr>
              <a:t>po</a:t>
            </a:r>
            <a:r>
              <a:rPr sz="2400" spc="125" dirty="0">
                <a:latin typeface="Microsoft Sans Serif"/>
                <a:cs typeface="Microsoft Sans Serif"/>
              </a:rPr>
              <a:t>s</a:t>
            </a:r>
            <a:r>
              <a:rPr sz="2400" spc="110" dirty="0">
                <a:latin typeface="Microsoft Sans Serif"/>
                <a:cs typeface="Microsoft Sans Serif"/>
              </a:rPr>
              <a:t>i</a:t>
            </a:r>
            <a:r>
              <a:rPr sz="2400" spc="130" dirty="0">
                <a:latin typeface="Microsoft Sans Serif"/>
                <a:cs typeface="Microsoft Sans Serif"/>
              </a:rPr>
              <a:t>t</a:t>
            </a:r>
            <a:r>
              <a:rPr sz="2400" spc="110" dirty="0">
                <a:latin typeface="Microsoft Sans Serif"/>
                <a:cs typeface="Microsoft Sans Serif"/>
              </a:rPr>
              <a:t>i</a:t>
            </a:r>
            <a:r>
              <a:rPr sz="2400" spc="125" dirty="0">
                <a:latin typeface="Microsoft Sans Serif"/>
                <a:cs typeface="Microsoft Sans Serif"/>
              </a:rPr>
              <a:t>v</a:t>
            </a:r>
            <a:r>
              <a:rPr sz="2400" spc="120" dirty="0">
                <a:latin typeface="Microsoft Sans Serif"/>
                <a:cs typeface="Microsoft Sans Serif"/>
              </a:rPr>
              <a:t>e</a:t>
            </a:r>
            <a:r>
              <a:rPr sz="2400" spc="185" dirty="0">
                <a:latin typeface="Microsoft Sans Serif"/>
                <a:cs typeface="Microsoft Sans Serif"/>
              </a:rPr>
              <a:t> </a:t>
            </a:r>
            <a:r>
              <a:rPr sz="2400" spc="175" dirty="0">
                <a:latin typeface="Microsoft Sans Serif"/>
                <a:cs typeface="Microsoft Sans Serif"/>
              </a:rPr>
              <a:t>o</a:t>
            </a:r>
            <a:r>
              <a:rPr sz="2400" dirty="0">
                <a:latin typeface="Microsoft Sans Serif"/>
                <a:cs typeface="Microsoft Sans Serif"/>
              </a:rPr>
              <a:t>n</a:t>
            </a:r>
            <a:r>
              <a:rPr sz="2400" spc="170" dirty="0">
                <a:latin typeface="Microsoft Sans Serif"/>
                <a:cs typeface="Microsoft Sans Serif"/>
              </a:rPr>
              <a:t> </a:t>
            </a:r>
            <a:r>
              <a:rPr sz="2400" spc="-110" dirty="0">
                <a:latin typeface="Microsoft Sans Serif"/>
                <a:cs typeface="Microsoft Sans Serif"/>
              </a:rPr>
              <a:t>G</a:t>
            </a:r>
            <a:r>
              <a:rPr sz="2400" spc="-114" dirty="0">
                <a:latin typeface="Microsoft Sans Serif"/>
                <a:cs typeface="Microsoft Sans Serif"/>
              </a:rPr>
              <a:t>T</a:t>
            </a:r>
            <a:r>
              <a:rPr sz="2400" dirty="0">
                <a:latin typeface="Microsoft Sans Serif"/>
                <a:cs typeface="Microsoft Sans Serif"/>
              </a:rPr>
              <a:t>O</a:t>
            </a:r>
            <a:r>
              <a:rPr sz="2400" spc="-120" dirty="0">
                <a:latin typeface="Microsoft Sans Serif"/>
                <a:cs typeface="Microsoft Sans Serif"/>
              </a:rPr>
              <a:t> </a:t>
            </a:r>
            <a:r>
              <a:rPr sz="2400" spc="125" dirty="0">
                <a:latin typeface="Microsoft Sans Serif"/>
                <a:cs typeface="Microsoft Sans Serif"/>
              </a:rPr>
              <a:t>an</a:t>
            </a:r>
            <a:r>
              <a:rPr sz="2400" dirty="0">
                <a:latin typeface="Microsoft Sans Serif"/>
                <a:cs typeface="Microsoft Sans Serif"/>
              </a:rPr>
              <a:t>d</a:t>
            </a:r>
            <a:r>
              <a:rPr sz="2400" spc="125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P</a:t>
            </a:r>
            <a:r>
              <a:rPr sz="2400" spc="-10" dirty="0">
                <a:latin typeface="Microsoft Sans Serif"/>
                <a:cs typeface="Microsoft Sans Serif"/>
              </a:rPr>
              <a:t>o</a:t>
            </a:r>
            <a:r>
              <a:rPr sz="2400" spc="-20" dirty="0">
                <a:latin typeface="Microsoft Sans Serif"/>
                <a:cs typeface="Microsoft Sans Serif"/>
              </a:rPr>
              <a:t>l</a:t>
            </a:r>
            <a:r>
              <a:rPr sz="2400" spc="-5" dirty="0">
                <a:latin typeface="Microsoft Sans Serif"/>
                <a:cs typeface="Microsoft Sans Serif"/>
              </a:rPr>
              <a:t>a</a:t>
            </a:r>
            <a:r>
              <a:rPr sz="2400" dirty="0">
                <a:latin typeface="Microsoft Sans Serif"/>
                <a:cs typeface="Microsoft Sans Serif"/>
              </a:rPr>
              <a:t>r</a:t>
            </a:r>
            <a:r>
              <a:rPr sz="2400" spc="30" dirty="0">
                <a:latin typeface="Microsoft Sans Serif"/>
                <a:cs typeface="Microsoft Sans Serif"/>
              </a:rPr>
              <a:t> </a:t>
            </a:r>
            <a:r>
              <a:rPr sz="2400" spc="-135" dirty="0">
                <a:latin typeface="Microsoft Sans Serif"/>
                <a:cs typeface="Microsoft Sans Serif"/>
              </a:rPr>
              <a:t>L</a:t>
            </a:r>
            <a:r>
              <a:rPr sz="2400" spc="-140" dirty="0">
                <a:latin typeface="Microsoft Sans Serif"/>
                <a:cs typeface="Microsoft Sans Serif"/>
              </a:rPr>
              <a:t>E</a:t>
            </a:r>
            <a:r>
              <a:rPr sz="2400" dirty="0">
                <a:latin typeface="Microsoft Sans Serif"/>
                <a:cs typeface="Microsoft Sans Serif"/>
              </a:rPr>
              <a:t>O</a:t>
            </a:r>
            <a:r>
              <a:rPr sz="2400" spc="-135" dirty="0">
                <a:latin typeface="Microsoft Sans Serif"/>
                <a:cs typeface="Microsoft Sans Serif"/>
              </a:rPr>
              <a:t> </a:t>
            </a:r>
            <a:r>
              <a:rPr sz="2400" spc="-95" dirty="0">
                <a:latin typeface="Microsoft Sans Serif"/>
                <a:cs typeface="Microsoft Sans Serif"/>
              </a:rPr>
              <a:t>(I</a:t>
            </a:r>
            <a:r>
              <a:rPr sz="2400" spc="-105" dirty="0">
                <a:latin typeface="Microsoft Sans Serif"/>
                <a:cs typeface="Microsoft Sans Serif"/>
              </a:rPr>
              <a:t>SS</a:t>
            </a:r>
            <a:r>
              <a:rPr sz="2400" dirty="0">
                <a:latin typeface="Microsoft Sans Serif"/>
                <a:cs typeface="Microsoft Sans Serif"/>
              </a:rPr>
              <a:t>)</a:t>
            </a:r>
            <a:r>
              <a:rPr sz="2400" spc="-70" dirty="0">
                <a:latin typeface="Microsoft Sans Serif"/>
                <a:cs typeface="Microsoft Sans Serif"/>
              </a:rPr>
              <a:t> </a:t>
            </a:r>
            <a:r>
              <a:rPr sz="2400" spc="135" dirty="0">
                <a:latin typeface="Microsoft Sans Serif"/>
                <a:cs typeface="Microsoft Sans Serif"/>
              </a:rPr>
              <a:t>o</a:t>
            </a:r>
            <a:r>
              <a:rPr sz="2400" spc="145" dirty="0">
                <a:latin typeface="Microsoft Sans Serif"/>
                <a:cs typeface="Microsoft Sans Serif"/>
              </a:rPr>
              <a:t>r</a:t>
            </a:r>
            <a:r>
              <a:rPr sz="2400" spc="135" dirty="0">
                <a:latin typeface="Microsoft Sans Serif"/>
                <a:cs typeface="Microsoft Sans Serif"/>
              </a:rPr>
              <a:t>b</a:t>
            </a:r>
            <a:r>
              <a:rPr sz="2400" spc="120" dirty="0">
                <a:latin typeface="Microsoft Sans Serif"/>
                <a:cs typeface="Microsoft Sans Serif"/>
              </a:rPr>
              <a:t>i</a:t>
            </a:r>
            <a:r>
              <a:rPr sz="2400" spc="145" dirty="0">
                <a:latin typeface="Microsoft Sans Serif"/>
                <a:cs typeface="Microsoft Sans Serif"/>
              </a:rPr>
              <a:t>t</a:t>
            </a:r>
            <a:r>
              <a:rPr sz="2400" spc="140" dirty="0">
                <a:latin typeface="Microsoft Sans Serif"/>
                <a:cs typeface="Microsoft Sans Serif"/>
              </a:rPr>
              <a:t>s</a:t>
            </a:r>
            <a:r>
              <a:rPr sz="2400" dirty="0">
                <a:latin typeface="Microsoft Sans Serif"/>
                <a:cs typeface="Microsoft Sans Serif"/>
              </a:rPr>
              <a:t>.</a:t>
            </a:r>
            <a:endParaRPr sz="24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44246"/>
            <a:ext cx="474472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Payload</a:t>
            </a:r>
            <a:r>
              <a:rPr spc="15" dirty="0"/>
              <a:t> </a:t>
            </a:r>
            <a:r>
              <a:rPr spc="-5" dirty="0"/>
              <a:t>vs.</a:t>
            </a:r>
            <a:r>
              <a:rPr spc="-30" dirty="0"/>
              <a:t> </a:t>
            </a:r>
            <a:r>
              <a:rPr spc="-5" dirty="0"/>
              <a:t>Orbit</a:t>
            </a:r>
            <a:r>
              <a:rPr spc="-70" dirty="0"/>
              <a:t> </a:t>
            </a:r>
            <a:r>
              <a:rPr spc="-55" dirty="0"/>
              <a:t>Type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34796" y="3229355"/>
            <a:ext cx="9898380" cy="2380488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64"/>
              </a:lnSpc>
            </a:pPr>
            <a:fld id="{81D60167-4931-47E6-BA6A-407CBD079E47}" type="slidenum">
              <a:rPr spc="-5" dirty="0"/>
              <a:t>22</a:t>
            </a:fld>
            <a:endParaRPr spc="-5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1932359"/>
            <a:ext cx="3752215" cy="1800225"/>
          </a:xfrm>
          <a:prstGeom prst="rect">
            <a:avLst/>
          </a:prstGeom>
        </p:spPr>
        <p:txBody>
          <a:bodyPr vert="horz" wrap="square" lIns="0" tIns="17526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38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20" dirty="0">
                <a:solidFill>
                  <a:srgbClr val="292929"/>
                </a:solidFill>
                <a:latin typeface="Arial MT"/>
                <a:cs typeface="Arial MT"/>
              </a:rPr>
              <a:t>EXPLANATION:</a:t>
            </a:r>
            <a:endParaRPr sz="2200">
              <a:latin typeface="Arial MT"/>
              <a:cs typeface="Arial MT"/>
            </a:endParaRPr>
          </a:p>
          <a:p>
            <a:pPr marL="241300" marR="5080" indent="-228600">
              <a:lnSpc>
                <a:spcPct val="100000"/>
              </a:lnSpc>
              <a:spcBef>
                <a:spcPts val="1410"/>
              </a:spcBef>
              <a:buFont typeface="Arial MT"/>
              <a:buChar char="•"/>
              <a:tabLst>
                <a:tab pos="241300" algn="l"/>
              </a:tabLst>
            </a:pPr>
            <a:r>
              <a:rPr sz="2400" spc="-5" dirty="0">
                <a:latin typeface="Microsoft Sans Serif"/>
                <a:cs typeface="Microsoft Sans Serif"/>
              </a:rPr>
              <a:t>The</a:t>
            </a:r>
            <a:r>
              <a:rPr sz="2400" spc="20" dirty="0">
                <a:latin typeface="Microsoft Sans Serif"/>
                <a:cs typeface="Microsoft Sans Serif"/>
              </a:rPr>
              <a:t> </a:t>
            </a:r>
            <a:r>
              <a:rPr sz="2400" spc="60" dirty="0">
                <a:latin typeface="Microsoft Sans Serif"/>
                <a:cs typeface="Microsoft Sans Serif"/>
              </a:rPr>
              <a:t>success</a:t>
            </a:r>
            <a:r>
              <a:rPr sz="2400" spc="120" dirty="0">
                <a:latin typeface="Microsoft Sans Serif"/>
                <a:cs typeface="Microsoft Sans Serif"/>
              </a:rPr>
              <a:t> </a:t>
            </a:r>
            <a:r>
              <a:rPr sz="2400" spc="105" dirty="0">
                <a:latin typeface="Microsoft Sans Serif"/>
                <a:cs typeface="Microsoft Sans Serif"/>
              </a:rPr>
              <a:t>rate</a:t>
            </a:r>
            <a:r>
              <a:rPr sz="2400" spc="114" dirty="0">
                <a:latin typeface="Microsoft Sans Serif"/>
                <a:cs typeface="Microsoft Sans Serif"/>
              </a:rPr>
              <a:t> </a:t>
            </a:r>
            <a:r>
              <a:rPr sz="2400" spc="95" dirty="0">
                <a:latin typeface="Microsoft Sans Serif"/>
                <a:cs typeface="Microsoft Sans Serif"/>
              </a:rPr>
              <a:t>since </a:t>
            </a:r>
            <a:r>
              <a:rPr sz="2400" spc="-625" dirty="0">
                <a:latin typeface="Microsoft Sans Serif"/>
                <a:cs typeface="Microsoft Sans Serif"/>
              </a:rPr>
              <a:t> </a:t>
            </a:r>
            <a:r>
              <a:rPr sz="2400" spc="5" dirty="0">
                <a:latin typeface="Microsoft Sans Serif"/>
                <a:cs typeface="Microsoft Sans Serif"/>
              </a:rPr>
              <a:t>2013</a:t>
            </a:r>
            <a:r>
              <a:rPr sz="2400" spc="105" dirty="0">
                <a:latin typeface="Microsoft Sans Serif"/>
                <a:cs typeface="Microsoft Sans Serif"/>
              </a:rPr>
              <a:t> </a:t>
            </a:r>
            <a:r>
              <a:rPr sz="2400" spc="150" dirty="0">
                <a:latin typeface="Microsoft Sans Serif"/>
                <a:cs typeface="Microsoft Sans Serif"/>
              </a:rPr>
              <a:t>kept </a:t>
            </a:r>
            <a:r>
              <a:rPr sz="2400" spc="245" dirty="0">
                <a:latin typeface="Microsoft Sans Serif"/>
                <a:cs typeface="Microsoft Sans Serif"/>
              </a:rPr>
              <a:t> </a:t>
            </a:r>
            <a:r>
              <a:rPr sz="2400" spc="95" dirty="0">
                <a:latin typeface="Microsoft Sans Serif"/>
                <a:cs typeface="Microsoft Sans Serif"/>
              </a:rPr>
              <a:t>increasing </a:t>
            </a:r>
            <a:r>
              <a:rPr sz="2400" spc="100" dirty="0">
                <a:latin typeface="Microsoft Sans Serif"/>
                <a:cs typeface="Microsoft Sans Serif"/>
              </a:rPr>
              <a:t> </a:t>
            </a:r>
            <a:r>
              <a:rPr sz="2400" spc="105" dirty="0">
                <a:latin typeface="Microsoft Sans Serif"/>
                <a:cs typeface="Microsoft Sans Serif"/>
              </a:rPr>
              <a:t>till</a:t>
            </a:r>
            <a:r>
              <a:rPr sz="2400" spc="160" dirty="0">
                <a:latin typeface="Microsoft Sans Serif"/>
                <a:cs typeface="Microsoft Sans Serif"/>
              </a:rPr>
              <a:t> </a:t>
            </a:r>
            <a:r>
              <a:rPr sz="2400" spc="150" dirty="0">
                <a:latin typeface="Microsoft Sans Serif"/>
                <a:cs typeface="Microsoft Sans Serif"/>
              </a:rPr>
              <a:t>2020.</a:t>
            </a:r>
            <a:endParaRPr sz="24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50342"/>
            <a:ext cx="621919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Launch</a:t>
            </a:r>
            <a:r>
              <a:rPr spc="20" dirty="0"/>
              <a:t> </a:t>
            </a:r>
            <a:r>
              <a:rPr spc="-5" dirty="0"/>
              <a:t>Success</a:t>
            </a:r>
            <a:r>
              <a:rPr spc="-65" dirty="0"/>
              <a:t> </a:t>
            </a:r>
            <a:r>
              <a:rPr spc="-60" dirty="0"/>
              <a:t>Yearly</a:t>
            </a:r>
            <a:r>
              <a:rPr spc="-55" dirty="0"/>
              <a:t> </a:t>
            </a:r>
            <a:r>
              <a:rPr spc="-30" dirty="0"/>
              <a:t>Trend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83579" y="2203704"/>
            <a:ext cx="4756404" cy="3393948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64"/>
              </a:lnSpc>
            </a:pPr>
            <a:fld id="{81D60167-4931-47E6-BA6A-407CBD079E47}" type="slidenum">
              <a:rPr spc="-5" dirty="0"/>
              <a:t>23</a:t>
            </a:fld>
            <a:endParaRPr spc="-5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1849882"/>
            <a:ext cx="9385300" cy="1565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241300" algn="l"/>
              </a:tabLst>
            </a:pPr>
            <a:r>
              <a:rPr sz="3200" spc="135" dirty="0">
                <a:latin typeface="Microsoft Sans Serif"/>
                <a:cs typeface="Microsoft Sans Serif"/>
              </a:rPr>
              <a:t>Explanation</a:t>
            </a:r>
            <a:r>
              <a:rPr sz="3200" spc="135" dirty="0">
                <a:solidFill>
                  <a:srgbClr val="D4D4D4"/>
                </a:solidFill>
                <a:latin typeface="Microsoft Sans Serif"/>
                <a:cs typeface="Microsoft Sans Serif"/>
              </a:rPr>
              <a:t>:</a:t>
            </a:r>
            <a:endParaRPr sz="3200">
              <a:latin typeface="Microsoft Sans Serif"/>
              <a:cs typeface="Microsoft Sans Serif"/>
            </a:endParaRPr>
          </a:p>
          <a:p>
            <a:pPr marL="1407160" marR="5080" lvl="1" indent="-460375">
              <a:lnSpc>
                <a:spcPct val="100000"/>
              </a:lnSpc>
              <a:spcBef>
                <a:spcPts val="2515"/>
              </a:spcBef>
              <a:buFont typeface="Arial MT"/>
              <a:buChar char="•"/>
              <a:tabLst>
                <a:tab pos="1406525" algn="l"/>
                <a:tab pos="1407795" algn="l"/>
              </a:tabLst>
            </a:pPr>
            <a:r>
              <a:rPr sz="2400" spc="65" dirty="0">
                <a:latin typeface="Microsoft Sans Serif"/>
                <a:cs typeface="Microsoft Sans Serif"/>
              </a:rPr>
              <a:t>Displaying</a:t>
            </a:r>
            <a:r>
              <a:rPr sz="2400" spc="155" dirty="0">
                <a:latin typeface="Microsoft Sans Serif"/>
                <a:cs typeface="Microsoft Sans Serif"/>
              </a:rPr>
              <a:t> </a:t>
            </a:r>
            <a:r>
              <a:rPr sz="2400" spc="114" dirty="0">
                <a:latin typeface="Microsoft Sans Serif"/>
                <a:cs typeface="Microsoft Sans Serif"/>
              </a:rPr>
              <a:t>the</a:t>
            </a:r>
            <a:r>
              <a:rPr sz="2400" spc="165" dirty="0">
                <a:latin typeface="Microsoft Sans Serif"/>
                <a:cs typeface="Microsoft Sans Serif"/>
              </a:rPr>
              <a:t> </a:t>
            </a:r>
            <a:r>
              <a:rPr sz="2400" spc="60" dirty="0">
                <a:latin typeface="Microsoft Sans Serif"/>
                <a:cs typeface="Microsoft Sans Serif"/>
              </a:rPr>
              <a:t>names</a:t>
            </a:r>
            <a:r>
              <a:rPr sz="2400" spc="95" dirty="0">
                <a:latin typeface="Microsoft Sans Serif"/>
                <a:cs typeface="Microsoft Sans Serif"/>
              </a:rPr>
              <a:t> </a:t>
            </a:r>
            <a:r>
              <a:rPr sz="2400" spc="110" dirty="0">
                <a:latin typeface="Microsoft Sans Serif"/>
                <a:cs typeface="Microsoft Sans Serif"/>
              </a:rPr>
              <a:t>of</a:t>
            </a:r>
            <a:r>
              <a:rPr sz="2400" spc="229" dirty="0">
                <a:latin typeface="Microsoft Sans Serif"/>
                <a:cs typeface="Microsoft Sans Serif"/>
              </a:rPr>
              <a:t> </a:t>
            </a:r>
            <a:r>
              <a:rPr sz="2400" spc="114" dirty="0">
                <a:latin typeface="Microsoft Sans Serif"/>
                <a:cs typeface="Microsoft Sans Serif"/>
              </a:rPr>
              <a:t>the</a:t>
            </a:r>
            <a:r>
              <a:rPr sz="2400" spc="160" dirty="0">
                <a:latin typeface="Microsoft Sans Serif"/>
                <a:cs typeface="Microsoft Sans Serif"/>
              </a:rPr>
              <a:t> </a:t>
            </a:r>
            <a:r>
              <a:rPr sz="2400" spc="120" dirty="0">
                <a:latin typeface="Microsoft Sans Serif"/>
                <a:cs typeface="Microsoft Sans Serif"/>
              </a:rPr>
              <a:t>unique</a:t>
            </a:r>
            <a:r>
              <a:rPr sz="2400" spc="175" dirty="0">
                <a:latin typeface="Microsoft Sans Serif"/>
                <a:cs typeface="Microsoft Sans Serif"/>
              </a:rPr>
              <a:t> </a:t>
            </a:r>
            <a:r>
              <a:rPr sz="2400" spc="100" dirty="0">
                <a:latin typeface="Microsoft Sans Serif"/>
                <a:cs typeface="Microsoft Sans Serif"/>
              </a:rPr>
              <a:t>launch</a:t>
            </a:r>
            <a:r>
              <a:rPr sz="2400" spc="200" dirty="0">
                <a:latin typeface="Microsoft Sans Serif"/>
                <a:cs typeface="Microsoft Sans Serif"/>
              </a:rPr>
              <a:t> </a:t>
            </a:r>
            <a:r>
              <a:rPr sz="2400" spc="40" dirty="0">
                <a:latin typeface="Microsoft Sans Serif"/>
                <a:cs typeface="Microsoft Sans Serif"/>
              </a:rPr>
              <a:t>sites</a:t>
            </a:r>
            <a:r>
              <a:rPr sz="2400" spc="114" dirty="0">
                <a:latin typeface="Microsoft Sans Serif"/>
                <a:cs typeface="Microsoft Sans Serif"/>
              </a:rPr>
              <a:t> </a:t>
            </a:r>
            <a:r>
              <a:rPr sz="2400" spc="55" dirty="0">
                <a:latin typeface="Microsoft Sans Serif"/>
                <a:cs typeface="Microsoft Sans Serif"/>
              </a:rPr>
              <a:t>in</a:t>
            </a:r>
            <a:r>
              <a:rPr sz="2400" spc="160" dirty="0">
                <a:latin typeface="Microsoft Sans Serif"/>
                <a:cs typeface="Microsoft Sans Serif"/>
              </a:rPr>
              <a:t> </a:t>
            </a:r>
            <a:r>
              <a:rPr sz="2400" spc="114" dirty="0">
                <a:latin typeface="Microsoft Sans Serif"/>
                <a:cs typeface="Microsoft Sans Serif"/>
              </a:rPr>
              <a:t>the </a:t>
            </a:r>
            <a:r>
              <a:rPr sz="2400" spc="-625" dirty="0">
                <a:latin typeface="Microsoft Sans Serif"/>
                <a:cs typeface="Microsoft Sans Serif"/>
              </a:rPr>
              <a:t> </a:t>
            </a:r>
            <a:r>
              <a:rPr sz="2400" spc="70" dirty="0">
                <a:latin typeface="Microsoft Sans Serif"/>
                <a:cs typeface="Microsoft Sans Serif"/>
              </a:rPr>
              <a:t>space</a:t>
            </a:r>
            <a:r>
              <a:rPr sz="2400" spc="110" dirty="0">
                <a:latin typeface="Microsoft Sans Serif"/>
                <a:cs typeface="Microsoft Sans Serif"/>
              </a:rPr>
              <a:t> </a:t>
            </a:r>
            <a:r>
              <a:rPr sz="2400" spc="75" dirty="0">
                <a:latin typeface="Microsoft Sans Serif"/>
                <a:cs typeface="Microsoft Sans Serif"/>
              </a:rPr>
              <a:t>mission</a:t>
            </a:r>
            <a:r>
              <a:rPr sz="24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.</a:t>
            </a:r>
            <a:endParaRPr sz="24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50342"/>
            <a:ext cx="477710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All</a:t>
            </a:r>
            <a:r>
              <a:rPr spc="-20" dirty="0"/>
              <a:t> </a:t>
            </a:r>
            <a:r>
              <a:rPr spc="-10" dirty="0"/>
              <a:t>Launch</a:t>
            </a:r>
            <a:r>
              <a:rPr spc="30" dirty="0"/>
              <a:t> </a:t>
            </a:r>
            <a:r>
              <a:rPr spc="-5" dirty="0"/>
              <a:t>Site</a:t>
            </a:r>
            <a:r>
              <a:rPr spc="-20" dirty="0"/>
              <a:t> </a:t>
            </a:r>
            <a:r>
              <a:rPr spc="-5" dirty="0"/>
              <a:t>Names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33500" y="3585971"/>
            <a:ext cx="9435084" cy="2624328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64"/>
              </a:lnSpc>
            </a:pPr>
            <a:fld id="{81D60167-4931-47E6-BA6A-407CBD079E47}" type="slidenum">
              <a:rPr spc="-5" dirty="0"/>
              <a:t>24</a:t>
            </a:fld>
            <a:endParaRPr spc="-5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1849882"/>
            <a:ext cx="9489440" cy="1565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241300" algn="l"/>
              </a:tabLst>
            </a:pPr>
            <a:r>
              <a:rPr sz="3200" spc="130" dirty="0">
                <a:latin typeface="Microsoft Sans Serif"/>
                <a:cs typeface="Microsoft Sans Serif"/>
              </a:rPr>
              <a:t>Explanation:</a:t>
            </a:r>
            <a:endParaRPr sz="3200">
              <a:latin typeface="Microsoft Sans Serif"/>
              <a:cs typeface="Microsoft Sans Serif"/>
            </a:endParaRPr>
          </a:p>
          <a:p>
            <a:pPr marL="1407160" marR="5080" lvl="1" indent="-460375">
              <a:lnSpc>
                <a:spcPct val="100000"/>
              </a:lnSpc>
              <a:spcBef>
                <a:spcPts val="2515"/>
              </a:spcBef>
              <a:buFont typeface="Arial MT"/>
              <a:buChar char="•"/>
              <a:tabLst>
                <a:tab pos="1406525" algn="l"/>
                <a:tab pos="1407795" algn="l"/>
              </a:tabLst>
            </a:pPr>
            <a:r>
              <a:rPr sz="2400" spc="65" dirty="0">
                <a:latin typeface="Microsoft Sans Serif"/>
                <a:cs typeface="Microsoft Sans Serif"/>
              </a:rPr>
              <a:t>Displaying</a:t>
            </a:r>
            <a:r>
              <a:rPr sz="2400" spc="160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5</a:t>
            </a:r>
            <a:r>
              <a:rPr sz="2400" spc="125" dirty="0">
                <a:latin typeface="Microsoft Sans Serif"/>
                <a:cs typeface="Microsoft Sans Serif"/>
              </a:rPr>
              <a:t> </a:t>
            </a:r>
            <a:r>
              <a:rPr sz="2400" spc="105" dirty="0">
                <a:latin typeface="Microsoft Sans Serif"/>
                <a:cs typeface="Microsoft Sans Serif"/>
              </a:rPr>
              <a:t>records</a:t>
            </a:r>
            <a:r>
              <a:rPr sz="2400" spc="185" dirty="0">
                <a:latin typeface="Microsoft Sans Serif"/>
                <a:cs typeface="Microsoft Sans Serif"/>
              </a:rPr>
              <a:t> </a:t>
            </a:r>
            <a:r>
              <a:rPr sz="2400" spc="100" dirty="0">
                <a:latin typeface="Microsoft Sans Serif"/>
                <a:cs typeface="Microsoft Sans Serif"/>
              </a:rPr>
              <a:t>where</a:t>
            </a:r>
            <a:r>
              <a:rPr sz="2400" spc="145" dirty="0">
                <a:latin typeface="Microsoft Sans Serif"/>
                <a:cs typeface="Microsoft Sans Serif"/>
              </a:rPr>
              <a:t> </a:t>
            </a:r>
            <a:r>
              <a:rPr sz="2400" spc="100" dirty="0">
                <a:latin typeface="Microsoft Sans Serif"/>
                <a:cs typeface="Microsoft Sans Serif"/>
              </a:rPr>
              <a:t>launch</a:t>
            </a:r>
            <a:r>
              <a:rPr sz="2400" spc="210" dirty="0">
                <a:latin typeface="Microsoft Sans Serif"/>
                <a:cs typeface="Microsoft Sans Serif"/>
              </a:rPr>
              <a:t> </a:t>
            </a:r>
            <a:r>
              <a:rPr sz="2400" spc="40" dirty="0">
                <a:latin typeface="Microsoft Sans Serif"/>
                <a:cs typeface="Microsoft Sans Serif"/>
              </a:rPr>
              <a:t>sites</a:t>
            </a:r>
            <a:r>
              <a:rPr sz="2400" spc="110" dirty="0">
                <a:latin typeface="Microsoft Sans Serif"/>
                <a:cs typeface="Microsoft Sans Serif"/>
              </a:rPr>
              <a:t> </a:t>
            </a:r>
            <a:r>
              <a:rPr sz="2400" spc="130" dirty="0">
                <a:latin typeface="Microsoft Sans Serif"/>
                <a:cs typeface="Microsoft Sans Serif"/>
              </a:rPr>
              <a:t>begin</a:t>
            </a:r>
            <a:r>
              <a:rPr sz="2400" spc="204" dirty="0">
                <a:latin typeface="Microsoft Sans Serif"/>
                <a:cs typeface="Microsoft Sans Serif"/>
              </a:rPr>
              <a:t> </a:t>
            </a:r>
            <a:r>
              <a:rPr sz="2400" spc="150" dirty="0">
                <a:latin typeface="Microsoft Sans Serif"/>
                <a:cs typeface="Microsoft Sans Serif"/>
              </a:rPr>
              <a:t>with</a:t>
            </a:r>
            <a:r>
              <a:rPr sz="2400" spc="240" dirty="0">
                <a:latin typeface="Microsoft Sans Serif"/>
                <a:cs typeface="Microsoft Sans Serif"/>
              </a:rPr>
              <a:t> </a:t>
            </a:r>
            <a:r>
              <a:rPr sz="2400" spc="120" dirty="0">
                <a:latin typeface="Microsoft Sans Serif"/>
                <a:cs typeface="Microsoft Sans Serif"/>
              </a:rPr>
              <a:t>the </a:t>
            </a:r>
            <a:r>
              <a:rPr sz="2400" spc="-620" dirty="0">
                <a:latin typeface="Microsoft Sans Serif"/>
                <a:cs typeface="Microsoft Sans Serif"/>
              </a:rPr>
              <a:t> </a:t>
            </a:r>
            <a:r>
              <a:rPr sz="2400" spc="120" dirty="0">
                <a:latin typeface="Microsoft Sans Serif"/>
                <a:cs typeface="Microsoft Sans Serif"/>
              </a:rPr>
              <a:t>string</a:t>
            </a:r>
            <a:r>
              <a:rPr sz="2400" spc="204" dirty="0">
                <a:latin typeface="Microsoft Sans Serif"/>
                <a:cs typeface="Microsoft Sans Serif"/>
              </a:rPr>
              <a:t> </a:t>
            </a:r>
            <a:r>
              <a:rPr sz="2400" spc="-100" dirty="0">
                <a:latin typeface="Microsoft Sans Serif"/>
                <a:cs typeface="Microsoft Sans Serif"/>
              </a:rPr>
              <a:t>'CCA'.</a:t>
            </a:r>
            <a:endParaRPr sz="24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50342"/>
            <a:ext cx="772922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Launch</a:t>
            </a:r>
            <a:r>
              <a:rPr spc="40" dirty="0"/>
              <a:t> </a:t>
            </a:r>
            <a:r>
              <a:rPr spc="-5" dirty="0"/>
              <a:t>Site Names</a:t>
            </a:r>
            <a:r>
              <a:rPr spc="30" dirty="0"/>
              <a:t> </a:t>
            </a:r>
            <a:r>
              <a:rPr spc="-10" dirty="0"/>
              <a:t>Begin</a:t>
            </a:r>
            <a:r>
              <a:rPr spc="25" dirty="0"/>
              <a:t> </a:t>
            </a:r>
            <a:r>
              <a:rPr spc="-5" dirty="0"/>
              <a:t>with</a:t>
            </a:r>
            <a:r>
              <a:rPr spc="20" dirty="0"/>
              <a:t> </a:t>
            </a:r>
            <a:r>
              <a:rPr spc="-10" dirty="0"/>
              <a:t>'CCA'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7552" y="3880103"/>
            <a:ext cx="9502140" cy="153924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64"/>
              </a:lnSpc>
            </a:pPr>
            <a:fld id="{81D60167-4931-47E6-BA6A-407CBD079E47}" type="slidenum">
              <a:rPr spc="-5" dirty="0"/>
              <a:t>25</a:t>
            </a:fld>
            <a:endParaRPr spc="-5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1849882"/>
            <a:ext cx="9302115" cy="15487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241300" algn="l"/>
              </a:tabLst>
            </a:pPr>
            <a:r>
              <a:rPr sz="3200" spc="130" dirty="0">
                <a:latin typeface="Microsoft Sans Serif"/>
                <a:cs typeface="Microsoft Sans Serif"/>
              </a:rPr>
              <a:t>Explanation:</a:t>
            </a:r>
            <a:endParaRPr sz="3200">
              <a:latin typeface="Microsoft Sans Serif"/>
              <a:cs typeface="Microsoft Sans Serif"/>
            </a:endParaRPr>
          </a:p>
          <a:p>
            <a:pPr marL="1407160" lvl="1" indent="-461009">
              <a:lnSpc>
                <a:spcPct val="100000"/>
              </a:lnSpc>
              <a:spcBef>
                <a:spcPts val="2070"/>
              </a:spcBef>
              <a:buFont typeface="Arial MT"/>
              <a:buChar char="•"/>
              <a:tabLst>
                <a:tab pos="1406525" algn="l"/>
                <a:tab pos="1407795" algn="l"/>
              </a:tabLst>
            </a:pPr>
            <a:r>
              <a:rPr sz="2400" spc="65" dirty="0">
                <a:latin typeface="Microsoft Sans Serif"/>
                <a:cs typeface="Microsoft Sans Serif"/>
              </a:rPr>
              <a:t>Displaying</a:t>
            </a:r>
            <a:r>
              <a:rPr sz="2400" spc="165" dirty="0">
                <a:latin typeface="Microsoft Sans Serif"/>
                <a:cs typeface="Microsoft Sans Serif"/>
              </a:rPr>
              <a:t> </a:t>
            </a:r>
            <a:r>
              <a:rPr sz="2400" spc="114" dirty="0">
                <a:latin typeface="Microsoft Sans Serif"/>
                <a:cs typeface="Microsoft Sans Serif"/>
              </a:rPr>
              <a:t>the</a:t>
            </a:r>
            <a:r>
              <a:rPr sz="2400" spc="165" dirty="0">
                <a:latin typeface="Microsoft Sans Serif"/>
                <a:cs typeface="Microsoft Sans Serif"/>
              </a:rPr>
              <a:t> </a:t>
            </a:r>
            <a:r>
              <a:rPr sz="2400" spc="140" dirty="0">
                <a:latin typeface="Microsoft Sans Serif"/>
                <a:cs typeface="Microsoft Sans Serif"/>
              </a:rPr>
              <a:t>total</a:t>
            </a:r>
            <a:r>
              <a:rPr sz="2400" spc="150" dirty="0">
                <a:latin typeface="Microsoft Sans Serif"/>
                <a:cs typeface="Microsoft Sans Serif"/>
              </a:rPr>
              <a:t> </a:t>
            </a:r>
            <a:r>
              <a:rPr sz="2400" spc="85" dirty="0">
                <a:latin typeface="Microsoft Sans Serif"/>
                <a:cs typeface="Microsoft Sans Serif"/>
              </a:rPr>
              <a:t>payload</a:t>
            </a:r>
            <a:r>
              <a:rPr sz="2400" spc="180" dirty="0">
                <a:latin typeface="Microsoft Sans Serif"/>
                <a:cs typeface="Microsoft Sans Serif"/>
              </a:rPr>
              <a:t> </a:t>
            </a:r>
            <a:r>
              <a:rPr sz="2400" spc="10" dirty="0">
                <a:latin typeface="Microsoft Sans Serif"/>
                <a:cs typeface="Microsoft Sans Serif"/>
              </a:rPr>
              <a:t>mass</a:t>
            </a:r>
            <a:r>
              <a:rPr sz="2400" spc="45" dirty="0">
                <a:latin typeface="Microsoft Sans Serif"/>
                <a:cs typeface="Microsoft Sans Serif"/>
              </a:rPr>
              <a:t> </a:t>
            </a:r>
            <a:r>
              <a:rPr sz="2400" spc="114" dirty="0">
                <a:latin typeface="Microsoft Sans Serif"/>
                <a:cs typeface="Microsoft Sans Serif"/>
              </a:rPr>
              <a:t>carried</a:t>
            </a:r>
            <a:r>
              <a:rPr sz="2400" spc="155" dirty="0">
                <a:latin typeface="Microsoft Sans Serif"/>
                <a:cs typeface="Microsoft Sans Serif"/>
              </a:rPr>
              <a:t> </a:t>
            </a:r>
            <a:r>
              <a:rPr sz="2400" spc="85" dirty="0">
                <a:latin typeface="Microsoft Sans Serif"/>
                <a:cs typeface="Microsoft Sans Serif"/>
              </a:rPr>
              <a:t>by</a:t>
            </a:r>
            <a:r>
              <a:rPr sz="2400" spc="180" dirty="0">
                <a:latin typeface="Microsoft Sans Serif"/>
                <a:cs typeface="Microsoft Sans Serif"/>
              </a:rPr>
              <a:t> </a:t>
            </a:r>
            <a:r>
              <a:rPr sz="2400" spc="100" dirty="0">
                <a:latin typeface="Microsoft Sans Serif"/>
                <a:cs typeface="Microsoft Sans Serif"/>
              </a:rPr>
              <a:t>boosters</a:t>
            </a:r>
            <a:endParaRPr sz="2400">
              <a:latin typeface="Microsoft Sans Serif"/>
              <a:cs typeface="Microsoft Sans Serif"/>
            </a:endParaRPr>
          </a:p>
          <a:p>
            <a:pPr marL="1407160">
              <a:lnSpc>
                <a:spcPct val="100000"/>
              </a:lnSpc>
              <a:spcBef>
                <a:spcPts val="315"/>
              </a:spcBef>
            </a:pPr>
            <a:r>
              <a:rPr sz="2400" spc="114" dirty="0">
                <a:latin typeface="Microsoft Sans Serif"/>
                <a:cs typeface="Microsoft Sans Serif"/>
              </a:rPr>
              <a:t>launched</a:t>
            </a:r>
            <a:r>
              <a:rPr sz="2400" spc="195" dirty="0">
                <a:latin typeface="Microsoft Sans Serif"/>
                <a:cs typeface="Microsoft Sans Serif"/>
              </a:rPr>
              <a:t> </a:t>
            </a:r>
            <a:r>
              <a:rPr sz="2400" spc="170" dirty="0">
                <a:latin typeface="Microsoft Sans Serif"/>
                <a:cs typeface="Microsoft Sans Serif"/>
              </a:rPr>
              <a:t>by</a:t>
            </a:r>
            <a:r>
              <a:rPr sz="2400" spc="175" dirty="0">
                <a:latin typeface="Microsoft Sans Serif"/>
                <a:cs typeface="Microsoft Sans Serif"/>
              </a:rPr>
              <a:t> </a:t>
            </a:r>
            <a:r>
              <a:rPr sz="2400" spc="-55" dirty="0">
                <a:latin typeface="Microsoft Sans Serif"/>
                <a:cs typeface="Microsoft Sans Serif"/>
              </a:rPr>
              <a:t>NASA</a:t>
            </a:r>
            <a:r>
              <a:rPr sz="2400" spc="-70" dirty="0">
                <a:latin typeface="Microsoft Sans Serif"/>
                <a:cs typeface="Microsoft Sans Serif"/>
              </a:rPr>
              <a:t> </a:t>
            </a:r>
            <a:r>
              <a:rPr sz="2400" spc="-80" dirty="0">
                <a:latin typeface="Microsoft Sans Serif"/>
                <a:cs typeface="Microsoft Sans Serif"/>
              </a:rPr>
              <a:t>(CRS).</a:t>
            </a:r>
            <a:endParaRPr sz="24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50342"/>
            <a:ext cx="410146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85" dirty="0"/>
              <a:t>Total</a:t>
            </a:r>
            <a:r>
              <a:rPr spc="-30" dirty="0"/>
              <a:t> </a:t>
            </a:r>
            <a:r>
              <a:rPr spc="-5" dirty="0"/>
              <a:t>Payload</a:t>
            </a:r>
            <a:r>
              <a:rPr dirty="0"/>
              <a:t> </a:t>
            </a:r>
            <a:r>
              <a:rPr spc="-5" dirty="0"/>
              <a:t>Mass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53667" y="3791711"/>
            <a:ext cx="9503664" cy="154076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64"/>
              </a:lnSpc>
            </a:pPr>
            <a:fld id="{81D60167-4931-47E6-BA6A-407CBD079E47}" type="slidenum">
              <a:rPr spc="-5" dirty="0"/>
              <a:t>26</a:t>
            </a:fld>
            <a:endParaRPr spc="-5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1849882"/>
            <a:ext cx="9060180" cy="1565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241300" algn="l"/>
              </a:tabLst>
            </a:pPr>
            <a:r>
              <a:rPr sz="3200" spc="130" dirty="0">
                <a:latin typeface="Microsoft Sans Serif"/>
                <a:cs typeface="Microsoft Sans Serif"/>
              </a:rPr>
              <a:t>Explanation:</a:t>
            </a:r>
            <a:endParaRPr sz="3200">
              <a:latin typeface="Microsoft Sans Serif"/>
              <a:cs typeface="Microsoft Sans Serif"/>
            </a:endParaRPr>
          </a:p>
          <a:p>
            <a:pPr marL="1407160" marR="5080" lvl="1" indent="-460375">
              <a:lnSpc>
                <a:spcPct val="100000"/>
              </a:lnSpc>
              <a:spcBef>
                <a:spcPts val="2515"/>
              </a:spcBef>
              <a:buFont typeface="Arial MT"/>
              <a:buChar char="•"/>
              <a:tabLst>
                <a:tab pos="1406525" algn="l"/>
                <a:tab pos="1407795" algn="l"/>
              </a:tabLst>
            </a:pPr>
            <a:r>
              <a:rPr sz="2400" spc="65" dirty="0">
                <a:latin typeface="Microsoft Sans Serif"/>
                <a:cs typeface="Microsoft Sans Serif"/>
              </a:rPr>
              <a:t>Displaying</a:t>
            </a:r>
            <a:r>
              <a:rPr sz="2400" spc="160" dirty="0">
                <a:latin typeface="Microsoft Sans Serif"/>
                <a:cs typeface="Microsoft Sans Serif"/>
              </a:rPr>
              <a:t> </a:t>
            </a:r>
            <a:r>
              <a:rPr sz="2400" spc="45" dirty="0">
                <a:latin typeface="Microsoft Sans Serif"/>
                <a:cs typeface="Microsoft Sans Serif"/>
              </a:rPr>
              <a:t>average</a:t>
            </a:r>
            <a:r>
              <a:rPr sz="2400" spc="90" dirty="0">
                <a:latin typeface="Microsoft Sans Serif"/>
                <a:cs typeface="Microsoft Sans Serif"/>
              </a:rPr>
              <a:t> payload</a:t>
            </a:r>
            <a:r>
              <a:rPr sz="2400" spc="165" dirty="0">
                <a:latin typeface="Microsoft Sans Serif"/>
                <a:cs typeface="Microsoft Sans Serif"/>
              </a:rPr>
              <a:t> </a:t>
            </a:r>
            <a:r>
              <a:rPr sz="2400" spc="15" dirty="0">
                <a:latin typeface="Microsoft Sans Serif"/>
                <a:cs typeface="Microsoft Sans Serif"/>
              </a:rPr>
              <a:t>mass</a:t>
            </a:r>
            <a:r>
              <a:rPr sz="2400" spc="40" dirty="0">
                <a:latin typeface="Microsoft Sans Serif"/>
                <a:cs typeface="Microsoft Sans Serif"/>
              </a:rPr>
              <a:t> </a:t>
            </a:r>
            <a:r>
              <a:rPr sz="2400" spc="114" dirty="0">
                <a:latin typeface="Microsoft Sans Serif"/>
                <a:cs typeface="Microsoft Sans Serif"/>
              </a:rPr>
              <a:t>carried</a:t>
            </a:r>
            <a:r>
              <a:rPr sz="2400" spc="155" dirty="0">
                <a:latin typeface="Microsoft Sans Serif"/>
                <a:cs typeface="Microsoft Sans Serif"/>
              </a:rPr>
              <a:t> </a:t>
            </a:r>
            <a:r>
              <a:rPr sz="2400" spc="85" dirty="0">
                <a:latin typeface="Microsoft Sans Serif"/>
                <a:cs typeface="Microsoft Sans Serif"/>
              </a:rPr>
              <a:t>by</a:t>
            </a:r>
            <a:r>
              <a:rPr sz="2400" spc="175" dirty="0">
                <a:latin typeface="Microsoft Sans Serif"/>
                <a:cs typeface="Microsoft Sans Serif"/>
              </a:rPr>
              <a:t> </a:t>
            </a:r>
            <a:r>
              <a:rPr sz="2400" spc="125" dirty="0">
                <a:latin typeface="Microsoft Sans Serif"/>
                <a:cs typeface="Microsoft Sans Serif"/>
              </a:rPr>
              <a:t>booster </a:t>
            </a:r>
            <a:r>
              <a:rPr sz="2400" spc="-625" dirty="0">
                <a:latin typeface="Microsoft Sans Serif"/>
                <a:cs typeface="Microsoft Sans Serif"/>
              </a:rPr>
              <a:t> </a:t>
            </a:r>
            <a:r>
              <a:rPr sz="2400" spc="75" dirty="0">
                <a:latin typeface="Microsoft Sans Serif"/>
                <a:cs typeface="Microsoft Sans Serif"/>
              </a:rPr>
              <a:t>version</a:t>
            </a:r>
            <a:r>
              <a:rPr sz="2400" spc="125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F9</a:t>
            </a:r>
            <a:r>
              <a:rPr sz="2400" spc="5" dirty="0">
                <a:latin typeface="Microsoft Sans Serif"/>
                <a:cs typeface="Microsoft Sans Serif"/>
              </a:rPr>
              <a:t> </a:t>
            </a:r>
            <a:r>
              <a:rPr sz="2400" spc="-245" dirty="0">
                <a:latin typeface="Microsoft Sans Serif"/>
                <a:cs typeface="Microsoft Sans Serif"/>
              </a:rPr>
              <a:t>v1.1.</a:t>
            </a:r>
            <a:endParaRPr sz="24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50342"/>
            <a:ext cx="7176134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" dirty="0"/>
              <a:t>Average</a:t>
            </a:r>
            <a:r>
              <a:rPr spc="25" dirty="0"/>
              <a:t> </a:t>
            </a:r>
            <a:r>
              <a:rPr spc="-5" dirty="0"/>
              <a:t>Payload</a:t>
            </a:r>
            <a:r>
              <a:rPr spc="30" dirty="0"/>
              <a:t> </a:t>
            </a:r>
            <a:r>
              <a:rPr spc="-5" dirty="0"/>
              <a:t>Mass</a:t>
            </a:r>
            <a:r>
              <a:rPr dirty="0"/>
              <a:t> </a:t>
            </a:r>
            <a:r>
              <a:rPr spc="-5" dirty="0"/>
              <a:t>by</a:t>
            </a:r>
            <a:r>
              <a:rPr spc="-15" dirty="0"/>
              <a:t> </a:t>
            </a:r>
            <a:r>
              <a:rPr spc="-5" dirty="0"/>
              <a:t>F9</a:t>
            </a:r>
            <a:r>
              <a:rPr spc="-10" dirty="0"/>
              <a:t> </a:t>
            </a:r>
            <a:r>
              <a:rPr spc="-5" dirty="0"/>
              <a:t>v1.1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49680" y="4387596"/>
            <a:ext cx="9465564" cy="163830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64"/>
              </a:lnSpc>
            </a:pPr>
            <a:fld id="{81D60167-4931-47E6-BA6A-407CBD079E47}" type="slidenum">
              <a:rPr spc="-5" dirty="0"/>
              <a:t>27</a:t>
            </a:fld>
            <a:endParaRPr spc="-5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1849882"/>
            <a:ext cx="8665845" cy="15487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241300" algn="l"/>
              </a:tabLst>
            </a:pPr>
            <a:r>
              <a:rPr sz="3200" spc="130" dirty="0">
                <a:latin typeface="Microsoft Sans Serif"/>
                <a:cs typeface="Microsoft Sans Serif"/>
              </a:rPr>
              <a:t>Explanation:</a:t>
            </a:r>
            <a:endParaRPr sz="3200">
              <a:latin typeface="Microsoft Sans Serif"/>
              <a:cs typeface="Microsoft Sans Serif"/>
            </a:endParaRPr>
          </a:p>
          <a:p>
            <a:pPr marL="1407160" lvl="1" indent="-473709">
              <a:lnSpc>
                <a:spcPct val="100000"/>
              </a:lnSpc>
              <a:spcBef>
                <a:spcPts val="2070"/>
              </a:spcBef>
              <a:buFont typeface="Arial MT"/>
              <a:buChar char="•"/>
              <a:tabLst>
                <a:tab pos="1393825" algn="l"/>
                <a:tab pos="1407795" algn="l"/>
              </a:tabLst>
            </a:pPr>
            <a:r>
              <a:rPr sz="2400" spc="85" dirty="0">
                <a:latin typeface="Microsoft Sans Serif"/>
                <a:cs typeface="Microsoft Sans Serif"/>
              </a:rPr>
              <a:t>Listing</a:t>
            </a:r>
            <a:r>
              <a:rPr sz="2400" spc="175" dirty="0">
                <a:latin typeface="Microsoft Sans Serif"/>
                <a:cs typeface="Microsoft Sans Serif"/>
              </a:rPr>
              <a:t> </a:t>
            </a:r>
            <a:r>
              <a:rPr sz="2400" spc="114" dirty="0">
                <a:latin typeface="Microsoft Sans Serif"/>
                <a:cs typeface="Microsoft Sans Serif"/>
              </a:rPr>
              <a:t>the</a:t>
            </a:r>
            <a:r>
              <a:rPr sz="2400" spc="165" dirty="0">
                <a:latin typeface="Microsoft Sans Serif"/>
                <a:cs typeface="Microsoft Sans Serif"/>
              </a:rPr>
              <a:t> </a:t>
            </a:r>
            <a:r>
              <a:rPr sz="2400" spc="100" dirty="0">
                <a:latin typeface="Microsoft Sans Serif"/>
                <a:cs typeface="Microsoft Sans Serif"/>
              </a:rPr>
              <a:t>date</a:t>
            </a:r>
            <a:r>
              <a:rPr sz="2400" spc="155" dirty="0">
                <a:latin typeface="Microsoft Sans Serif"/>
                <a:cs typeface="Microsoft Sans Serif"/>
              </a:rPr>
              <a:t> </a:t>
            </a:r>
            <a:r>
              <a:rPr sz="2400" spc="120" dirty="0">
                <a:latin typeface="Microsoft Sans Serif"/>
                <a:cs typeface="Microsoft Sans Serif"/>
              </a:rPr>
              <a:t>when</a:t>
            </a:r>
            <a:r>
              <a:rPr sz="2400" spc="210" dirty="0">
                <a:latin typeface="Microsoft Sans Serif"/>
                <a:cs typeface="Microsoft Sans Serif"/>
              </a:rPr>
              <a:t> </a:t>
            </a:r>
            <a:r>
              <a:rPr sz="2400" spc="114" dirty="0">
                <a:latin typeface="Microsoft Sans Serif"/>
                <a:cs typeface="Microsoft Sans Serif"/>
              </a:rPr>
              <a:t>the</a:t>
            </a:r>
            <a:r>
              <a:rPr sz="2400" spc="165" dirty="0">
                <a:latin typeface="Microsoft Sans Serif"/>
                <a:cs typeface="Microsoft Sans Serif"/>
              </a:rPr>
              <a:t> </a:t>
            </a:r>
            <a:r>
              <a:rPr sz="2400" spc="65" dirty="0">
                <a:latin typeface="Times New Roman"/>
                <a:cs typeface="Times New Roman"/>
              </a:rPr>
              <a:t>f</a:t>
            </a:r>
            <a:r>
              <a:rPr sz="2400" spc="65" dirty="0">
                <a:latin typeface="Microsoft Sans Serif"/>
                <a:cs typeface="Microsoft Sans Serif"/>
              </a:rPr>
              <a:t>irst</a:t>
            </a:r>
            <a:r>
              <a:rPr sz="2400" spc="120" dirty="0">
                <a:latin typeface="Microsoft Sans Serif"/>
                <a:cs typeface="Microsoft Sans Serif"/>
              </a:rPr>
              <a:t> </a:t>
            </a:r>
            <a:r>
              <a:rPr sz="2400" spc="90" dirty="0">
                <a:latin typeface="Microsoft Sans Serif"/>
                <a:cs typeface="Microsoft Sans Serif"/>
              </a:rPr>
              <a:t>successful</a:t>
            </a:r>
            <a:r>
              <a:rPr sz="2400" spc="114" dirty="0">
                <a:latin typeface="Microsoft Sans Serif"/>
                <a:cs typeface="Microsoft Sans Serif"/>
              </a:rPr>
              <a:t> </a:t>
            </a:r>
            <a:r>
              <a:rPr sz="2400" spc="120" dirty="0">
                <a:latin typeface="Microsoft Sans Serif"/>
                <a:cs typeface="Microsoft Sans Serif"/>
              </a:rPr>
              <a:t>landing</a:t>
            </a:r>
            <a:endParaRPr sz="2400">
              <a:latin typeface="Microsoft Sans Serif"/>
              <a:cs typeface="Microsoft Sans Serif"/>
            </a:endParaRPr>
          </a:p>
          <a:p>
            <a:pPr marR="146050" algn="ctr">
              <a:lnSpc>
                <a:spcPct val="100000"/>
              </a:lnSpc>
              <a:spcBef>
                <a:spcPts val="315"/>
              </a:spcBef>
            </a:pPr>
            <a:r>
              <a:rPr sz="2400" spc="180" dirty="0">
                <a:latin typeface="Microsoft Sans Serif"/>
                <a:cs typeface="Microsoft Sans Serif"/>
              </a:rPr>
              <a:t>outcome </a:t>
            </a:r>
            <a:r>
              <a:rPr sz="2400" spc="55" dirty="0">
                <a:latin typeface="Microsoft Sans Serif"/>
                <a:cs typeface="Microsoft Sans Serif"/>
              </a:rPr>
              <a:t>in</a:t>
            </a:r>
            <a:r>
              <a:rPr sz="2400" spc="150" dirty="0">
                <a:latin typeface="Microsoft Sans Serif"/>
                <a:cs typeface="Microsoft Sans Serif"/>
              </a:rPr>
              <a:t> </a:t>
            </a:r>
            <a:r>
              <a:rPr sz="2400" spc="185" dirty="0">
                <a:latin typeface="Microsoft Sans Serif"/>
                <a:cs typeface="Microsoft Sans Serif"/>
              </a:rPr>
              <a:t>ground</a:t>
            </a:r>
            <a:r>
              <a:rPr sz="2400" spc="250" dirty="0">
                <a:latin typeface="Microsoft Sans Serif"/>
                <a:cs typeface="Microsoft Sans Serif"/>
              </a:rPr>
              <a:t> </a:t>
            </a:r>
            <a:r>
              <a:rPr sz="2400" spc="110" dirty="0">
                <a:latin typeface="Microsoft Sans Serif"/>
                <a:cs typeface="Microsoft Sans Serif"/>
              </a:rPr>
              <a:t>pad</a:t>
            </a:r>
            <a:r>
              <a:rPr sz="2400" spc="150" dirty="0">
                <a:latin typeface="Microsoft Sans Serif"/>
                <a:cs typeface="Microsoft Sans Serif"/>
              </a:rPr>
              <a:t> </a:t>
            </a:r>
            <a:r>
              <a:rPr sz="2400" spc="15" dirty="0">
                <a:latin typeface="Microsoft Sans Serif"/>
                <a:cs typeface="Microsoft Sans Serif"/>
              </a:rPr>
              <a:t>was</a:t>
            </a:r>
            <a:r>
              <a:rPr sz="2400" spc="45" dirty="0">
                <a:latin typeface="Microsoft Sans Serif"/>
                <a:cs typeface="Microsoft Sans Serif"/>
              </a:rPr>
              <a:t> </a:t>
            </a:r>
            <a:r>
              <a:rPr sz="2400" spc="85" dirty="0">
                <a:latin typeface="Microsoft Sans Serif"/>
                <a:cs typeface="Microsoft Sans Serif"/>
              </a:rPr>
              <a:t>achieved.</a:t>
            </a:r>
            <a:endParaRPr sz="24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50342"/>
            <a:ext cx="797115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First</a:t>
            </a:r>
            <a:r>
              <a:rPr spc="-15" dirty="0"/>
              <a:t> </a:t>
            </a:r>
            <a:r>
              <a:rPr spc="-5" dirty="0"/>
              <a:t>Successful</a:t>
            </a:r>
            <a:r>
              <a:rPr spc="35" dirty="0"/>
              <a:t> </a:t>
            </a:r>
            <a:r>
              <a:rPr spc="-5" dirty="0"/>
              <a:t>Ground</a:t>
            </a:r>
            <a:r>
              <a:rPr spc="15" dirty="0"/>
              <a:t> </a:t>
            </a:r>
            <a:r>
              <a:rPr spc="-5" dirty="0"/>
              <a:t>Landing</a:t>
            </a:r>
            <a:r>
              <a:rPr spc="55" dirty="0"/>
              <a:t> </a:t>
            </a:r>
            <a:r>
              <a:rPr spc="-5" dirty="0"/>
              <a:t>Date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71016" y="4265676"/>
            <a:ext cx="9244584" cy="176022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64"/>
              </a:lnSpc>
            </a:pPr>
            <a:fld id="{81D60167-4931-47E6-BA6A-407CBD079E47}" type="slidenum">
              <a:rPr spc="-5" dirty="0"/>
              <a:t>28</a:t>
            </a:fld>
            <a:endParaRPr spc="-5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1849882"/>
            <a:ext cx="9358630" cy="19538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241300" algn="l"/>
              </a:tabLst>
            </a:pPr>
            <a:r>
              <a:rPr sz="3200" spc="130" dirty="0">
                <a:latin typeface="Microsoft Sans Serif"/>
                <a:cs typeface="Microsoft Sans Serif"/>
              </a:rPr>
              <a:t>Explanation:</a:t>
            </a:r>
            <a:endParaRPr sz="3200">
              <a:latin typeface="Microsoft Sans Serif"/>
              <a:cs typeface="Microsoft Sans Serif"/>
            </a:endParaRPr>
          </a:p>
          <a:p>
            <a:pPr marL="1407160" marR="5080" lvl="1" indent="-460375">
              <a:lnSpc>
                <a:spcPct val="110900"/>
              </a:lnSpc>
              <a:spcBef>
                <a:spcPts val="1755"/>
              </a:spcBef>
              <a:buFont typeface="Arial MT"/>
              <a:buChar char="•"/>
              <a:tabLst>
                <a:tab pos="1406525" algn="l"/>
                <a:tab pos="1407795" algn="l"/>
                <a:tab pos="2382520" algn="l"/>
              </a:tabLst>
            </a:pPr>
            <a:r>
              <a:rPr sz="2400" spc="85" dirty="0">
                <a:latin typeface="Microsoft Sans Serif"/>
                <a:cs typeface="Microsoft Sans Serif"/>
              </a:rPr>
              <a:t>Listing</a:t>
            </a:r>
            <a:r>
              <a:rPr sz="2400" spc="170" dirty="0">
                <a:latin typeface="Microsoft Sans Serif"/>
                <a:cs typeface="Microsoft Sans Serif"/>
              </a:rPr>
              <a:t> </a:t>
            </a:r>
            <a:r>
              <a:rPr sz="2400" spc="114" dirty="0">
                <a:latin typeface="Microsoft Sans Serif"/>
                <a:cs typeface="Microsoft Sans Serif"/>
              </a:rPr>
              <a:t>the</a:t>
            </a:r>
            <a:r>
              <a:rPr sz="2400" spc="165" dirty="0">
                <a:latin typeface="Microsoft Sans Serif"/>
                <a:cs typeface="Microsoft Sans Serif"/>
              </a:rPr>
              <a:t> </a:t>
            </a:r>
            <a:r>
              <a:rPr sz="2400" spc="60" dirty="0">
                <a:latin typeface="Microsoft Sans Serif"/>
                <a:cs typeface="Microsoft Sans Serif"/>
              </a:rPr>
              <a:t>names</a:t>
            </a:r>
            <a:r>
              <a:rPr sz="2400" spc="80" dirty="0">
                <a:latin typeface="Microsoft Sans Serif"/>
                <a:cs typeface="Microsoft Sans Serif"/>
              </a:rPr>
              <a:t> </a:t>
            </a:r>
            <a:r>
              <a:rPr sz="2400" spc="110" dirty="0">
                <a:latin typeface="Microsoft Sans Serif"/>
                <a:cs typeface="Microsoft Sans Serif"/>
              </a:rPr>
              <a:t>of</a:t>
            </a:r>
            <a:r>
              <a:rPr sz="2400" spc="240" dirty="0">
                <a:latin typeface="Microsoft Sans Serif"/>
                <a:cs typeface="Microsoft Sans Serif"/>
              </a:rPr>
              <a:t> </a:t>
            </a:r>
            <a:r>
              <a:rPr sz="2400" spc="114" dirty="0">
                <a:latin typeface="Microsoft Sans Serif"/>
                <a:cs typeface="Microsoft Sans Serif"/>
              </a:rPr>
              <a:t>the</a:t>
            </a:r>
            <a:r>
              <a:rPr sz="2400" spc="165" dirty="0">
                <a:latin typeface="Microsoft Sans Serif"/>
                <a:cs typeface="Microsoft Sans Serif"/>
              </a:rPr>
              <a:t> </a:t>
            </a:r>
            <a:r>
              <a:rPr sz="2400" spc="100" dirty="0">
                <a:latin typeface="Microsoft Sans Serif"/>
                <a:cs typeface="Microsoft Sans Serif"/>
              </a:rPr>
              <a:t>boosters</a:t>
            </a:r>
            <a:r>
              <a:rPr sz="2400" spc="185" dirty="0">
                <a:latin typeface="Microsoft Sans Serif"/>
                <a:cs typeface="Microsoft Sans Serif"/>
              </a:rPr>
              <a:t> </a:t>
            </a:r>
            <a:r>
              <a:rPr sz="2400" spc="150" dirty="0">
                <a:latin typeface="Microsoft Sans Serif"/>
                <a:cs typeface="Microsoft Sans Serif"/>
              </a:rPr>
              <a:t>which</a:t>
            </a:r>
            <a:r>
              <a:rPr sz="2400" spc="225" dirty="0">
                <a:latin typeface="Microsoft Sans Serif"/>
                <a:cs typeface="Microsoft Sans Serif"/>
              </a:rPr>
              <a:t> </a:t>
            </a:r>
            <a:r>
              <a:rPr sz="2400" spc="20" dirty="0">
                <a:latin typeface="Microsoft Sans Serif"/>
                <a:cs typeface="Microsoft Sans Serif"/>
              </a:rPr>
              <a:t>have</a:t>
            </a:r>
            <a:r>
              <a:rPr sz="2400" spc="75" dirty="0">
                <a:latin typeface="Microsoft Sans Serif"/>
                <a:cs typeface="Microsoft Sans Serif"/>
              </a:rPr>
              <a:t> </a:t>
            </a:r>
            <a:r>
              <a:rPr sz="2400" spc="55" dirty="0">
                <a:latin typeface="Microsoft Sans Serif"/>
                <a:cs typeface="Microsoft Sans Serif"/>
              </a:rPr>
              <a:t>success </a:t>
            </a:r>
            <a:r>
              <a:rPr sz="2400" spc="-625" dirty="0">
                <a:latin typeface="Microsoft Sans Serif"/>
                <a:cs typeface="Microsoft Sans Serif"/>
              </a:rPr>
              <a:t> </a:t>
            </a:r>
            <a:r>
              <a:rPr sz="2400" spc="55" dirty="0">
                <a:latin typeface="Microsoft Sans Serif"/>
                <a:cs typeface="Microsoft Sans Serif"/>
              </a:rPr>
              <a:t>in</a:t>
            </a:r>
            <a:r>
              <a:rPr sz="2400" spc="160" dirty="0">
                <a:latin typeface="Microsoft Sans Serif"/>
                <a:cs typeface="Microsoft Sans Serif"/>
              </a:rPr>
              <a:t> </a:t>
            </a:r>
            <a:r>
              <a:rPr sz="2400" spc="120" dirty="0">
                <a:latin typeface="Microsoft Sans Serif"/>
                <a:cs typeface="Microsoft Sans Serif"/>
              </a:rPr>
              <a:t>drone</a:t>
            </a:r>
            <a:r>
              <a:rPr sz="2400" spc="195" dirty="0">
                <a:latin typeface="Microsoft Sans Serif"/>
                <a:cs typeface="Microsoft Sans Serif"/>
              </a:rPr>
              <a:t> </a:t>
            </a:r>
            <a:r>
              <a:rPr sz="2400" spc="105" dirty="0">
                <a:latin typeface="Microsoft Sans Serif"/>
                <a:cs typeface="Microsoft Sans Serif"/>
              </a:rPr>
              <a:t>ship</a:t>
            </a:r>
            <a:r>
              <a:rPr sz="2400" spc="160" dirty="0">
                <a:latin typeface="Microsoft Sans Serif"/>
                <a:cs typeface="Microsoft Sans Serif"/>
              </a:rPr>
              <a:t> </a:t>
            </a:r>
            <a:r>
              <a:rPr sz="2400" spc="80" dirty="0">
                <a:latin typeface="Microsoft Sans Serif"/>
                <a:cs typeface="Microsoft Sans Serif"/>
              </a:rPr>
              <a:t>and</a:t>
            </a:r>
            <a:r>
              <a:rPr sz="2400" spc="135" dirty="0">
                <a:latin typeface="Microsoft Sans Serif"/>
                <a:cs typeface="Microsoft Sans Serif"/>
              </a:rPr>
              <a:t> </a:t>
            </a:r>
            <a:r>
              <a:rPr sz="2400" spc="20" dirty="0">
                <a:latin typeface="Microsoft Sans Serif"/>
                <a:cs typeface="Microsoft Sans Serif"/>
              </a:rPr>
              <a:t>have</a:t>
            </a:r>
            <a:r>
              <a:rPr sz="2400" spc="65" dirty="0">
                <a:latin typeface="Microsoft Sans Serif"/>
                <a:cs typeface="Microsoft Sans Serif"/>
              </a:rPr>
              <a:t> </a:t>
            </a:r>
            <a:r>
              <a:rPr sz="2400" spc="85" dirty="0">
                <a:latin typeface="Microsoft Sans Serif"/>
                <a:cs typeface="Microsoft Sans Serif"/>
              </a:rPr>
              <a:t>payload</a:t>
            </a:r>
            <a:r>
              <a:rPr sz="2400" spc="175" dirty="0">
                <a:latin typeface="Microsoft Sans Serif"/>
                <a:cs typeface="Microsoft Sans Serif"/>
              </a:rPr>
              <a:t> </a:t>
            </a:r>
            <a:r>
              <a:rPr sz="2400" spc="15" dirty="0">
                <a:latin typeface="Microsoft Sans Serif"/>
                <a:cs typeface="Microsoft Sans Serif"/>
              </a:rPr>
              <a:t>mass</a:t>
            </a:r>
            <a:r>
              <a:rPr sz="2400" spc="30" dirty="0">
                <a:latin typeface="Microsoft Sans Serif"/>
                <a:cs typeface="Microsoft Sans Serif"/>
              </a:rPr>
              <a:t> </a:t>
            </a:r>
            <a:r>
              <a:rPr sz="2400" spc="105" dirty="0">
                <a:latin typeface="Microsoft Sans Serif"/>
                <a:cs typeface="Microsoft Sans Serif"/>
              </a:rPr>
              <a:t>greater</a:t>
            </a:r>
            <a:r>
              <a:rPr sz="2400" spc="135" dirty="0">
                <a:latin typeface="Microsoft Sans Serif"/>
                <a:cs typeface="Microsoft Sans Serif"/>
              </a:rPr>
              <a:t> </a:t>
            </a:r>
            <a:r>
              <a:rPr sz="2400" spc="100" dirty="0">
                <a:latin typeface="Microsoft Sans Serif"/>
                <a:cs typeface="Microsoft Sans Serif"/>
              </a:rPr>
              <a:t>than </a:t>
            </a:r>
            <a:r>
              <a:rPr sz="2400" spc="105" dirty="0">
                <a:latin typeface="Microsoft Sans Serif"/>
                <a:cs typeface="Microsoft Sans Serif"/>
              </a:rPr>
              <a:t> </a:t>
            </a:r>
            <a:r>
              <a:rPr sz="2400" spc="310" dirty="0">
                <a:latin typeface="Microsoft Sans Serif"/>
                <a:cs typeface="Microsoft Sans Serif"/>
              </a:rPr>
              <a:t>4000	</a:t>
            </a:r>
            <a:r>
              <a:rPr sz="2400" spc="155" dirty="0">
                <a:latin typeface="Microsoft Sans Serif"/>
                <a:cs typeface="Microsoft Sans Serif"/>
              </a:rPr>
              <a:t>but</a:t>
            </a:r>
            <a:r>
              <a:rPr sz="2400" spc="245" dirty="0">
                <a:latin typeface="Microsoft Sans Serif"/>
                <a:cs typeface="Microsoft Sans Serif"/>
              </a:rPr>
              <a:t> </a:t>
            </a:r>
            <a:r>
              <a:rPr sz="2400" spc="-10" dirty="0">
                <a:latin typeface="Microsoft Sans Serif"/>
                <a:cs typeface="Microsoft Sans Serif"/>
              </a:rPr>
              <a:t>less</a:t>
            </a:r>
            <a:r>
              <a:rPr sz="2400" spc="40" dirty="0">
                <a:latin typeface="Microsoft Sans Serif"/>
                <a:cs typeface="Microsoft Sans Serif"/>
              </a:rPr>
              <a:t> </a:t>
            </a:r>
            <a:r>
              <a:rPr sz="2400" spc="100" dirty="0">
                <a:latin typeface="Microsoft Sans Serif"/>
                <a:cs typeface="Microsoft Sans Serif"/>
              </a:rPr>
              <a:t>than</a:t>
            </a:r>
            <a:r>
              <a:rPr sz="2400" spc="160" dirty="0">
                <a:latin typeface="Microsoft Sans Serif"/>
                <a:cs typeface="Microsoft Sans Serif"/>
              </a:rPr>
              <a:t> </a:t>
            </a:r>
            <a:r>
              <a:rPr sz="2400" spc="235" dirty="0">
                <a:latin typeface="Microsoft Sans Serif"/>
                <a:cs typeface="Microsoft Sans Serif"/>
              </a:rPr>
              <a:t>6000.</a:t>
            </a:r>
            <a:r>
              <a:rPr sz="2400" spc="-340" dirty="0">
                <a:latin typeface="Microsoft Sans Serif"/>
                <a:cs typeface="Microsoft Sans Serif"/>
              </a:rPr>
              <a:t> </a:t>
            </a:r>
            <a:endParaRPr sz="24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549910"/>
            <a:ext cx="9825990" cy="406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500" spc="-5" dirty="0"/>
              <a:t>Successful</a:t>
            </a:r>
            <a:r>
              <a:rPr sz="2500" spc="5" dirty="0"/>
              <a:t> </a:t>
            </a:r>
            <a:r>
              <a:rPr sz="2500" spc="-5" dirty="0"/>
              <a:t>Drone</a:t>
            </a:r>
            <a:r>
              <a:rPr sz="2500" dirty="0"/>
              <a:t> </a:t>
            </a:r>
            <a:r>
              <a:rPr sz="2500" spc="-5" dirty="0"/>
              <a:t>Ship</a:t>
            </a:r>
            <a:r>
              <a:rPr sz="2500" spc="5" dirty="0"/>
              <a:t> </a:t>
            </a:r>
            <a:r>
              <a:rPr sz="2500" spc="-5" dirty="0"/>
              <a:t>Landing</a:t>
            </a:r>
            <a:r>
              <a:rPr sz="2500" spc="-20" dirty="0"/>
              <a:t> </a:t>
            </a:r>
            <a:r>
              <a:rPr sz="2500" spc="-5" dirty="0"/>
              <a:t>with</a:t>
            </a:r>
            <a:r>
              <a:rPr sz="2500" spc="20" dirty="0"/>
              <a:t> </a:t>
            </a:r>
            <a:r>
              <a:rPr sz="2500" spc="-5" dirty="0"/>
              <a:t>Payload</a:t>
            </a:r>
            <a:r>
              <a:rPr sz="2500" spc="-10" dirty="0"/>
              <a:t> </a:t>
            </a:r>
            <a:r>
              <a:rPr sz="2500" spc="-5" dirty="0"/>
              <a:t>between</a:t>
            </a:r>
            <a:r>
              <a:rPr sz="2500" spc="5" dirty="0"/>
              <a:t> </a:t>
            </a:r>
            <a:r>
              <a:rPr sz="2500" spc="-5" dirty="0"/>
              <a:t>4000</a:t>
            </a:r>
            <a:r>
              <a:rPr sz="2500" spc="5" dirty="0"/>
              <a:t> </a:t>
            </a:r>
            <a:r>
              <a:rPr sz="2500" spc="-5" dirty="0"/>
              <a:t>and</a:t>
            </a:r>
            <a:r>
              <a:rPr sz="2500" spc="5" dirty="0"/>
              <a:t> </a:t>
            </a:r>
            <a:r>
              <a:rPr sz="2500" spc="-5" dirty="0"/>
              <a:t>6000</a:t>
            </a:r>
            <a:endParaRPr sz="25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46632" y="3980688"/>
            <a:ext cx="9433560" cy="2045208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64"/>
              </a:lnSpc>
            </a:pPr>
            <a:fld id="{81D60167-4931-47E6-BA6A-407CBD079E47}" type="slidenum">
              <a:rPr spc="-5" dirty="0"/>
              <a:t>29</a:t>
            </a:fld>
            <a:endParaRPr spc="-5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8969" y="444246"/>
            <a:ext cx="420179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Executive</a:t>
            </a:r>
            <a:r>
              <a:rPr spc="-40" dirty="0"/>
              <a:t> </a:t>
            </a:r>
            <a:r>
              <a:rPr spc="-5" dirty="0"/>
              <a:t>Summary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1215751" y="6107681"/>
            <a:ext cx="189230" cy="2520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64"/>
              </a:lnSpc>
            </a:pPr>
            <a:fld id="{81D60167-4931-47E6-BA6A-407CBD079E47}" type="slidenum">
              <a:rPr sz="1600" spc="-5" dirty="0">
                <a:solidFill>
                  <a:srgbClr val="1C7CDB"/>
                </a:solidFill>
                <a:latin typeface="Arial MT"/>
                <a:cs typeface="Arial MT"/>
              </a:rPr>
              <a:t>3</a:t>
            </a:fld>
            <a:endParaRPr sz="16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8969" y="1514601"/>
            <a:ext cx="7116445" cy="3379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5" dirty="0">
                <a:latin typeface="Calibri"/>
                <a:cs typeface="Calibri"/>
              </a:rPr>
              <a:t>The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data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science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project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is</a:t>
            </a:r>
            <a:r>
              <a:rPr sz="2000" spc="1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having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some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methodologies</a:t>
            </a:r>
            <a:r>
              <a:rPr sz="2000" spc="-10" dirty="0">
                <a:latin typeface="Calibri"/>
                <a:cs typeface="Calibri"/>
              </a:rPr>
              <a:t> are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as</a:t>
            </a:r>
            <a:r>
              <a:rPr sz="2000" spc="1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under:</a:t>
            </a:r>
            <a:endParaRPr sz="2000">
              <a:latin typeface="Calibri"/>
              <a:cs typeface="Calibri"/>
            </a:endParaRPr>
          </a:p>
          <a:p>
            <a:pPr marL="469900" indent="-457834">
              <a:lnSpc>
                <a:spcPct val="100000"/>
              </a:lnSpc>
              <a:buAutoNum type="arabicPeriod"/>
              <a:tabLst>
                <a:tab pos="469265" algn="l"/>
                <a:tab pos="470534" algn="l"/>
              </a:tabLst>
            </a:pPr>
            <a:r>
              <a:rPr sz="2000" spc="-5" dirty="0">
                <a:latin typeface="Calibri"/>
                <a:cs typeface="Calibri"/>
              </a:rPr>
              <a:t>The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data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collection</a:t>
            </a:r>
            <a:endParaRPr sz="2000">
              <a:latin typeface="Calibri"/>
              <a:cs typeface="Calibri"/>
            </a:endParaRPr>
          </a:p>
          <a:p>
            <a:pPr marL="469900" indent="-457834">
              <a:lnSpc>
                <a:spcPct val="100000"/>
              </a:lnSpc>
              <a:buAutoNum type="arabicPeriod"/>
              <a:tabLst>
                <a:tab pos="469265" algn="l"/>
                <a:tab pos="470534" algn="l"/>
              </a:tabLst>
            </a:pPr>
            <a:r>
              <a:rPr sz="2000" spc="-5" dirty="0">
                <a:latin typeface="Calibri"/>
                <a:cs typeface="Calibri"/>
              </a:rPr>
              <a:t>The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data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mining</a:t>
            </a:r>
            <a:endParaRPr sz="2000">
              <a:latin typeface="Calibri"/>
              <a:cs typeface="Calibri"/>
            </a:endParaRPr>
          </a:p>
          <a:p>
            <a:pPr marL="469900" indent="-457834">
              <a:lnSpc>
                <a:spcPct val="100000"/>
              </a:lnSpc>
              <a:buAutoNum type="arabicPeriod"/>
              <a:tabLst>
                <a:tab pos="469265" algn="l"/>
                <a:tab pos="470534" algn="l"/>
              </a:tabLst>
            </a:pPr>
            <a:r>
              <a:rPr sz="2000" spc="-5" dirty="0">
                <a:latin typeface="Calibri"/>
                <a:cs typeface="Calibri"/>
              </a:rPr>
              <a:t>Conducted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data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analysis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using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visualization</a:t>
            </a:r>
            <a:r>
              <a:rPr sz="2000" spc="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and </a:t>
            </a:r>
            <a:r>
              <a:rPr sz="2000" spc="-5" dirty="0">
                <a:latin typeface="Calibri"/>
                <a:cs typeface="Calibri"/>
              </a:rPr>
              <a:t>SQL.</a:t>
            </a:r>
            <a:endParaRPr sz="2000">
              <a:latin typeface="Calibri"/>
              <a:cs typeface="Calibri"/>
            </a:endParaRPr>
          </a:p>
          <a:p>
            <a:pPr marL="469900" indent="-457834">
              <a:lnSpc>
                <a:spcPct val="100000"/>
              </a:lnSpc>
              <a:buAutoNum type="arabicPeriod"/>
              <a:tabLst>
                <a:tab pos="469265" algn="l"/>
                <a:tab pos="470534" algn="l"/>
              </a:tabLst>
            </a:pPr>
            <a:r>
              <a:rPr sz="2000" spc="-15" dirty="0">
                <a:latin typeface="Calibri"/>
                <a:cs typeface="Calibri"/>
              </a:rPr>
              <a:t>Perform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interactive</a:t>
            </a:r>
            <a:r>
              <a:rPr sz="2000" spc="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analytics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using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folium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and</a:t>
            </a:r>
            <a:r>
              <a:rPr sz="2000" spc="2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plotly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dash</a:t>
            </a:r>
            <a:endParaRPr sz="2000">
              <a:latin typeface="Calibri"/>
              <a:cs typeface="Calibri"/>
            </a:endParaRPr>
          </a:p>
          <a:p>
            <a:pPr marL="469900" indent="-457834">
              <a:lnSpc>
                <a:spcPct val="100000"/>
              </a:lnSpc>
              <a:buAutoNum type="arabicPeriod"/>
              <a:tabLst>
                <a:tab pos="469265" algn="l"/>
                <a:tab pos="470534" algn="l"/>
              </a:tabLst>
            </a:pPr>
            <a:r>
              <a:rPr sz="2000" spc="-15" dirty="0">
                <a:latin typeface="Calibri"/>
                <a:cs typeface="Calibri"/>
              </a:rPr>
              <a:t>Perform </a:t>
            </a:r>
            <a:r>
              <a:rPr sz="2000" spc="-5" dirty="0">
                <a:latin typeface="Calibri"/>
                <a:cs typeface="Calibri"/>
              </a:rPr>
              <a:t>predictive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analysis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using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 </a:t>
            </a:r>
            <a:r>
              <a:rPr sz="2000" spc="-5" dirty="0">
                <a:latin typeface="Calibri"/>
                <a:cs typeface="Calibri"/>
              </a:rPr>
              <a:t>calssification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9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000" spc="-5" dirty="0">
                <a:latin typeface="Calibri"/>
                <a:cs typeface="Calibri"/>
              </a:rPr>
              <a:t>The summary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of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results:</a:t>
            </a:r>
            <a:endParaRPr sz="2000">
              <a:latin typeface="Calibri"/>
              <a:cs typeface="Calibri"/>
            </a:endParaRPr>
          </a:p>
          <a:p>
            <a:pPr marL="469900" indent="-457834">
              <a:lnSpc>
                <a:spcPct val="100000"/>
              </a:lnSpc>
              <a:buAutoNum type="arabicPeriod"/>
              <a:tabLst>
                <a:tab pos="469265" algn="l"/>
                <a:tab pos="470534" algn="l"/>
              </a:tabLst>
            </a:pPr>
            <a:r>
              <a:rPr sz="2000" spc="-15" dirty="0">
                <a:latin typeface="Calibri"/>
                <a:cs typeface="Calibri"/>
              </a:rPr>
              <a:t>Data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analysis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results</a:t>
            </a:r>
            <a:endParaRPr sz="2000">
              <a:latin typeface="Calibri"/>
              <a:cs typeface="Calibri"/>
            </a:endParaRPr>
          </a:p>
          <a:p>
            <a:pPr marL="469900" indent="-457834">
              <a:lnSpc>
                <a:spcPct val="100000"/>
              </a:lnSpc>
              <a:buAutoNum type="arabicPeriod"/>
              <a:tabLst>
                <a:tab pos="469265" algn="l"/>
                <a:tab pos="470534" algn="l"/>
              </a:tabLst>
            </a:pPr>
            <a:r>
              <a:rPr sz="2000" spc="-15" dirty="0">
                <a:latin typeface="Calibri"/>
                <a:cs typeface="Calibri"/>
              </a:rPr>
              <a:t>Interactive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data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analytics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results</a:t>
            </a:r>
            <a:endParaRPr sz="2000">
              <a:latin typeface="Calibri"/>
              <a:cs typeface="Calibri"/>
            </a:endParaRPr>
          </a:p>
          <a:p>
            <a:pPr marL="469900" indent="-457834">
              <a:lnSpc>
                <a:spcPct val="100000"/>
              </a:lnSpc>
              <a:buAutoNum type="arabicPeriod"/>
              <a:tabLst>
                <a:tab pos="469265" algn="l"/>
                <a:tab pos="470534" algn="l"/>
              </a:tabLst>
            </a:pPr>
            <a:r>
              <a:rPr sz="2000" spc="-10" dirty="0">
                <a:latin typeface="Calibri"/>
                <a:cs typeface="Calibri"/>
              </a:rPr>
              <a:t>Predictive</a:t>
            </a:r>
            <a:r>
              <a:rPr sz="2000" spc="1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analysis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results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57427" y="1849882"/>
            <a:ext cx="8663305" cy="1565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241300" algn="l"/>
              </a:tabLst>
            </a:pPr>
            <a:r>
              <a:rPr sz="3200" spc="130" dirty="0">
                <a:latin typeface="Microsoft Sans Serif"/>
                <a:cs typeface="Microsoft Sans Serif"/>
              </a:rPr>
              <a:t>Explanation:</a:t>
            </a:r>
            <a:endParaRPr sz="3200">
              <a:latin typeface="Microsoft Sans Serif"/>
              <a:cs typeface="Microsoft Sans Serif"/>
            </a:endParaRPr>
          </a:p>
          <a:p>
            <a:pPr marL="1407160" marR="5080" lvl="1" indent="-460375">
              <a:lnSpc>
                <a:spcPct val="100000"/>
              </a:lnSpc>
              <a:spcBef>
                <a:spcPts val="2515"/>
              </a:spcBef>
              <a:buFont typeface="Arial MT"/>
              <a:buChar char="•"/>
              <a:tabLst>
                <a:tab pos="1407160" algn="l"/>
                <a:tab pos="1407795" algn="l"/>
              </a:tabLst>
            </a:pPr>
            <a:r>
              <a:rPr sz="2400" spc="85" dirty="0">
                <a:latin typeface="Microsoft Sans Serif"/>
                <a:cs typeface="Microsoft Sans Serif"/>
              </a:rPr>
              <a:t>Listing</a:t>
            </a:r>
            <a:r>
              <a:rPr sz="2400" spc="160" dirty="0">
                <a:latin typeface="Microsoft Sans Serif"/>
                <a:cs typeface="Microsoft Sans Serif"/>
              </a:rPr>
              <a:t> </a:t>
            </a:r>
            <a:r>
              <a:rPr sz="2400" spc="114" dirty="0">
                <a:latin typeface="Microsoft Sans Serif"/>
                <a:cs typeface="Microsoft Sans Serif"/>
              </a:rPr>
              <a:t>the</a:t>
            </a:r>
            <a:r>
              <a:rPr sz="2400" spc="170" dirty="0">
                <a:latin typeface="Microsoft Sans Serif"/>
                <a:cs typeface="Microsoft Sans Serif"/>
              </a:rPr>
              <a:t> </a:t>
            </a:r>
            <a:r>
              <a:rPr sz="2400" spc="140" dirty="0">
                <a:latin typeface="Microsoft Sans Serif"/>
                <a:cs typeface="Microsoft Sans Serif"/>
              </a:rPr>
              <a:t>total</a:t>
            </a:r>
            <a:r>
              <a:rPr sz="2400" spc="155" dirty="0">
                <a:latin typeface="Microsoft Sans Serif"/>
                <a:cs typeface="Microsoft Sans Serif"/>
              </a:rPr>
              <a:t> number</a:t>
            </a:r>
            <a:r>
              <a:rPr sz="2400" spc="200" dirty="0">
                <a:latin typeface="Microsoft Sans Serif"/>
                <a:cs typeface="Microsoft Sans Serif"/>
              </a:rPr>
              <a:t> </a:t>
            </a:r>
            <a:r>
              <a:rPr sz="2400" spc="110" dirty="0">
                <a:latin typeface="Microsoft Sans Serif"/>
                <a:cs typeface="Microsoft Sans Serif"/>
              </a:rPr>
              <a:t>of</a:t>
            </a:r>
            <a:r>
              <a:rPr sz="2400" spc="220" dirty="0">
                <a:latin typeface="Microsoft Sans Serif"/>
                <a:cs typeface="Microsoft Sans Serif"/>
              </a:rPr>
              <a:t> </a:t>
            </a:r>
            <a:r>
              <a:rPr sz="2400" spc="90" dirty="0">
                <a:latin typeface="Microsoft Sans Serif"/>
                <a:cs typeface="Microsoft Sans Serif"/>
              </a:rPr>
              <a:t>successful</a:t>
            </a:r>
            <a:r>
              <a:rPr sz="2400" spc="105" dirty="0">
                <a:latin typeface="Microsoft Sans Serif"/>
                <a:cs typeface="Microsoft Sans Serif"/>
              </a:rPr>
              <a:t> </a:t>
            </a:r>
            <a:r>
              <a:rPr sz="2400" spc="80" dirty="0">
                <a:latin typeface="Microsoft Sans Serif"/>
                <a:cs typeface="Microsoft Sans Serif"/>
              </a:rPr>
              <a:t>and</a:t>
            </a:r>
            <a:r>
              <a:rPr sz="2400" spc="125" dirty="0">
                <a:latin typeface="Microsoft Sans Serif"/>
                <a:cs typeface="Microsoft Sans Serif"/>
              </a:rPr>
              <a:t> </a:t>
            </a:r>
            <a:r>
              <a:rPr sz="2400" spc="75" dirty="0">
                <a:latin typeface="Microsoft Sans Serif"/>
                <a:cs typeface="Microsoft Sans Serif"/>
              </a:rPr>
              <a:t>failure </a:t>
            </a:r>
            <a:r>
              <a:rPr sz="2400" spc="-625" dirty="0">
                <a:latin typeface="Microsoft Sans Serif"/>
                <a:cs typeface="Microsoft Sans Serif"/>
              </a:rPr>
              <a:t> </a:t>
            </a:r>
            <a:r>
              <a:rPr sz="2400" spc="80" dirty="0">
                <a:latin typeface="Microsoft Sans Serif"/>
                <a:cs typeface="Microsoft Sans Serif"/>
              </a:rPr>
              <a:t>mission</a:t>
            </a:r>
            <a:r>
              <a:rPr sz="2400" spc="145" dirty="0">
                <a:latin typeface="Microsoft Sans Serif"/>
                <a:cs typeface="Microsoft Sans Serif"/>
              </a:rPr>
              <a:t> </a:t>
            </a:r>
            <a:r>
              <a:rPr sz="2400" spc="135" dirty="0">
                <a:latin typeface="Microsoft Sans Serif"/>
                <a:cs typeface="Microsoft Sans Serif"/>
              </a:rPr>
              <a:t>outcomes.</a:t>
            </a:r>
            <a:endParaRPr sz="24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90473"/>
            <a:ext cx="10245725" cy="497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100" spc="-75" dirty="0"/>
              <a:t>Total</a:t>
            </a:r>
            <a:r>
              <a:rPr sz="3100" dirty="0"/>
              <a:t> </a:t>
            </a:r>
            <a:r>
              <a:rPr sz="3100" spc="-10" dirty="0"/>
              <a:t>Number</a:t>
            </a:r>
            <a:r>
              <a:rPr sz="3100" spc="45" dirty="0"/>
              <a:t> </a:t>
            </a:r>
            <a:r>
              <a:rPr sz="3100" spc="-5" dirty="0"/>
              <a:t>of Successful</a:t>
            </a:r>
            <a:r>
              <a:rPr sz="3100" spc="35" dirty="0"/>
              <a:t> </a:t>
            </a:r>
            <a:r>
              <a:rPr sz="3100" spc="-10" dirty="0"/>
              <a:t>and</a:t>
            </a:r>
            <a:r>
              <a:rPr sz="3100" spc="15" dirty="0"/>
              <a:t> </a:t>
            </a:r>
            <a:r>
              <a:rPr sz="3100" spc="-5" dirty="0"/>
              <a:t>Failure</a:t>
            </a:r>
            <a:r>
              <a:rPr sz="3100" spc="50" dirty="0"/>
              <a:t> </a:t>
            </a:r>
            <a:r>
              <a:rPr sz="3100" spc="-5" dirty="0"/>
              <a:t>Mission</a:t>
            </a:r>
            <a:r>
              <a:rPr sz="3100" spc="30" dirty="0"/>
              <a:t> </a:t>
            </a:r>
            <a:r>
              <a:rPr sz="3100" spc="-5" dirty="0"/>
              <a:t>Outcomes</a:t>
            </a:r>
            <a:endParaRPr sz="31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78052" y="3811523"/>
            <a:ext cx="9526524" cy="245516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64"/>
              </a:lnSpc>
            </a:pPr>
            <a:fld id="{81D60167-4931-47E6-BA6A-407CBD079E47}" type="slidenum">
              <a:rPr spc="-5" dirty="0"/>
              <a:t>30</a:t>
            </a:fld>
            <a:endParaRPr spc="-5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1851405"/>
            <a:ext cx="9098280" cy="13735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1300" algn="l"/>
              </a:tabLst>
            </a:pPr>
            <a:r>
              <a:rPr sz="2400" spc="120" dirty="0">
                <a:latin typeface="Microsoft Sans Serif"/>
                <a:cs typeface="Microsoft Sans Serif"/>
              </a:rPr>
              <a:t>Explanation:</a:t>
            </a:r>
            <a:endParaRPr sz="2400">
              <a:latin typeface="Microsoft Sans Serif"/>
              <a:cs typeface="Microsoft Sans Serif"/>
            </a:endParaRPr>
          </a:p>
          <a:p>
            <a:pPr marL="1343025" lvl="1" indent="-396875">
              <a:lnSpc>
                <a:spcPct val="100000"/>
              </a:lnSpc>
              <a:spcBef>
                <a:spcPts val="1714"/>
              </a:spcBef>
              <a:buFont typeface="Arial MT"/>
              <a:buChar char="•"/>
              <a:tabLst>
                <a:tab pos="1343025" algn="l"/>
                <a:tab pos="1343660" algn="l"/>
              </a:tabLst>
            </a:pPr>
            <a:r>
              <a:rPr sz="2400" spc="75" dirty="0">
                <a:latin typeface="Microsoft Sans Serif"/>
                <a:cs typeface="Microsoft Sans Serif"/>
              </a:rPr>
              <a:t>Listing</a:t>
            </a:r>
            <a:r>
              <a:rPr sz="2400" spc="145" dirty="0">
                <a:latin typeface="Microsoft Sans Serif"/>
                <a:cs typeface="Microsoft Sans Serif"/>
              </a:rPr>
              <a:t> </a:t>
            </a:r>
            <a:r>
              <a:rPr sz="2400" spc="100" dirty="0">
                <a:latin typeface="Microsoft Sans Serif"/>
                <a:cs typeface="Microsoft Sans Serif"/>
              </a:rPr>
              <a:t>the</a:t>
            </a:r>
            <a:r>
              <a:rPr sz="2400" spc="135" dirty="0">
                <a:latin typeface="Microsoft Sans Serif"/>
                <a:cs typeface="Microsoft Sans Serif"/>
              </a:rPr>
              <a:t> </a:t>
            </a:r>
            <a:r>
              <a:rPr sz="2400" spc="40" dirty="0">
                <a:latin typeface="Microsoft Sans Serif"/>
                <a:cs typeface="Microsoft Sans Serif"/>
              </a:rPr>
              <a:t>names</a:t>
            </a:r>
            <a:r>
              <a:rPr sz="2400" spc="85" dirty="0">
                <a:latin typeface="Microsoft Sans Serif"/>
                <a:cs typeface="Microsoft Sans Serif"/>
              </a:rPr>
              <a:t> </a:t>
            </a:r>
            <a:r>
              <a:rPr sz="2400" spc="90" dirty="0">
                <a:latin typeface="Microsoft Sans Serif"/>
                <a:cs typeface="Microsoft Sans Serif"/>
              </a:rPr>
              <a:t>of</a:t>
            </a:r>
            <a:r>
              <a:rPr sz="2400" spc="204" dirty="0">
                <a:latin typeface="Microsoft Sans Serif"/>
                <a:cs typeface="Microsoft Sans Serif"/>
              </a:rPr>
              <a:t> </a:t>
            </a:r>
            <a:r>
              <a:rPr sz="2400" spc="100" dirty="0">
                <a:latin typeface="Microsoft Sans Serif"/>
                <a:cs typeface="Microsoft Sans Serif"/>
              </a:rPr>
              <a:t>the</a:t>
            </a:r>
            <a:r>
              <a:rPr sz="2400" spc="125" dirty="0">
                <a:latin typeface="Microsoft Sans Serif"/>
                <a:cs typeface="Microsoft Sans Serif"/>
              </a:rPr>
              <a:t> </a:t>
            </a:r>
            <a:r>
              <a:rPr sz="2400" spc="105" dirty="0">
                <a:latin typeface="Microsoft Sans Serif"/>
                <a:cs typeface="Microsoft Sans Serif"/>
              </a:rPr>
              <a:t>booster</a:t>
            </a:r>
            <a:r>
              <a:rPr sz="2400" spc="170" dirty="0">
                <a:latin typeface="Microsoft Sans Serif"/>
                <a:cs typeface="Microsoft Sans Serif"/>
              </a:rPr>
              <a:t> </a:t>
            </a:r>
            <a:r>
              <a:rPr sz="2400" spc="45" dirty="0">
                <a:latin typeface="Microsoft Sans Serif"/>
                <a:cs typeface="Microsoft Sans Serif"/>
              </a:rPr>
              <a:t>versions</a:t>
            </a:r>
            <a:r>
              <a:rPr sz="2400" spc="110" dirty="0">
                <a:latin typeface="Microsoft Sans Serif"/>
                <a:cs typeface="Microsoft Sans Serif"/>
              </a:rPr>
              <a:t> </a:t>
            </a:r>
            <a:r>
              <a:rPr sz="2400" spc="125" dirty="0">
                <a:latin typeface="Microsoft Sans Serif"/>
                <a:cs typeface="Microsoft Sans Serif"/>
              </a:rPr>
              <a:t>which</a:t>
            </a:r>
            <a:r>
              <a:rPr sz="2400" spc="215" dirty="0">
                <a:latin typeface="Microsoft Sans Serif"/>
                <a:cs typeface="Microsoft Sans Serif"/>
              </a:rPr>
              <a:t> </a:t>
            </a:r>
            <a:r>
              <a:rPr sz="2400" spc="20" dirty="0">
                <a:latin typeface="Microsoft Sans Serif"/>
                <a:cs typeface="Microsoft Sans Serif"/>
              </a:rPr>
              <a:t>have</a:t>
            </a:r>
            <a:endParaRPr sz="2400">
              <a:latin typeface="Microsoft Sans Serif"/>
              <a:cs typeface="Microsoft Sans Serif"/>
            </a:endParaRPr>
          </a:p>
          <a:p>
            <a:pPr marL="1343025">
              <a:lnSpc>
                <a:spcPct val="100000"/>
              </a:lnSpc>
              <a:spcBef>
                <a:spcPts val="254"/>
              </a:spcBef>
            </a:pPr>
            <a:r>
              <a:rPr sz="2400" spc="95" dirty="0">
                <a:latin typeface="Microsoft Sans Serif"/>
                <a:cs typeface="Microsoft Sans Serif"/>
              </a:rPr>
              <a:t>carried</a:t>
            </a:r>
            <a:r>
              <a:rPr sz="2400" spc="155" dirty="0">
                <a:latin typeface="Microsoft Sans Serif"/>
                <a:cs typeface="Microsoft Sans Serif"/>
              </a:rPr>
              <a:t> </a:t>
            </a:r>
            <a:r>
              <a:rPr sz="2400" spc="100" dirty="0">
                <a:latin typeface="Microsoft Sans Serif"/>
                <a:cs typeface="Microsoft Sans Serif"/>
              </a:rPr>
              <a:t>the</a:t>
            </a:r>
            <a:r>
              <a:rPr sz="2400" spc="125" dirty="0">
                <a:latin typeface="Microsoft Sans Serif"/>
                <a:cs typeface="Microsoft Sans Serif"/>
              </a:rPr>
              <a:t> </a:t>
            </a:r>
            <a:r>
              <a:rPr sz="2400" spc="145" dirty="0">
                <a:latin typeface="Microsoft Sans Serif"/>
                <a:cs typeface="Microsoft Sans Serif"/>
              </a:rPr>
              <a:t>maximum </a:t>
            </a:r>
            <a:r>
              <a:rPr sz="2400" spc="70" dirty="0">
                <a:latin typeface="Microsoft Sans Serif"/>
                <a:cs typeface="Microsoft Sans Serif"/>
              </a:rPr>
              <a:t>payload</a:t>
            </a:r>
            <a:r>
              <a:rPr sz="2400" spc="135" dirty="0">
                <a:latin typeface="Microsoft Sans Serif"/>
                <a:cs typeface="Microsoft Sans Serif"/>
              </a:rPr>
              <a:t> </a:t>
            </a:r>
            <a:r>
              <a:rPr sz="2400" spc="5" dirty="0">
                <a:latin typeface="Microsoft Sans Serif"/>
                <a:cs typeface="Microsoft Sans Serif"/>
              </a:rPr>
              <a:t>mass.</a:t>
            </a:r>
            <a:endParaRPr sz="24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50342"/>
            <a:ext cx="755142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Boosters</a:t>
            </a:r>
            <a:r>
              <a:rPr spc="10" dirty="0"/>
              <a:t> </a:t>
            </a:r>
            <a:r>
              <a:rPr spc="-5" dirty="0"/>
              <a:t>Carried</a:t>
            </a:r>
            <a:r>
              <a:rPr spc="25" dirty="0"/>
              <a:t> </a:t>
            </a:r>
            <a:r>
              <a:rPr spc="-5" dirty="0"/>
              <a:t>Maximum</a:t>
            </a:r>
            <a:r>
              <a:rPr spc="35" dirty="0"/>
              <a:t> </a:t>
            </a:r>
            <a:r>
              <a:rPr spc="-5" dirty="0"/>
              <a:t>Payload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30808" y="3424428"/>
            <a:ext cx="9549384" cy="3052572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64"/>
              </a:lnSpc>
            </a:pPr>
            <a:fld id="{81D60167-4931-47E6-BA6A-407CBD079E47}" type="slidenum">
              <a:rPr spc="-5" dirty="0"/>
              <a:t>31</a:t>
            </a:fld>
            <a:endParaRPr spc="-5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1492782"/>
            <a:ext cx="8967470" cy="2395855"/>
          </a:xfrm>
          <a:prstGeom prst="rect">
            <a:avLst/>
          </a:prstGeom>
        </p:spPr>
        <p:txBody>
          <a:bodyPr vert="horz" wrap="square" lIns="0" tIns="31305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2465"/>
              </a:spcBef>
              <a:buFont typeface="Arial MT"/>
              <a:buChar char="•"/>
              <a:tabLst>
                <a:tab pos="241300" algn="l"/>
              </a:tabLst>
            </a:pPr>
            <a:r>
              <a:rPr sz="3600" spc="130" dirty="0">
                <a:latin typeface="Microsoft Sans Serif"/>
                <a:cs typeface="Microsoft Sans Serif"/>
              </a:rPr>
              <a:t>Explanation:</a:t>
            </a:r>
            <a:endParaRPr sz="3600">
              <a:latin typeface="Microsoft Sans Serif"/>
              <a:cs typeface="Microsoft Sans Serif"/>
            </a:endParaRPr>
          </a:p>
          <a:p>
            <a:pPr marL="1407160" marR="5080" lvl="1" indent="-460375">
              <a:lnSpc>
                <a:spcPct val="100899"/>
              </a:lnSpc>
              <a:spcBef>
                <a:spcPts val="1805"/>
              </a:spcBef>
              <a:buFont typeface="Arial MT"/>
              <a:buChar char="•"/>
              <a:tabLst>
                <a:tab pos="1406525" algn="l"/>
                <a:tab pos="1407795" algn="l"/>
              </a:tabLst>
            </a:pPr>
            <a:r>
              <a:rPr sz="2800" spc="85" dirty="0">
                <a:latin typeface="Microsoft Sans Serif"/>
                <a:cs typeface="Microsoft Sans Serif"/>
              </a:rPr>
              <a:t>Listing</a:t>
            </a:r>
            <a:r>
              <a:rPr sz="2800" spc="170" dirty="0">
                <a:latin typeface="Microsoft Sans Serif"/>
                <a:cs typeface="Microsoft Sans Serif"/>
              </a:rPr>
              <a:t> </a:t>
            </a:r>
            <a:r>
              <a:rPr sz="2800" spc="114" dirty="0">
                <a:latin typeface="Microsoft Sans Serif"/>
                <a:cs typeface="Microsoft Sans Serif"/>
              </a:rPr>
              <a:t>the</a:t>
            </a:r>
            <a:r>
              <a:rPr sz="2800" spc="180" dirty="0">
                <a:latin typeface="Microsoft Sans Serif"/>
                <a:cs typeface="Microsoft Sans Serif"/>
              </a:rPr>
              <a:t> </a:t>
            </a:r>
            <a:r>
              <a:rPr sz="2800" spc="95" dirty="0">
                <a:latin typeface="Microsoft Sans Serif"/>
                <a:cs typeface="Microsoft Sans Serif"/>
              </a:rPr>
              <a:t>failed</a:t>
            </a:r>
            <a:r>
              <a:rPr sz="2800" spc="150" dirty="0">
                <a:latin typeface="Microsoft Sans Serif"/>
                <a:cs typeface="Microsoft Sans Serif"/>
              </a:rPr>
              <a:t> </a:t>
            </a:r>
            <a:r>
              <a:rPr sz="2800" spc="120" dirty="0">
                <a:latin typeface="Microsoft Sans Serif"/>
                <a:cs typeface="Microsoft Sans Serif"/>
              </a:rPr>
              <a:t>landing</a:t>
            </a:r>
            <a:r>
              <a:rPr sz="2800" spc="204" dirty="0">
                <a:latin typeface="Microsoft Sans Serif"/>
                <a:cs typeface="Microsoft Sans Serif"/>
              </a:rPr>
              <a:t> </a:t>
            </a:r>
            <a:r>
              <a:rPr sz="2800" spc="150" dirty="0">
                <a:latin typeface="Microsoft Sans Serif"/>
                <a:cs typeface="Microsoft Sans Serif"/>
              </a:rPr>
              <a:t>outcomes</a:t>
            </a:r>
            <a:r>
              <a:rPr sz="2800" spc="185" dirty="0">
                <a:latin typeface="Microsoft Sans Serif"/>
                <a:cs typeface="Microsoft Sans Serif"/>
              </a:rPr>
              <a:t> </a:t>
            </a:r>
            <a:r>
              <a:rPr sz="2800" spc="60" dirty="0">
                <a:latin typeface="Microsoft Sans Serif"/>
                <a:cs typeface="Microsoft Sans Serif"/>
              </a:rPr>
              <a:t>in</a:t>
            </a:r>
            <a:r>
              <a:rPr sz="2800" spc="140" dirty="0">
                <a:latin typeface="Microsoft Sans Serif"/>
                <a:cs typeface="Microsoft Sans Serif"/>
              </a:rPr>
              <a:t> </a:t>
            </a:r>
            <a:r>
              <a:rPr sz="2800" spc="155" dirty="0">
                <a:latin typeface="Microsoft Sans Serif"/>
                <a:cs typeface="Microsoft Sans Serif"/>
              </a:rPr>
              <a:t>drone </a:t>
            </a:r>
            <a:r>
              <a:rPr sz="2800" spc="-725" dirty="0">
                <a:latin typeface="Microsoft Sans Serif"/>
                <a:cs typeface="Microsoft Sans Serif"/>
              </a:rPr>
              <a:t> </a:t>
            </a:r>
            <a:r>
              <a:rPr sz="2800" spc="65" dirty="0">
                <a:latin typeface="Microsoft Sans Serif"/>
                <a:cs typeface="Microsoft Sans Serif"/>
              </a:rPr>
              <a:t>ship,</a:t>
            </a:r>
            <a:r>
              <a:rPr sz="2800" spc="105" dirty="0">
                <a:latin typeface="Microsoft Sans Serif"/>
                <a:cs typeface="Microsoft Sans Serif"/>
              </a:rPr>
              <a:t> </a:t>
            </a:r>
            <a:r>
              <a:rPr sz="2800" spc="120" dirty="0">
                <a:latin typeface="Microsoft Sans Serif"/>
                <a:cs typeface="Microsoft Sans Serif"/>
              </a:rPr>
              <a:t>their</a:t>
            </a:r>
            <a:r>
              <a:rPr sz="2800" spc="185" dirty="0">
                <a:latin typeface="Microsoft Sans Serif"/>
                <a:cs typeface="Microsoft Sans Serif"/>
              </a:rPr>
              <a:t> </a:t>
            </a:r>
            <a:r>
              <a:rPr sz="2800" spc="150" dirty="0">
                <a:latin typeface="Microsoft Sans Serif"/>
                <a:cs typeface="Microsoft Sans Serif"/>
              </a:rPr>
              <a:t>booster</a:t>
            </a:r>
            <a:r>
              <a:rPr sz="2800" spc="204" dirty="0">
                <a:latin typeface="Microsoft Sans Serif"/>
                <a:cs typeface="Microsoft Sans Serif"/>
              </a:rPr>
              <a:t> </a:t>
            </a:r>
            <a:r>
              <a:rPr sz="2800" spc="60" dirty="0">
                <a:latin typeface="Microsoft Sans Serif"/>
                <a:cs typeface="Microsoft Sans Serif"/>
              </a:rPr>
              <a:t>versions</a:t>
            </a:r>
            <a:r>
              <a:rPr sz="2800" spc="114" dirty="0">
                <a:latin typeface="Microsoft Sans Serif"/>
                <a:cs typeface="Microsoft Sans Serif"/>
              </a:rPr>
              <a:t> </a:t>
            </a:r>
            <a:r>
              <a:rPr sz="2800" spc="85" dirty="0">
                <a:latin typeface="Microsoft Sans Serif"/>
                <a:cs typeface="Microsoft Sans Serif"/>
              </a:rPr>
              <a:t>and</a:t>
            </a:r>
            <a:r>
              <a:rPr sz="2800" spc="135" dirty="0">
                <a:latin typeface="Microsoft Sans Serif"/>
                <a:cs typeface="Microsoft Sans Serif"/>
              </a:rPr>
              <a:t> </a:t>
            </a:r>
            <a:r>
              <a:rPr sz="2800" spc="105" dirty="0">
                <a:latin typeface="Microsoft Sans Serif"/>
                <a:cs typeface="Microsoft Sans Serif"/>
              </a:rPr>
              <a:t>launch</a:t>
            </a:r>
            <a:r>
              <a:rPr sz="2800" spc="185" dirty="0">
                <a:latin typeface="Microsoft Sans Serif"/>
                <a:cs typeface="Microsoft Sans Serif"/>
              </a:rPr>
              <a:t> </a:t>
            </a:r>
            <a:r>
              <a:rPr sz="2800" spc="65" dirty="0">
                <a:latin typeface="Microsoft Sans Serif"/>
                <a:cs typeface="Microsoft Sans Serif"/>
              </a:rPr>
              <a:t>site </a:t>
            </a:r>
            <a:r>
              <a:rPr sz="2800" spc="70" dirty="0">
                <a:latin typeface="Microsoft Sans Serif"/>
                <a:cs typeface="Microsoft Sans Serif"/>
              </a:rPr>
              <a:t> </a:t>
            </a:r>
            <a:r>
              <a:rPr sz="2800" spc="60" dirty="0">
                <a:latin typeface="Microsoft Sans Serif"/>
                <a:cs typeface="Microsoft Sans Serif"/>
              </a:rPr>
              <a:t>names</a:t>
            </a:r>
            <a:r>
              <a:rPr sz="2800" spc="95" dirty="0">
                <a:latin typeface="Microsoft Sans Serif"/>
                <a:cs typeface="Microsoft Sans Serif"/>
              </a:rPr>
              <a:t> </a:t>
            </a:r>
            <a:r>
              <a:rPr sz="2800" spc="114" dirty="0">
                <a:latin typeface="Microsoft Sans Serif"/>
                <a:cs typeface="Microsoft Sans Serif"/>
              </a:rPr>
              <a:t>for</a:t>
            </a:r>
            <a:r>
              <a:rPr sz="2800" spc="180" dirty="0">
                <a:latin typeface="Microsoft Sans Serif"/>
                <a:cs typeface="Microsoft Sans Serif"/>
              </a:rPr>
              <a:t> </a:t>
            </a:r>
            <a:r>
              <a:rPr sz="2800" spc="114" dirty="0">
                <a:latin typeface="Microsoft Sans Serif"/>
                <a:cs typeface="Microsoft Sans Serif"/>
              </a:rPr>
              <a:t>the</a:t>
            </a:r>
            <a:r>
              <a:rPr sz="2800" spc="175" dirty="0">
                <a:latin typeface="Microsoft Sans Serif"/>
                <a:cs typeface="Microsoft Sans Serif"/>
              </a:rPr>
              <a:t> </a:t>
            </a:r>
            <a:r>
              <a:rPr sz="2800" spc="145" dirty="0">
                <a:latin typeface="Microsoft Sans Serif"/>
                <a:cs typeface="Microsoft Sans Serif"/>
              </a:rPr>
              <a:t>months</a:t>
            </a:r>
            <a:r>
              <a:rPr sz="2800" spc="180" dirty="0">
                <a:latin typeface="Microsoft Sans Serif"/>
                <a:cs typeface="Microsoft Sans Serif"/>
              </a:rPr>
              <a:t> </a:t>
            </a:r>
            <a:r>
              <a:rPr sz="2800" spc="60" dirty="0">
                <a:latin typeface="Microsoft Sans Serif"/>
                <a:cs typeface="Microsoft Sans Serif"/>
              </a:rPr>
              <a:t>in</a:t>
            </a:r>
            <a:r>
              <a:rPr sz="2800" spc="145" dirty="0">
                <a:latin typeface="Microsoft Sans Serif"/>
                <a:cs typeface="Microsoft Sans Serif"/>
              </a:rPr>
              <a:t> </a:t>
            </a:r>
            <a:r>
              <a:rPr sz="2800" spc="45" dirty="0">
                <a:latin typeface="Microsoft Sans Serif"/>
                <a:cs typeface="Microsoft Sans Serif"/>
              </a:rPr>
              <a:t>year</a:t>
            </a:r>
            <a:r>
              <a:rPr sz="2800" spc="50" dirty="0">
                <a:latin typeface="Microsoft Sans Serif"/>
                <a:cs typeface="Microsoft Sans Serif"/>
              </a:rPr>
              <a:t> </a:t>
            </a:r>
            <a:r>
              <a:rPr sz="2800" spc="-40" dirty="0">
                <a:latin typeface="Microsoft Sans Serif"/>
                <a:cs typeface="Microsoft Sans Serif"/>
              </a:rPr>
              <a:t>2015</a:t>
            </a:r>
            <a:endParaRPr sz="28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50342"/>
            <a:ext cx="462534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2015</a:t>
            </a:r>
            <a:r>
              <a:rPr dirty="0"/>
              <a:t> </a:t>
            </a:r>
            <a:r>
              <a:rPr spc="-10" dirty="0"/>
              <a:t>Launch</a:t>
            </a:r>
            <a:r>
              <a:rPr spc="20" dirty="0"/>
              <a:t> </a:t>
            </a:r>
            <a:r>
              <a:rPr spc="-5" dirty="0"/>
              <a:t>Records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55191" y="4066032"/>
            <a:ext cx="9808464" cy="195986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64"/>
              </a:lnSpc>
            </a:pPr>
            <a:fld id="{81D60167-4931-47E6-BA6A-407CBD079E47}" type="slidenum">
              <a:rPr spc="-5" dirty="0"/>
              <a:t>32</a:t>
            </a:fld>
            <a:endParaRPr spc="-5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1851405"/>
            <a:ext cx="9644380" cy="17926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1300" algn="l"/>
              </a:tabLst>
            </a:pPr>
            <a:r>
              <a:rPr sz="2400" spc="120" dirty="0">
                <a:latin typeface="Microsoft Sans Serif"/>
                <a:cs typeface="Microsoft Sans Serif"/>
              </a:rPr>
              <a:t>Explanation:</a:t>
            </a:r>
            <a:endParaRPr sz="2400">
              <a:latin typeface="Microsoft Sans Serif"/>
              <a:cs typeface="Microsoft Sans Serif"/>
            </a:endParaRPr>
          </a:p>
          <a:p>
            <a:pPr marL="1338580" marR="5080" lvl="1" indent="-391795">
              <a:lnSpc>
                <a:spcPct val="110900"/>
              </a:lnSpc>
              <a:spcBef>
                <a:spcPts val="1450"/>
              </a:spcBef>
              <a:buFont typeface="Arial MT"/>
              <a:buChar char="•"/>
              <a:tabLst>
                <a:tab pos="1337945" algn="l"/>
                <a:tab pos="1339215" algn="l"/>
              </a:tabLst>
            </a:pPr>
            <a:r>
              <a:rPr sz="2400" spc="35" dirty="0">
                <a:latin typeface="Microsoft Sans Serif"/>
                <a:cs typeface="Microsoft Sans Serif"/>
              </a:rPr>
              <a:t>Ranking</a:t>
            </a:r>
            <a:r>
              <a:rPr sz="2400" spc="105" dirty="0">
                <a:latin typeface="Microsoft Sans Serif"/>
                <a:cs typeface="Microsoft Sans Serif"/>
              </a:rPr>
              <a:t> </a:t>
            </a:r>
            <a:r>
              <a:rPr sz="2400" spc="145" dirty="0">
                <a:latin typeface="Microsoft Sans Serif"/>
                <a:cs typeface="Microsoft Sans Serif"/>
              </a:rPr>
              <a:t>the</a:t>
            </a:r>
            <a:r>
              <a:rPr sz="2400" spc="135" dirty="0">
                <a:latin typeface="Microsoft Sans Serif"/>
                <a:cs typeface="Microsoft Sans Serif"/>
              </a:rPr>
              <a:t> </a:t>
            </a:r>
            <a:r>
              <a:rPr sz="2400" spc="185" dirty="0">
                <a:latin typeface="Microsoft Sans Serif"/>
                <a:cs typeface="Microsoft Sans Serif"/>
              </a:rPr>
              <a:t>count</a:t>
            </a:r>
            <a:r>
              <a:rPr sz="2400" spc="195" dirty="0">
                <a:latin typeface="Microsoft Sans Serif"/>
                <a:cs typeface="Microsoft Sans Serif"/>
              </a:rPr>
              <a:t> </a:t>
            </a:r>
            <a:r>
              <a:rPr sz="2400" spc="200" dirty="0">
                <a:latin typeface="Microsoft Sans Serif"/>
                <a:cs typeface="Microsoft Sans Serif"/>
              </a:rPr>
              <a:t>of</a:t>
            </a:r>
            <a:r>
              <a:rPr sz="2400" spc="185" dirty="0">
                <a:latin typeface="Microsoft Sans Serif"/>
                <a:cs typeface="Microsoft Sans Serif"/>
              </a:rPr>
              <a:t> </a:t>
            </a:r>
            <a:r>
              <a:rPr sz="2400" spc="114" dirty="0">
                <a:latin typeface="Microsoft Sans Serif"/>
                <a:cs typeface="Microsoft Sans Serif"/>
              </a:rPr>
              <a:t>landing</a:t>
            </a:r>
            <a:r>
              <a:rPr sz="2400" spc="210" dirty="0">
                <a:latin typeface="Microsoft Sans Serif"/>
                <a:cs typeface="Microsoft Sans Serif"/>
              </a:rPr>
              <a:t> </a:t>
            </a:r>
            <a:r>
              <a:rPr sz="2400" spc="150" dirty="0">
                <a:latin typeface="Microsoft Sans Serif"/>
                <a:cs typeface="Microsoft Sans Serif"/>
              </a:rPr>
              <a:t>outcomes</a:t>
            </a:r>
            <a:r>
              <a:rPr sz="2400" spc="180" dirty="0">
                <a:latin typeface="Microsoft Sans Serif"/>
                <a:cs typeface="Microsoft Sans Serif"/>
              </a:rPr>
              <a:t> </a:t>
            </a:r>
            <a:r>
              <a:rPr sz="2400" spc="65" dirty="0">
                <a:latin typeface="Microsoft Sans Serif"/>
                <a:cs typeface="Microsoft Sans Serif"/>
              </a:rPr>
              <a:t>(such</a:t>
            </a:r>
            <a:r>
              <a:rPr sz="2400" spc="105" dirty="0">
                <a:latin typeface="Microsoft Sans Serif"/>
                <a:cs typeface="Microsoft Sans Serif"/>
              </a:rPr>
              <a:t> </a:t>
            </a:r>
            <a:r>
              <a:rPr sz="2400" spc="-70" dirty="0">
                <a:latin typeface="Microsoft Sans Serif"/>
                <a:cs typeface="Microsoft Sans Serif"/>
              </a:rPr>
              <a:t>as</a:t>
            </a:r>
            <a:r>
              <a:rPr sz="2400" spc="-40" dirty="0">
                <a:latin typeface="Microsoft Sans Serif"/>
                <a:cs typeface="Microsoft Sans Serif"/>
              </a:rPr>
              <a:t> </a:t>
            </a:r>
            <a:r>
              <a:rPr sz="2400" spc="10" dirty="0">
                <a:latin typeface="Microsoft Sans Serif"/>
                <a:cs typeface="Microsoft Sans Serif"/>
              </a:rPr>
              <a:t>Failure </a:t>
            </a:r>
            <a:r>
              <a:rPr sz="2400" spc="15" dirty="0">
                <a:latin typeface="Microsoft Sans Serif"/>
                <a:cs typeface="Microsoft Sans Serif"/>
              </a:rPr>
              <a:t> </a:t>
            </a:r>
            <a:r>
              <a:rPr sz="2400" spc="100" dirty="0">
                <a:latin typeface="Microsoft Sans Serif"/>
                <a:cs typeface="Microsoft Sans Serif"/>
              </a:rPr>
              <a:t>(drone</a:t>
            </a:r>
            <a:r>
              <a:rPr sz="2400" spc="265" dirty="0">
                <a:latin typeface="Microsoft Sans Serif"/>
                <a:cs typeface="Microsoft Sans Serif"/>
              </a:rPr>
              <a:t> </a:t>
            </a:r>
            <a:r>
              <a:rPr sz="2400" spc="60" dirty="0">
                <a:latin typeface="Microsoft Sans Serif"/>
                <a:cs typeface="Microsoft Sans Serif"/>
              </a:rPr>
              <a:t>ship)</a:t>
            </a:r>
            <a:r>
              <a:rPr sz="2400" spc="260" dirty="0">
                <a:latin typeface="Microsoft Sans Serif"/>
                <a:cs typeface="Microsoft Sans Serif"/>
              </a:rPr>
              <a:t> </a:t>
            </a:r>
            <a:r>
              <a:rPr sz="2400" spc="150" dirty="0">
                <a:latin typeface="Microsoft Sans Serif"/>
                <a:cs typeface="Microsoft Sans Serif"/>
              </a:rPr>
              <a:t>or</a:t>
            </a:r>
            <a:r>
              <a:rPr sz="2400" spc="275" dirty="0">
                <a:latin typeface="Microsoft Sans Serif"/>
                <a:cs typeface="Microsoft Sans Serif"/>
              </a:rPr>
              <a:t> </a:t>
            </a:r>
            <a:r>
              <a:rPr sz="2400" spc="50" dirty="0">
                <a:latin typeface="Microsoft Sans Serif"/>
                <a:cs typeface="Microsoft Sans Serif"/>
              </a:rPr>
              <a:t>Success </a:t>
            </a:r>
            <a:r>
              <a:rPr sz="2400" spc="180" dirty="0">
                <a:latin typeface="Microsoft Sans Serif"/>
                <a:cs typeface="Microsoft Sans Serif"/>
              </a:rPr>
              <a:t> </a:t>
            </a:r>
            <a:r>
              <a:rPr sz="2400" spc="114" dirty="0">
                <a:latin typeface="Microsoft Sans Serif"/>
                <a:cs typeface="Microsoft Sans Serif"/>
              </a:rPr>
              <a:t>(ground</a:t>
            </a:r>
            <a:r>
              <a:rPr sz="2400" spc="260" dirty="0">
                <a:latin typeface="Microsoft Sans Serif"/>
                <a:cs typeface="Microsoft Sans Serif"/>
              </a:rPr>
              <a:t> </a:t>
            </a:r>
            <a:r>
              <a:rPr sz="2400" spc="50" dirty="0">
                <a:latin typeface="Microsoft Sans Serif"/>
                <a:cs typeface="Microsoft Sans Serif"/>
              </a:rPr>
              <a:t>pad))</a:t>
            </a:r>
            <a:r>
              <a:rPr sz="2400" spc="235" dirty="0">
                <a:latin typeface="Microsoft Sans Serif"/>
                <a:cs typeface="Microsoft Sans Serif"/>
              </a:rPr>
              <a:t> </a:t>
            </a:r>
            <a:r>
              <a:rPr sz="2400" spc="114" dirty="0">
                <a:latin typeface="Microsoft Sans Serif"/>
                <a:cs typeface="Microsoft Sans Serif"/>
              </a:rPr>
              <a:t>between</a:t>
            </a:r>
            <a:r>
              <a:rPr sz="2400" spc="320" dirty="0">
                <a:latin typeface="Microsoft Sans Serif"/>
                <a:cs typeface="Microsoft Sans Serif"/>
              </a:rPr>
              <a:t> </a:t>
            </a:r>
            <a:r>
              <a:rPr sz="2400" spc="100" dirty="0">
                <a:latin typeface="Microsoft Sans Serif"/>
                <a:cs typeface="Microsoft Sans Serif"/>
              </a:rPr>
              <a:t>the </a:t>
            </a:r>
            <a:r>
              <a:rPr sz="2400" spc="105" dirty="0">
                <a:latin typeface="Microsoft Sans Serif"/>
                <a:cs typeface="Microsoft Sans Serif"/>
              </a:rPr>
              <a:t> </a:t>
            </a:r>
            <a:r>
              <a:rPr sz="2400" spc="85" dirty="0">
                <a:latin typeface="Microsoft Sans Serif"/>
                <a:cs typeface="Microsoft Sans Serif"/>
              </a:rPr>
              <a:t>date</a:t>
            </a:r>
            <a:r>
              <a:rPr sz="2400" spc="155" dirty="0">
                <a:latin typeface="Microsoft Sans Serif"/>
                <a:cs typeface="Microsoft Sans Serif"/>
              </a:rPr>
              <a:t> </a:t>
            </a:r>
            <a:r>
              <a:rPr sz="2400" spc="135" dirty="0">
                <a:latin typeface="Microsoft Sans Serif"/>
                <a:cs typeface="Microsoft Sans Serif"/>
              </a:rPr>
              <a:t>2010-06-04</a:t>
            </a:r>
            <a:r>
              <a:rPr sz="2400" spc="120" dirty="0">
                <a:latin typeface="Microsoft Sans Serif"/>
                <a:cs typeface="Microsoft Sans Serif"/>
              </a:rPr>
              <a:t> </a:t>
            </a:r>
            <a:r>
              <a:rPr sz="2400" spc="70" dirty="0">
                <a:latin typeface="Microsoft Sans Serif"/>
                <a:cs typeface="Microsoft Sans Serif"/>
              </a:rPr>
              <a:t>and</a:t>
            </a:r>
            <a:r>
              <a:rPr sz="2400" spc="140" dirty="0">
                <a:latin typeface="Microsoft Sans Serif"/>
                <a:cs typeface="Microsoft Sans Serif"/>
              </a:rPr>
              <a:t> </a:t>
            </a:r>
            <a:r>
              <a:rPr sz="2400" spc="50" dirty="0">
                <a:latin typeface="Microsoft Sans Serif"/>
                <a:cs typeface="Microsoft Sans Serif"/>
              </a:rPr>
              <a:t>2017-03-20</a:t>
            </a:r>
            <a:r>
              <a:rPr sz="2400" spc="85" dirty="0">
                <a:latin typeface="Microsoft Sans Serif"/>
                <a:cs typeface="Microsoft Sans Serif"/>
              </a:rPr>
              <a:t> </a:t>
            </a:r>
            <a:r>
              <a:rPr sz="2400" spc="50" dirty="0">
                <a:latin typeface="Microsoft Sans Serif"/>
                <a:cs typeface="Microsoft Sans Serif"/>
              </a:rPr>
              <a:t>in</a:t>
            </a:r>
            <a:r>
              <a:rPr sz="2400" spc="145" dirty="0">
                <a:latin typeface="Microsoft Sans Serif"/>
                <a:cs typeface="Microsoft Sans Serif"/>
              </a:rPr>
              <a:t> </a:t>
            </a:r>
            <a:r>
              <a:rPr sz="2400" spc="120" dirty="0">
                <a:latin typeface="Microsoft Sans Serif"/>
                <a:cs typeface="Microsoft Sans Serif"/>
              </a:rPr>
              <a:t>descending</a:t>
            </a:r>
            <a:r>
              <a:rPr sz="2400" spc="165" dirty="0">
                <a:latin typeface="Microsoft Sans Serif"/>
                <a:cs typeface="Microsoft Sans Serif"/>
              </a:rPr>
              <a:t> </a:t>
            </a:r>
            <a:r>
              <a:rPr sz="2400" spc="65" dirty="0">
                <a:latin typeface="Microsoft Sans Serif"/>
                <a:cs typeface="Microsoft Sans Serif"/>
              </a:rPr>
              <a:t>order.</a:t>
            </a:r>
            <a:endParaRPr sz="24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519760"/>
            <a:ext cx="997077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/>
              <a:t>Rank</a:t>
            </a:r>
            <a:r>
              <a:rPr sz="2800" spc="10" dirty="0"/>
              <a:t> </a:t>
            </a:r>
            <a:r>
              <a:rPr sz="2800" dirty="0"/>
              <a:t>Landing</a:t>
            </a:r>
            <a:r>
              <a:rPr sz="2800" spc="20" dirty="0"/>
              <a:t> </a:t>
            </a:r>
            <a:r>
              <a:rPr sz="2800" spc="-5" dirty="0"/>
              <a:t>Outcomes</a:t>
            </a:r>
            <a:r>
              <a:rPr sz="2800" spc="20" dirty="0"/>
              <a:t> </a:t>
            </a:r>
            <a:r>
              <a:rPr sz="2800" spc="-5" dirty="0"/>
              <a:t>Between</a:t>
            </a:r>
            <a:r>
              <a:rPr sz="2800" spc="10" dirty="0"/>
              <a:t> </a:t>
            </a:r>
            <a:r>
              <a:rPr sz="2800" dirty="0"/>
              <a:t>2010-06-04</a:t>
            </a:r>
            <a:r>
              <a:rPr sz="2800" spc="35" dirty="0"/>
              <a:t> </a:t>
            </a:r>
            <a:r>
              <a:rPr sz="2800" spc="-5" dirty="0"/>
              <a:t>and</a:t>
            </a:r>
            <a:r>
              <a:rPr sz="2800" spc="10" dirty="0"/>
              <a:t> </a:t>
            </a:r>
            <a:r>
              <a:rPr sz="2800" dirty="0"/>
              <a:t>2017-03-20</a:t>
            </a:r>
            <a:endParaRPr sz="28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92223" y="4489703"/>
            <a:ext cx="9235440" cy="1469136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64"/>
              </a:lnSpc>
            </a:pPr>
            <a:fld id="{81D60167-4931-47E6-BA6A-407CBD079E47}" type="slidenum">
              <a:rPr spc="-5" dirty="0"/>
              <a:t>33</a:t>
            </a:fld>
            <a:endParaRPr spc="-5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87239" cy="6857997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798576" y="2529839"/>
            <a:ext cx="1057910" cy="368935"/>
          </a:xfrm>
          <a:custGeom>
            <a:avLst/>
            <a:gdLst/>
            <a:ahLst/>
            <a:cxnLst/>
            <a:rect l="l" t="t" r="r" b="b"/>
            <a:pathLst>
              <a:path w="1057910" h="368935">
                <a:moveTo>
                  <a:pt x="1057656" y="0"/>
                </a:moveTo>
                <a:lnTo>
                  <a:pt x="0" y="0"/>
                </a:lnTo>
                <a:lnTo>
                  <a:pt x="0" y="368808"/>
                </a:lnTo>
                <a:lnTo>
                  <a:pt x="1057656" y="368808"/>
                </a:lnTo>
                <a:lnTo>
                  <a:pt x="1057656" y="0"/>
                </a:lnTo>
                <a:close/>
              </a:path>
            </a:pathLst>
          </a:custGeom>
          <a:solidFill>
            <a:srgbClr val="0947C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76706" y="2548254"/>
            <a:ext cx="8782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Section</a:t>
            </a:r>
            <a:r>
              <a:rPr sz="1800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3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1854454"/>
            <a:ext cx="4556125" cy="41186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400" spc="80" dirty="0">
                <a:latin typeface="Microsoft Sans Serif"/>
                <a:cs typeface="Microsoft Sans Serif"/>
              </a:rPr>
              <a:t>Explanation:</a:t>
            </a:r>
            <a:endParaRPr sz="1400">
              <a:latin typeface="Microsoft Sans Serif"/>
              <a:cs typeface="Microsoft Sans Serif"/>
            </a:endParaRPr>
          </a:p>
          <a:p>
            <a:pPr marL="1226820" marR="5080" lvl="1" indent="-280670">
              <a:lnSpc>
                <a:spcPct val="109200"/>
              </a:lnSpc>
              <a:spcBef>
                <a:spcPts val="1075"/>
              </a:spcBef>
              <a:buFont typeface="Arial MT"/>
              <a:buChar char="•"/>
              <a:tabLst>
                <a:tab pos="1226820" algn="l"/>
                <a:tab pos="1227455" algn="l"/>
              </a:tabLst>
            </a:pPr>
            <a:r>
              <a:rPr sz="1200" spc="60" dirty="0">
                <a:latin typeface="Microsoft Sans Serif"/>
                <a:cs typeface="Microsoft Sans Serif"/>
              </a:rPr>
              <a:t>Most</a:t>
            </a:r>
            <a:r>
              <a:rPr sz="1200" spc="65" dirty="0">
                <a:latin typeface="Microsoft Sans Serif"/>
                <a:cs typeface="Microsoft Sans Serif"/>
              </a:rPr>
              <a:t> </a:t>
            </a:r>
            <a:r>
              <a:rPr sz="1200" spc="70" dirty="0">
                <a:latin typeface="Microsoft Sans Serif"/>
                <a:cs typeface="Microsoft Sans Serif"/>
              </a:rPr>
              <a:t>of</a:t>
            </a:r>
            <a:r>
              <a:rPr sz="1200" spc="150" dirty="0">
                <a:latin typeface="Microsoft Sans Serif"/>
                <a:cs typeface="Microsoft Sans Serif"/>
              </a:rPr>
              <a:t> </a:t>
            </a:r>
            <a:r>
              <a:rPr sz="1200" spc="50" dirty="0">
                <a:latin typeface="Microsoft Sans Serif"/>
                <a:cs typeface="Microsoft Sans Serif"/>
              </a:rPr>
              <a:t>Launch </a:t>
            </a:r>
            <a:r>
              <a:rPr sz="1200" spc="25" dirty="0">
                <a:latin typeface="Microsoft Sans Serif"/>
                <a:cs typeface="Microsoft Sans Serif"/>
              </a:rPr>
              <a:t>sites</a:t>
            </a:r>
            <a:r>
              <a:rPr sz="1200" spc="70" dirty="0">
                <a:latin typeface="Microsoft Sans Serif"/>
                <a:cs typeface="Microsoft Sans Serif"/>
              </a:rPr>
              <a:t> </a:t>
            </a:r>
            <a:r>
              <a:rPr sz="1200" spc="10" dirty="0">
                <a:latin typeface="Microsoft Sans Serif"/>
                <a:cs typeface="Microsoft Sans Serif"/>
              </a:rPr>
              <a:t>are </a:t>
            </a:r>
            <a:r>
              <a:rPr sz="1200" spc="40" dirty="0">
                <a:latin typeface="Microsoft Sans Serif"/>
                <a:cs typeface="Microsoft Sans Serif"/>
              </a:rPr>
              <a:t>in</a:t>
            </a:r>
            <a:r>
              <a:rPr sz="1200" spc="90" dirty="0">
                <a:latin typeface="Microsoft Sans Serif"/>
                <a:cs typeface="Microsoft Sans Serif"/>
              </a:rPr>
              <a:t> proximity</a:t>
            </a:r>
            <a:r>
              <a:rPr sz="1200" spc="85" dirty="0">
                <a:latin typeface="Microsoft Sans Serif"/>
                <a:cs typeface="Microsoft Sans Serif"/>
              </a:rPr>
              <a:t> </a:t>
            </a:r>
            <a:r>
              <a:rPr sz="1200" spc="75" dirty="0">
                <a:latin typeface="Microsoft Sans Serif"/>
                <a:cs typeface="Microsoft Sans Serif"/>
              </a:rPr>
              <a:t>to</a:t>
            </a:r>
            <a:r>
              <a:rPr sz="1200" spc="160" dirty="0">
                <a:latin typeface="Microsoft Sans Serif"/>
                <a:cs typeface="Microsoft Sans Serif"/>
              </a:rPr>
              <a:t> </a:t>
            </a:r>
            <a:r>
              <a:rPr sz="1200" spc="105" dirty="0">
                <a:latin typeface="Microsoft Sans Serif"/>
                <a:cs typeface="Microsoft Sans Serif"/>
              </a:rPr>
              <a:t>the </a:t>
            </a:r>
            <a:r>
              <a:rPr sz="1200" spc="110" dirty="0">
                <a:latin typeface="Microsoft Sans Serif"/>
                <a:cs typeface="Microsoft Sans Serif"/>
              </a:rPr>
              <a:t> </a:t>
            </a:r>
            <a:r>
              <a:rPr sz="1200" spc="55" dirty="0">
                <a:latin typeface="Microsoft Sans Serif"/>
                <a:cs typeface="Microsoft Sans Serif"/>
              </a:rPr>
              <a:t>Equator</a:t>
            </a:r>
            <a:r>
              <a:rPr sz="1200" spc="35" dirty="0">
                <a:latin typeface="Microsoft Sans Serif"/>
                <a:cs typeface="Microsoft Sans Serif"/>
              </a:rPr>
              <a:t> </a:t>
            </a:r>
            <a:r>
              <a:rPr sz="1200" spc="55" dirty="0">
                <a:latin typeface="Microsoft Sans Serif"/>
                <a:cs typeface="Microsoft Sans Serif"/>
              </a:rPr>
              <a:t>line.</a:t>
            </a:r>
            <a:r>
              <a:rPr sz="1200" spc="30" dirty="0">
                <a:latin typeface="Microsoft Sans Serif"/>
                <a:cs typeface="Microsoft Sans Serif"/>
              </a:rPr>
              <a:t> </a:t>
            </a:r>
            <a:r>
              <a:rPr sz="1200" spc="10" dirty="0">
                <a:latin typeface="Microsoft Sans Serif"/>
                <a:cs typeface="Microsoft Sans Serif"/>
              </a:rPr>
              <a:t>The</a:t>
            </a:r>
            <a:r>
              <a:rPr sz="1200" spc="-5" dirty="0">
                <a:latin typeface="Microsoft Sans Serif"/>
                <a:cs typeface="Microsoft Sans Serif"/>
              </a:rPr>
              <a:t> </a:t>
            </a:r>
            <a:r>
              <a:rPr sz="1200" spc="85" dirty="0">
                <a:latin typeface="Microsoft Sans Serif"/>
                <a:cs typeface="Microsoft Sans Serif"/>
              </a:rPr>
              <a:t>land</a:t>
            </a:r>
            <a:r>
              <a:rPr sz="1200" spc="45" dirty="0">
                <a:latin typeface="Microsoft Sans Serif"/>
                <a:cs typeface="Microsoft Sans Serif"/>
              </a:rPr>
              <a:t> </a:t>
            </a:r>
            <a:r>
              <a:rPr sz="1200" spc="10" dirty="0">
                <a:latin typeface="Microsoft Sans Serif"/>
                <a:cs typeface="Microsoft Sans Serif"/>
              </a:rPr>
              <a:t>is</a:t>
            </a:r>
            <a:r>
              <a:rPr sz="1200" spc="15" dirty="0">
                <a:latin typeface="Microsoft Sans Serif"/>
                <a:cs typeface="Microsoft Sans Serif"/>
              </a:rPr>
              <a:t> </a:t>
            </a:r>
            <a:r>
              <a:rPr sz="1200" spc="114" dirty="0">
                <a:latin typeface="Microsoft Sans Serif"/>
                <a:cs typeface="Microsoft Sans Serif"/>
              </a:rPr>
              <a:t>moving</a:t>
            </a:r>
            <a:r>
              <a:rPr sz="1200" spc="105" dirty="0">
                <a:latin typeface="Microsoft Sans Serif"/>
                <a:cs typeface="Microsoft Sans Serif"/>
              </a:rPr>
              <a:t> </a:t>
            </a:r>
            <a:r>
              <a:rPr sz="1200" spc="55" dirty="0">
                <a:latin typeface="Microsoft Sans Serif"/>
                <a:cs typeface="Microsoft Sans Serif"/>
              </a:rPr>
              <a:t>faster</a:t>
            </a:r>
            <a:r>
              <a:rPr sz="1200" spc="95" dirty="0">
                <a:latin typeface="Microsoft Sans Serif"/>
                <a:cs typeface="Microsoft Sans Serif"/>
              </a:rPr>
              <a:t> </a:t>
            </a:r>
            <a:r>
              <a:rPr sz="1200" spc="70" dirty="0">
                <a:latin typeface="Microsoft Sans Serif"/>
                <a:cs typeface="Microsoft Sans Serif"/>
              </a:rPr>
              <a:t>at</a:t>
            </a:r>
            <a:r>
              <a:rPr sz="1200" dirty="0">
                <a:latin typeface="Microsoft Sans Serif"/>
                <a:cs typeface="Microsoft Sans Serif"/>
              </a:rPr>
              <a:t> </a:t>
            </a:r>
            <a:endParaRPr sz="1200">
              <a:latin typeface="Microsoft Sans Serif"/>
              <a:cs typeface="Microsoft Sans Serif"/>
            </a:endParaRPr>
          </a:p>
          <a:p>
            <a:pPr marL="1226820" marR="33655">
              <a:lnSpc>
                <a:spcPct val="109000"/>
              </a:lnSpc>
            </a:pPr>
            <a:r>
              <a:rPr sz="1200" spc="105" dirty="0">
                <a:latin typeface="Microsoft Sans Serif"/>
                <a:cs typeface="Microsoft Sans Serif"/>
              </a:rPr>
              <a:t>the </a:t>
            </a:r>
            <a:r>
              <a:rPr sz="1200" spc="95" dirty="0">
                <a:latin typeface="Microsoft Sans Serif"/>
                <a:cs typeface="Microsoft Sans Serif"/>
              </a:rPr>
              <a:t>equator </a:t>
            </a:r>
            <a:r>
              <a:rPr sz="1200" spc="90" dirty="0">
                <a:latin typeface="Microsoft Sans Serif"/>
                <a:cs typeface="Microsoft Sans Serif"/>
              </a:rPr>
              <a:t>than </a:t>
            </a:r>
            <a:r>
              <a:rPr sz="1200" spc="30" dirty="0">
                <a:latin typeface="Microsoft Sans Serif"/>
                <a:cs typeface="Microsoft Sans Serif"/>
              </a:rPr>
              <a:t>any </a:t>
            </a:r>
            <a:r>
              <a:rPr sz="1200" spc="105" dirty="0">
                <a:latin typeface="Microsoft Sans Serif"/>
                <a:cs typeface="Microsoft Sans Serif"/>
              </a:rPr>
              <a:t>other </a:t>
            </a:r>
            <a:r>
              <a:rPr sz="1200" spc="80" dirty="0">
                <a:latin typeface="Microsoft Sans Serif"/>
                <a:cs typeface="Microsoft Sans Serif"/>
              </a:rPr>
              <a:t>place </a:t>
            </a:r>
            <a:r>
              <a:rPr sz="1200" spc="110" dirty="0">
                <a:latin typeface="Microsoft Sans Serif"/>
                <a:cs typeface="Microsoft Sans Serif"/>
              </a:rPr>
              <a:t>on </a:t>
            </a:r>
            <a:r>
              <a:rPr sz="1200" spc="105" dirty="0">
                <a:latin typeface="Microsoft Sans Serif"/>
                <a:cs typeface="Microsoft Sans Serif"/>
              </a:rPr>
              <a:t>the </a:t>
            </a:r>
            <a:r>
              <a:rPr sz="1200" spc="110" dirty="0">
                <a:latin typeface="Microsoft Sans Serif"/>
                <a:cs typeface="Microsoft Sans Serif"/>
              </a:rPr>
              <a:t> </a:t>
            </a:r>
            <a:r>
              <a:rPr sz="1200" spc="70" dirty="0">
                <a:latin typeface="Microsoft Sans Serif"/>
                <a:cs typeface="Microsoft Sans Serif"/>
              </a:rPr>
              <a:t>s</a:t>
            </a:r>
            <a:r>
              <a:rPr sz="1200" spc="75" dirty="0">
                <a:latin typeface="Microsoft Sans Serif"/>
                <a:cs typeface="Microsoft Sans Serif"/>
              </a:rPr>
              <a:t>u</a:t>
            </a:r>
            <a:r>
              <a:rPr sz="1200" spc="65" dirty="0">
                <a:latin typeface="Microsoft Sans Serif"/>
                <a:cs typeface="Microsoft Sans Serif"/>
              </a:rPr>
              <a:t>r</a:t>
            </a:r>
            <a:r>
              <a:rPr sz="1200" spc="70" dirty="0">
                <a:latin typeface="Microsoft Sans Serif"/>
                <a:cs typeface="Microsoft Sans Serif"/>
              </a:rPr>
              <a:t>f</a:t>
            </a:r>
            <a:r>
              <a:rPr sz="1200" spc="75" dirty="0">
                <a:latin typeface="Microsoft Sans Serif"/>
                <a:cs typeface="Microsoft Sans Serif"/>
              </a:rPr>
              <a:t>a</a:t>
            </a:r>
            <a:r>
              <a:rPr sz="1200" spc="70" dirty="0">
                <a:latin typeface="Microsoft Sans Serif"/>
                <a:cs typeface="Microsoft Sans Serif"/>
              </a:rPr>
              <a:t>c</a:t>
            </a:r>
            <a:r>
              <a:rPr sz="1200" spc="75" dirty="0">
                <a:latin typeface="Microsoft Sans Serif"/>
                <a:cs typeface="Microsoft Sans Serif"/>
              </a:rPr>
              <a:t>e</a:t>
            </a:r>
            <a:r>
              <a:rPr sz="1200" spc="45" dirty="0">
                <a:latin typeface="Microsoft Sans Serif"/>
                <a:cs typeface="Microsoft Sans Serif"/>
              </a:rPr>
              <a:t> </a:t>
            </a:r>
            <a:r>
              <a:rPr sz="1200" dirty="0">
                <a:latin typeface="Microsoft Sans Serif"/>
                <a:cs typeface="Microsoft Sans Serif"/>
              </a:rPr>
              <a:t>o</a:t>
            </a:r>
            <a:r>
              <a:rPr sz="1200" spc="-170" dirty="0">
                <a:latin typeface="Microsoft Sans Serif"/>
                <a:cs typeface="Microsoft Sans Serif"/>
              </a:rPr>
              <a:t> </a:t>
            </a:r>
            <a:r>
              <a:rPr sz="1200" dirty="0">
                <a:latin typeface="Microsoft Sans Serif"/>
                <a:cs typeface="Microsoft Sans Serif"/>
              </a:rPr>
              <a:t>f</a:t>
            </a:r>
            <a:r>
              <a:rPr sz="1200" spc="-175" dirty="0">
                <a:latin typeface="Microsoft Sans Serif"/>
                <a:cs typeface="Microsoft Sans Serif"/>
              </a:rPr>
              <a:t> </a:t>
            </a:r>
            <a:r>
              <a:rPr sz="1200" dirty="0">
                <a:latin typeface="Microsoft Sans Serif"/>
                <a:cs typeface="Microsoft Sans Serif"/>
              </a:rPr>
              <a:t> </a:t>
            </a:r>
            <a:r>
              <a:rPr sz="1200" spc="-180" dirty="0">
                <a:latin typeface="Microsoft Sans Serif"/>
                <a:cs typeface="Microsoft Sans Serif"/>
              </a:rPr>
              <a:t> </a:t>
            </a:r>
            <a:r>
              <a:rPr sz="1200" spc="105" dirty="0">
                <a:latin typeface="Microsoft Sans Serif"/>
                <a:cs typeface="Microsoft Sans Serif"/>
              </a:rPr>
              <a:t>t</a:t>
            </a:r>
            <a:r>
              <a:rPr sz="1200" spc="110" dirty="0">
                <a:latin typeface="Microsoft Sans Serif"/>
                <a:cs typeface="Microsoft Sans Serif"/>
              </a:rPr>
              <a:t>he</a:t>
            </a:r>
            <a:r>
              <a:rPr sz="1200" spc="114" dirty="0">
                <a:latin typeface="Microsoft Sans Serif"/>
                <a:cs typeface="Microsoft Sans Serif"/>
              </a:rPr>
              <a:t> </a:t>
            </a:r>
            <a:r>
              <a:rPr sz="1200" spc="25" dirty="0">
                <a:latin typeface="Microsoft Sans Serif"/>
                <a:cs typeface="Microsoft Sans Serif"/>
              </a:rPr>
              <a:t>Ea</a:t>
            </a:r>
            <a:r>
              <a:rPr sz="1200" spc="15" dirty="0">
                <a:latin typeface="Microsoft Sans Serif"/>
                <a:cs typeface="Microsoft Sans Serif"/>
              </a:rPr>
              <a:t>r</a:t>
            </a:r>
            <a:r>
              <a:rPr sz="1200" spc="25" dirty="0">
                <a:latin typeface="Microsoft Sans Serif"/>
                <a:cs typeface="Microsoft Sans Serif"/>
              </a:rPr>
              <a:t>th.</a:t>
            </a:r>
            <a:r>
              <a:rPr sz="1200" spc="20" dirty="0">
                <a:latin typeface="Microsoft Sans Serif"/>
                <a:cs typeface="Microsoft Sans Serif"/>
              </a:rPr>
              <a:t> </a:t>
            </a:r>
            <a:r>
              <a:rPr sz="1200" spc="110" dirty="0">
                <a:latin typeface="Microsoft Sans Serif"/>
                <a:cs typeface="Microsoft Sans Serif"/>
              </a:rPr>
              <a:t>An</a:t>
            </a:r>
            <a:r>
              <a:rPr sz="1200" spc="105" dirty="0">
                <a:latin typeface="Microsoft Sans Serif"/>
                <a:cs typeface="Microsoft Sans Serif"/>
              </a:rPr>
              <a:t>yt</a:t>
            </a:r>
            <a:r>
              <a:rPr sz="1200" spc="110" dirty="0">
                <a:latin typeface="Microsoft Sans Serif"/>
                <a:cs typeface="Microsoft Sans Serif"/>
              </a:rPr>
              <a:t>h</a:t>
            </a:r>
            <a:r>
              <a:rPr sz="1200" spc="105" dirty="0">
                <a:latin typeface="Microsoft Sans Serif"/>
                <a:cs typeface="Microsoft Sans Serif"/>
              </a:rPr>
              <a:t>i</a:t>
            </a:r>
            <a:r>
              <a:rPr sz="1200" spc="95" dirty="0">
                <a:latin typeface="Microsoft Sans Serif"/>
                <a:cs typeface="Microsoft Sans Serif"/>
              </a:rPr>
              <a:t>ng</a:t>
            </a:r>
            <a:r>
              <a:rPr sz="1200" spc="85" dirty="0">
                <a:latin typeface="Microsoft Sans Serif"/>
                <a:cs typeface="Microsoft Sans Serif"/>
              </a:rPr>
              <a:t> </a:t>
            </a:r>
            <a:r>
              <a:rPr sz="1200" spc="110" dirty="0">
                <a:latin typeface="Microsoft Sans Serif"/>
                <a:cs typeface="Microsoft Sans Serif"/>
              </a:rPr>
              <a:t>on </a:t>
            </a:r>
            <a:r>
              <a:rPr sz="1200" spc="105" dirty="0">
                <a:latin typeface="Microsoft Sans Serif"/>
                <a:cs typeface="Microsoft Sans Serif"/>
              </a:rPr>
              <a:t>t</a:t>
            </a:r>
            <a:r>
              <a:rPr sz="1200" spc="110" dirty="0">
                <a:latin typeface="Microsoft Sans Serif"/>
                <a:cs typeface="Microsoft Sans Serif"/>
              </a:rPr>
              <a:t>he </a:t>
            </a:r>
            <a:r>
              <a:rPr sz="1200" dirty="0">
                <a:latin typeface="Microsoft Sans Serif"/>
                <a:cs typeface="Microsoft Sans Serif"/>
              </a:rPr>
              <a:t> </a:t>
            </a:r>
            <a:r>
              <a:rPr sz="1200" spc="70" dirty="0">
                <a:latin typeface="Microsoft Sans Serif"/>
                <a:cs typeface="Microsoft Sans Serif"/>
              </a:rPr>
              <a:t>s</a:t>
            </a:r>
            <a:r>
              <a:rPr sz="1200" spc="75" dirty="0">
                <a:latin typeface="Microsoft Sans Serif"/>
                <a:cs typeface="Microsoft Sans Serif"/>
              </a:rPr>
              <a:t>u</a:t>
            </a:r>
            <a:r>
              <a:rPr sz="1200" spc="65" dirty="0">
                <a:latin typeface="Microsoft Sans Serif"/>
                <a:cs typeface="Microsoft Sans Serif"/>
              </a:rPr>
              <a:t>r</a:t>
            </a:r>
            <a:r>
              <a:rPr sz="1200" spc="70" dirty="0">
                <a:latin typeface="Microsoft Sans Serif"/>
                <a:cs typeface="Microsoft Sans Serif"/>
              </a:rPr>
              <a:t>f</a:t>
            </a:r>
            <a:r>
              <a:rPr sz="1200" spc="75" dirty="0">
                <a:latin typeface="Microsoft Sans Serif"/>
                <a:cs typeface="Microsoft Sans Serif"/>
              </a:rPr>
              <a:t>a</a:t>
            </a:r>
            <a:r>
              <a:rPr sz="1200" spc="70" dirty="0">
                <a:latin typeface="Microsoft Sans Serif"/>
                <a:cs typeface="Microsoft Sans Serif"/>
              </a:rPr>
              <a:t>c</a:t>
            </a:r>
            <a:r>
              <a:rPr sz="1200" spc="75" dirty="0">
                <a:latin typeface="Microsoft Sans Serif"/>
                <a:cs typeface="Microsoft Sans Serif"/>
              </a:rPr>
              <a:t>e</a:t>
            </a:r>
            <a:r>
              <a:rPr sz="1200" spc="45" dirty="0">
                <a:latin typeface="Microsoft Sans Serif"/>
                <a:cs typeface="Microsoft Sans Serif"/>
              </a:rPr>
              <a:t> </a:t>
            </a:r>
            <a:r>
              <a:rPr sz="1200" dirty="0">
                <a:latin typeface="Microsoft Sans Serif"/>
                <a:cs typeface="Microsoft Sans Serif"/>
              </a:rPr>
              <a:t>o</a:t>
            </a:r>
            <a:r>
              <a:rPr sz="1200" spc="-170" dirty="0">
                <a:latin typeface="Microsoft Sans Serif"/>
                <a:cs typeface="Microsoft Sans Serif"/>
              </a:rPr>
              <a:t> </a:t>
            </a:r>
            <a:r>
              <a:rPr sz="1200" dirty="0">
                <a:latin typeface="Microsoft Sans Serif"/>
                <a:cs typeface="Microsoft Sans Serif"/>
              </a:rPr>
              <a:t>f</a:t>
            </a:r>
            <a:r>
              <a:rPr sz="1200" spc="-175" dirty="0">
                <a:latin typeface="Microsoft Sans Serif"/>
                <a:cs typeface="Microsoft Sans Serif"/>
              </a:rPr>
              <a:t> </a:t>
            </a:r>
            <a:r>
              <a:rPr sz="1200" dirty="0">
                <a:latin typeface="Microsoft Sans Serif"/>
                <a:cs typeface="Microsoft Sans Serif"/>
              </a:rPr>
              <a:t> </a:t>
            </a:r>
            <a:r>
              <a:rPr sz="1200" spc="-180" dirty="0">
                <a:latin typeface="Microsoft Sans Serif"/>
                <a:cs typeface="Microsoft Sans Serif"/>
              </a:rPr>
              <a:t> </a:t>
            </a:r>
            <a:r>
              <a:rPr sz="1200" spc="105" dirty="0">
                <a:latin typeface="Microsoft Sans Serif"/>
                <a:cs typeface="Microsoft Sans Serif"/>
              </a:rPr>
              <a:t>t</a:t>
            </a:r>
            <a:r>
              <a:rPr sz="1200" spc="110" dirty="0">
                <a:latin typeface="Microsoft Sans Serif"/>
                <a:cs typeface="Microsoft Sans Serif"/>
              </a:rPr>
              <a:t>he</a:t>
            </a:r>
            <a:r>
              <a:rPr sz="1200" spc="114" dirty="0">
                <a:latin typeface="Microsoft Sans Serif"/>
                <a:cs typeface="Microsoft Sans Serif"/>
              </a:rPr>
              <a:t> </a:t>
            </a:r>
            <a:r>
              <a:rPr sz="1200" spc="35" dirty="0">
                <a:latin typeface="Microsoft Sans Serif"/>
                <a:cs typeface="Microsoft Sans Serif"/>
              </a:rPr>
              <a:t>Ea</a:t>
            </a:r>
            <a:r>
              <a:rPr sz="1200" spc="30" dirty="0">
                <a:latin typeface="Microsoft Sans Serif"/>
                <a:cs typeface="Microsoft Sans Serif"/>
              </a:rPr>
              <a:t>r</a:t>
            </a:r>
            <a:r>
              <a:rPr sz="1200" spc="35" dirty="0">
                <a:latin typeface="Microsoft Sans Serif"/>
                <a:cs typeface="Microsoft Sans Serif"/>
              </a:rPr>
              <a:t>t</a:t>
            </a:r>
            <a:r>
              <a:rPr sz="1200" spc="25" dirty="0">
                <a:latin typeface="Microsoft Sans Serif"/>
                <a:cs typeface="Microsoft Sans Serif"/>
              </a:rPr>
              <a:t>h</a:t>
            </a:r>
            <a:r>
              <a:rPr sz="1200" spc="-5" dirty="0">
                <a:latin typeface="Microsoft Sans Serif"/>
                <a:cs typeface="Microsoft Sans Serif"/>
              </a:rPr>
              <a:t> </a:t>
            </a:r>
            <a:r>
              <a:rPr sz="1200" spc="75" dirty="0">
                <a:latin typeface="Microsoft Sans Serif"/>
                <a:cs typeface="Microsoft Sans Serif"/>
              </a:rPr>
              <a:t>a</a:t>
            </a:r>
            <a:r>
              <a:rPr sz="1200" spc="70" dirty="0">
                <a:latin typeface="Microsoft Sans Serif"/>
                <a:cs typeface="Microsoft Sans Serif"/>
              </a:rPr>
              <a:t>t</a:t>
            </a:r>
            <a:r>
              <a:rPr sz="1200" spc="90" dirty="0">
                <a:latin typeface="Microsoft Sans Serif"/>
                <a:cs typeface="Microsoft Sans Serif"/>
              </a:rPr>
              <a:t> </a:t>
            </a:r>
            <a:r>
              <a:rPr sz="1200" spc="105" dirty="0">
                <a:latin typeface="Microsoft Sans Serif"/>
                <a:cs typeface="Microsoft Sans Serif"/>
              </a:rPr>
              <a:t>t</a:t>
            </a:r>
            <a:r>
              <a:rPr sz="1200" spc="110" dirty="0">
                <a:latin typeface="Microsoft Sans Serif"/>
                <a:cs typeface="Microsoft Sans Serif"/>
              </a:rPr>
              <a:t>he</a:t>
            </a:r>
            <a:r>
              <a:rPr sz="1200" spc="100" dirty="0">
                <a:latin typeface="Microsoft Sans Serif"/>
                <a:cs typeface="Microsoft Sans Serif"/>
              </a:rPr>
              <a:t> </a:t>
            </a:r>
            <a:r>
              <a:rPr sz="1200" spc="95" dirty="0">
                <a:latin typeface="Microsoft Sans Serif"/>
                <a:cs typeface="Microsoft Sans Serif"/>
              </a:rPr>
              <a:t>equato</a:t>
            </a:r>
            <a:r>
              <a:rPr sz="1200" spc="90" dirty="0">
                <a:latin typeface="Microsoft Sans Serif"/>
                <a:cs typeface="Microsoft Sans Serif"/>
              </a:rPr>
              <a:t>r</a:t>
            </a:r>
            <a:r>
              <a:rPr sz="1200" spc="95" dirty="0">
                <a:latin typeface="Microsoft Sans Serif"/>
                <a:cs typeface="Microsoft Sans Serif"/>
              </a:rPr>
              <a:t> </a:t>
            </a:r>
            <a:r>
              <a:rPr sz="1200" spc="10" dirty="0">
                <a:latin typeface="Microsoft Sans Serif"/>
                <a:cs typeface="Microsoft Sans Serif"/>
              </a:rPr>
              <a:t>is </a:t>
            </a:r>
            <a:r>
              <a:rPr sz="1200" dirty="0">
                <a:latin typeface="Microsoft Sans Serif"/>
                <a:cs typeface="Microsoft Sans Serif"/>
              </a:rPr>
              <a:t> </a:t>
            </a:r>
            <a:r>
              <a:rPr sz="1200" spc="50" dirty="0">
                <a:latin typeface="Microsoft Sans Serif"/>
                <a:cs typeface="Microsoft Sans Serif"/>
              </a:rPr>
              <a:t>a</a:t>
            </a:r>
            <a:r>
              <a:rPr sz="1200" spc="45" dirty="0">
                <a:latin typeface="Microsoft Sans Serif"/>
                <a:cs typeface="Microsoft Sans Serif"/>
              </a:rPr>
              <a:t>l</a:t>
            </a:r>
            <a:r>
              <a:rPr sz="1200" spc="40" dirty="0">
                <a:latin typeface="Microsoft Sans Serif"/>
                <a:cs typeface="Microsoft Sans Serif"/>
              </a:rPr>
              <a:t>r</a:t>
            </a:r>
            <a:r>
              <a:rPr sz="1200" spc="50" dirty="0">
                <a:latin typeface="Microsoft Sans Serif"/>
                <a:cs typeface="Microsoft Sans Serif"/>
              </a:rPr>
              <a:t>ead</a:t>
            </a:r>
            <a:r>
              <a:rPr sz="1200" dirty="0">
                <a:latin typeface="Microsoft Sans Serif"/>
                <a:cs typeface="Microsoft Sans Serif"/>
              </a:rPr>
              <a:t>y</a:t>
            </a:r>
            <a:r>
              <a:rPr sz="1200" spc="35" dirty="0">
                <a:latin typeface="Microsoft Sans Serif"/>
                <a:cs typeface="Microsoft Sans Serif"/>
              </a:rPr>
              <a:t> </a:t>
            </a:r>
            <a:r>
              <a:rPr sz="1200" spc="114" dirty="0">
                <a:latin typeface="Microsoft Sans Serif"/>
                <a:cs typeface="Microsoft Sans Serif"/>
              </a:rPr>
              <a:t>m</a:t>
            </a:r>
            <a:r>
              <a:rPr sz="1200" spc="120" dirty="0">
                <a:latin typeface="Microsoft Sans Serif"/>
                <a:cs typeface="Microsoft Sans Serif"/>
              </a:rPr>
              <a:t>o</a:t>
            </a:r>
            <a:r>
              <a:rPr sz="1200" spc="114" dirty="0">
                <a:latin typeface="Microsoft Sans Serif"/>
                <a:cs typeface="Microsoft Sans Serif"/>
              </a:rPr>
              <a:t>v</a:t>
            </a:r>
            <a:r>
              <a:rPr sz="1200" spc="120" dirty="0">
                <a:latin typeface="Microsoft Sans Serif"/>
                <a:cs typeface="Microsoft Sans Serif"/>
              </a:rPr>
              <a:t>in</a:t>
            </a:r>
            <a:r>
              <a:rPr sz="1200" dirty="0">
                <a:latin typeface="Microsoft Sans Serif"/>
                <a:cs typeface="Microsoft Sans Serif"/>
              </a:rPr>
              <a:t>g</a:t>
            </a:r>
            <a:r>
              <a:rPr sz="1200" spc="110" dirty="0">
                <a:latin typeface="Microsoft Sans Serif"/>
                <a:cs typeface="Microsoft Sans Serif"/>
              </a:rPr>
              <a:t> </a:t>
            </a:r>
            <a:r>
              <a:rPr sz="1200" spc="75" dirty="0">
                <a:latin typeface="Microsoft Sans Serif"/>
                <a:cs typeface="Microsoft Sans Serif"/>
              </a:rPr>
              <a:t>a</a:t>
            </a:r>
            <a:r>
              <a:rPr sz="1200" dirty="0">
                <a:latin typeface="Microsoft Sans Serif"/>
                <a:cs typeface="Microsoft Sans Serif"/>
              </a:rPr>
              <a:t>t</a:t>
            </a:r>
            <a:r>
              <a:rPr sz="1200" spc="75" dirty="0">
                <a:latin typeface="Microsoft Sans Serif"/>
                <a:cs typeface="Microsoft Sans Serif"/>
              </a:rPr>
              <a:t> </a:t>
            </a:r>
            <a:r>
              <a:rPr sz="1200" spc="-10" dirty="0">
                <a:latin typeface="Microsoft Sans Serif"/>
                <a:cs typeface="Microsoft Sans Serif"/>
              </a:rPr>
              <a:t>167</a:t>
            </a:r>
            <a:r>
              <a:rPr sz="1200" dirty="0">
                <a:latin typeface="Microsoft Sans Serif"/>
                <a:cs typeface="Microsoft Sans Serif"/>
              </a:rPr>
              <a:t>0</a:t>
            </a:r>
            <a:r>
              <a:rPr sz="1200" spc="-65" dirty="0">
                <a:latin typeface="Microsoft Sans Serif"/>
                <a:cs typeface="Microsoft Sans Serif"/>
              </a:rPr>
              <a:t> </a:t>
            </a:r>
            <a:r>
              <a:rPr sz="1200" spc="105" dirty="0">
                <a:latin typeface="Microsoft Sans Serif"/>
                <a:cs typeface="Microsoft Sans Serif"/>
              </a:rPr>
              <a:t>k</a:t>
            </a:r>
            <a:r>
              <a:rPr sz="1200" spc="100" dirty="0">
                <a:latin typeface="Microsoft Sans Serif"/>
                <a:cs typeface="Microsoft Sans Serif"/>
              </a:rPr>
              <a:t>m</a:t>
            </a:r>
            <a:r>
              <a:rPr sz="1200" dirty="0">
                <a:latin typeface="Microsoft Sans Serif"/>
                <a:cs typeface="Microsoft Sans Serif"/>
              </a:rPr>
              <a:t>/</a:t>
            </a:r>
            <a:r>
              <a:rPr sz="1200" spc="-210" dirty="0">
                <a:latin typeface="Microsoft Sans Serif"/>
                <a:cs typeface="Microsoft Sans Serif"/>
              </a:rPr>
              <a:t> </a:t>
            </a:r>
            <a:r>
              <a:rPr sz="1200" spc="110" dirty="0">
                <a:latin typeface="Microsoft Sans Serif"/>
                <a:cs typeface="Microsoft Sans Serif"/>
              </a:rPr>
              <a:t>hou</a:t>
            </a:r>
            <a:r>
              <a:rPr sz="1200" spc="100" dirty="0">
                <a:latin typeface="Microsoft Sans Serif"/>
                <a:cs typeface="Microsoft Sans Serif"/>
              </a:rPr>
              <a:t>r</a:t>
            </a:r>
            <a:r>
              <a:rPr sz="1200" dirty="0">
                <a:latin typeface="Microsoft Sans Serif"/>
                <a:cs typeface="Microsoft Sans Serif"/>
              </a:rPr>
              <a:t>.</a:t>
            </a:r>
            <a:r>
              <a:rPr sz="1200" spc="85" dirty="0">
                <a:latin typeface="Microsoft Sans Serif"/>
                <a:cs typeface="Microsoft Sans Serif"/>
              </a:rPr>
              <a:t> I</a:t>
            </a:r>
            <a:r>
              <a:rPr sz="1200" dirty="0">
                <a:latin typeface="Microsoft Sans Serif"/>
                <a:cs typeface="Microsoft Sans Serif"/>
              </a:rPr>
              <a:t>f</a:t>
            </a:r>
            <a:r>
              <a:rPr sz="1200" spc="90" dirty="0">
                <a:latin typeface="Microsoft Sans Serif"/>
                <a:cs typeface="Microsoft Sans Serif"/>
              </a:rPr>
              <a:t> </a:t>
            </a:r>
            <a:r>
              <a:rPr sz="1200" dirty="0">
                <a:latin typeface="Microsoft Sans Serif"/>
                <a:cs typeface="Microsoft Sans Serif"/>
              </a:rPr>
              <a:t>a</a:t>
            </a:r>
            <a:r>
              <a:rPr sz="1200" spc="-30" dirty="0">
                <a:latin typeface="Microsoft Sans Serif"/>
                <a:cs typeface="Microsoft Sans Serif"/>
              </a:rPr>
              <a:t> </a:t>
            </a:r>
            <a:r>
              <a:rPr sz="1200" spc="70" dirty="0">
                <a:latin typeface="Microsoft Sans Serif"/>
                <a:cs typeface="Microsoft Sans Serif"/>
              </a:rPr>
              <a:t>s</a:t>
            </a:r>
            <a:r>
              <a:rPr sz="1200" spc="75" dirty="0">
                <a:latin typeface="Microsoft Sans Serif"/>
                <a:cs typeface="Microsoft Sans Serif"/>
              </a:rPr>
              <a:t>h</a:t>
            </a:r>
            <a:r>
              <a:rPr sz="1200" spc="70" dirty="0">
                <a:latin typeface="Microsoft Sans Serif"/>
                <a:cs typeface="Microsoft Sans Serif"/>
              </a:rPr>
              <a:t>i</a:t>
            </a:r>
            <a:r>
              <a:rPr sz="1200" dirty="0">
                <a:latin typeface="Microsoft Sans Serif"/>
                <a:cs typeface="Microsoft Sans Serif"/>
              </a:rPr>
              <a:t>p</a:t>
            </a:r>
            <a:r>
              <a:rPr sz="1200" spc="75" dirty="0">
                <a:latin typeface="Microsoft Sans Serif"/>
                <a:cs typeface="Microsoft Sans Serif"/>
              </a:rPr>
              <a:t> </a:t>
            </a:r>
            <a:r>
              <a:rPr sz="1200" spc="10" dirty="0">
                <a:latin typeface="Microsoft Sans Serif"/>
                <a:cs typeface="Microsoft Sans Serif"/>
              </a:rPr>
              <a:t>is </a:t>
            </a:r>
            <a:r>
              <a:rPr sz="1200" dirty="0">
                <a:latin typeface="Microsoft Sans Serif"/>
                <a:cs typeface="Microsoft Sans Serif"/>
              </a:rPr>
              <a:t> </a:t>
            </a:r>
            <a:r>
              <a:rPr sz="1200" spc="95" dirty="0">
                <a:latin typeface="Microsoft Sans Serif"/>
                <a:cs typeface="Microsoft Sans Serif"/>
              </a:rPr>
              <a:t>lau</a:t>
            </a:r>
            <a:r>
              <a:rPr sz="1200" spc="85" dirty="0">
                <a:latin typeface="Microsoft Sans Serif"/>
                <a:cs typeface="Microsoft Sans Serif"/>
              </a:rPr>
              <a:t>n</a:t>
            </a:r>
            <a:r>
              <a:rPr sz="1200" spc="80" dirty="0">
                <a:latin typeface="Microsoft Sans Serif"/>
                <a:cs typeface="Microsoft Sans Serif"/>
              </a:rPr>
              <a:t>c</a:t>
            </a:r>
            <a:r>
              <a:rPr sz="1200" spc="85" dirty="0">
                <a:latin typeface="Microsoft Sans Serif"/>
                <a:cs typeface="Microsoft Sans Serif"/>
              </a:rPr>
              <a:t>h</a:t>
            </a:r>
            <a:r>
              <a:rPr sz="1200" spc="75" dirty="0">
                <a:latin typeface="Microsoft Sans Serif"/>
                <a:cs typeface="Microsoft Sans Serif"/>
              </a:rPr>
              <a:t>e</a:t>
            </a:r>
            <a:r>
              <a:rPr sz="1200" spc="85" dirty="0">
                <a:latin typeface="Microsoft Sans Serif"/>
                <a:cs typeface="Microsoft Sans Serif"/>
              </a:rPr>
              <a:t>d</a:t>
            </a:r>
            <a:r>
              <a:rPr sz="1200" spc="75" dirty="0">
                <a:latin typeface="Microsoft Sans Serif"/>
                <a:cs typeface="Microsoft Sans Serif"/>
              </a:rPr>
              <a:t> </a:t>
            </a:r>
            <a:r>
              <a:rPr sz="1200" dirty="0">
                <a:latin typeface="Microsoft Sans Serif"/>
                <a:cs typeface="Microsoft Sans Serif"/>
              </a:rPr>
              <a:t>f</a:t>
            </a:r>
            <a:r>
              <a:rPr sz="1200" spc="-190" dirty="0">
                <a:latin typeface="Microsoft Sans Serif"/>
                <a:cs typeface="Microsoft Sans Serif"/>
              </a:rPr>
              <a:t> </a:t>
            </a:r>
            <a:r>
              <a:rPr sz="1200" spc="125" dirty="0">
                <a:latin typeface="Microsoft Sans Serif"/>
                <a:cs typeface="Microsoft Sans Serif"/>
              </a:rPr>
              <a:t>r</a:t>
            </a:r>
            <a:r>
              <a:rPr sz="1200" spc="135" dirty="0">
                <a:latin typeface="Microsoft Sans Serif"/>
                <a:cs typeface="Microsoft Sans Serif"/>
              </a:rPr>
              <a:t>o</a:t>
            </a:r>
            <a:r>
              <a:rPr sz="1200" spc="125" dirty="0">
                <a:latin typeface="Microsoft Sans Serif"/>
                <a:cs typeface="Microsoft Sans Serif"/>
              </a:rPr>
              <a:t>m</a:t>
            </a:r>
            <a:r>
              <a:rPr sz="1200" dirty="0">
                <a:latin typeface="Microsoft Sans Serif"/>
                <a:cs typeface="Microsoft Sans Serif"/>
              </a:rPr>
              <a:t> </a:t>
            </a:r>
            <a:r>
              <a:rPr sz="1200" spc="-165" dirty="0">
                <a:latin typeface="Microsoft Sans Serif"/>
                <a:cs typeface="Microsoft Sans Serif"/>
              </a:rPr>
              <a:t> </a:t>
            </a:r>
            <a:r>
              <a:rPr sz="1200" spc="105" dirty="0">
                <a:latin typeface="Microsoft Sans Serif"/>
                <a:cs typeface="Microsoft Sans Serif"/>
              </a:rPr>
              <a:t>t</a:t>
            </a:r>
            <a:r>
              <a:rPr sz="1200" spc="110" dirty="0">
                <a:latin typeface="Microsoft Sans Serif"/>
                <a:cs typeface="Microsoft Sans Serif"/>
              </a:rPr>
              <a:t>he</a:t>
            </a:r>
            <a:r>
              <a:rPr sz="1200" spc="100" dirty="0">
                <a:latin typeface="Microsoft Sans Serif"/>
                <a:cs typeface="Microsoft Sans Serif"/>
              </a:rPr>
              <a:t> </a:t>
            </a:r>
            <a:r>
              <a:rPr sz="1200" spc="95" dirty="0">
                <a:latin typeface="Microsoft Sans Serif"/>
                <a:cs typeface="Microsoft Sans Serif"/>
              </a:rPr>
              <a:t>equato</a:t>
            </a:r>
            <a:r>
              <a:rPr sz="1200" spc="90" dirty="0">
                <a:latin typeface="Microsoft Sans Serif"/>
                <a:cs typeface="Microsoft Sans Serif"/>
              </a:rPr>
              <a:t>r</a:t>
            </a:r>
            <a:r>
              <a:rPr sz="1200" spc="105" dirty="0">
                <a:latin typeface="Microsoft Sans Serif"/>
                <a:cs typeface="Microsoft Sans Serif"/>
              </a:rPr>
              <a:t> </a:t>
            </a:r>
            <a:r>
              <a:rPr sz="1200" spc="120" dirty="0">
                <a:latin typeface="Microsoft Sans Serif"/>
                <a:cs typeface="Microsoft Sans Serif"/>
              </a:rPr>
              <a:t>it</a:t>
            </a:r>
            <a:r>
              <a:rPr sz="1200" spc="135" dirty="0">
                <a:latin typeface="Microsoft Sans Serif"/>
                <a:cs typeface="Microsoft Sans Serif"/>
              </a:rPr>
              <a:t> </a:t>
            </a:r>
            <a:r>
              <a:rPr sz="1200" spc="75" dirty="0">
                <a:latin typeface="Microsoft Sans Serif"/>
                <a:cs typeface="Microsoft Sans Serif"/>
              </a:rPr>
              <a:t>goe</a:t>
            </a:r>
            <a:r>
              <a:rPr sz="1200" spc="70" dirty="0">
                <a:latin typeface="Microsoft Sans Serif"/>
                <a:cs typeface="Microsoft Sans Serif"/>
              </a:rPr>
              <a:t>s </a:t>
            </a:r>
            <a:r>
              <a:rPr sz="1200" spc="135" dirty="0">
                <a:latin typeface="Microsoft Sans Serif"/>
                <a:cs typeface="Microsoft Sans Serif"/>
              </a:rPr>
              <a:t>up</a:t>
            </a:r>
            <a:r>
              <a:rPr sz="1200" dirty="0">
                <a:latin typeface="Microsoft Sans Serif"/>
                <a:cs typeface="Microsoft Sans Serif"/>
              </a:rPr>
              <a:t> </a:t>
            </a:r>
            <a:r>
              <a:rPr sz="1200" spc="-185" dirty="0">
                <a:latin typeface="Microsoft Sans Serif"/>
                <a:cs typeface="Microsoft Sans Serif"/>
              </a:rPr>
              <a:t> </a:t>
            </a:r>
            <a:endParaRPr sz="1200">
              <a:latin typeface="Microsoft Sans Serif"/>
              <a:cs typeface="Microsoft Sans Serif"/>
            </a:endParaRPr>
          </a:p>
          <a:p>
            <a:pPr marL="1226820" marR="144780">
              <a:lnSpc>
                <a:spcPct val="108300"/>
              </a:lnSpc>
              <a:spcBef>
                <a:spcPts val="15"/>
              </a:spcBef>
            </a:pPr>
            <a:r>
              <a:rPr sz="1200" spc="120" dirty="0">
                <a:latin typeface="Microsoft Sans Serif"/>
                <a:cs typeface="Microsoft Sans Serif"/>
              </a:rPr>
              <a:t>into</a:t>
            </a:r>
            <a:r>
              <a:rPr sz="1200" spc="125" dirty="0">
                <a:latin typeface="Microsoft Sans Serif"/>
                <a:cs typeface="Microsoft Sans Serif"/>
              </a:rPr>
              <a:t> </a:t>
            </a:r>
            <a:r>
              <a:rPr sz="1200" spc="45" dirty="0">
                <a:latin typeface="Microsoft Sans Serif"/>
                <a:cs typeface="Microsoft Sans Serif"/>
              </a:rPr>
              <a:t>space, </a:t>
            </a:r>
            <a:r>
              <a:rPr sz="1200" spc="85" dirty="0">
                <a:latin typeface="Microsoft Sans Serif"/>
                <a:cs typeface="Microsoft Sans Serif"/>
              </a:rPr>
              <a:t>and </a:t>
            </a:r>
            <a:r>
              <a:rPr sz="1200" spc="120" dirty="0">
                <a:latin typeface="Microsoft Sans Serif"/>
                <a:cs typeface="Microsoft Sans Serif"/>
              </a:rPr>
              <a:t>it </a:t>
            </a:r>
            <a:r>
              <a:rPr sz="1200" spc="10" dirty="0">
                <a:latin typeface="Microsoft Sans Serif"/>
                <a:cs typeface="Microsoft Sans Serif"/>
              </a:rPr>
              <a:t>is </a:t>
            </a:r>
            <a:r>
              <a:rPr sz="1200" spc="30" dirty="0">
                <a:latin typeface="Microsoft Sans Serif"/>
                <a:cs typeface="Microsoft Sans Serif"/>
              </a:rPr>
              <a:t>also </a:t>
            </a:r>
            <a:r>
              <a:rPr sz="1200" spc="114" dirty="0">
                <a:latin typeface="Microsoft Sans Serif"/>
                <a:cs typeface="Microsoft Sans Serif"/>
              </a:rPr>
              <a:t>moving </a:t>
            </a:r>
            <a:r>
              <a:rPr sz="1200" spc="85" dirty="0">
                <a:latin typeface="Microsoft Sans Serif"/>
                <a:cs typeface="Microsoft Sans Serif"/>
              </a:rPr>
              <a:t>around </a:t>
            </a:r>
            <a:r>
              <a:rPr sz="1200" spc="-305" dirty="0">
                <a:latin typeface="Microsoft Sans Serif"/>
                <a:cs typeface="Microsoft Sans Serif"/>
              </a:rPr>
              <a:t> </a:t>
            </a:r>
            <a:r>
              <a:rPr sz="1200" spc="105" dirty="0">
                <a:latin typeface="Microsoft Sans Serif"/>
                <a:cs typeface="Microsoft Sans Serif"/>
              </a:rPr>
              <a:t>the</a:t>
            </a:r>
            <a:r>
              <a:rPr sz="1200" spc="125" dirty="0">
                <a:latin typeface="Microsoft Sans Serif"/>
                <a:cs typeface="Microsoft Sans Serif"/>
              </a:rPr>
              <a:t> </a:t>
            </a:r>
            <a:r>
              <a:rPr sz="1200" spc="30" dirty="0">
                <a:latin typeface="Microsoft Sans Serif"/>
                <a:cs typeface="Microsoft Sans Serif"/>
              </a:rPr>
              <a:t>Earth</a:t>
            </a:r>
            <a:r>
              <a:rPr sz="1200" spc="-5" dirty="0">
                <a:latin typeface="Microsoft Sans Serif"/>
                <a:cs typeface="Microsoft Sans Serif"/>
              </a:rPr>
              <a:t> </a:t>
            </a:r>
            <a:r>
              <a:rPr sz="1200" spc="70" dirty="0">
                <a:latin typeface="Microsoft Sans Serif"/>
                <a:cs typeface="Microsoft Sans Serif"/>
              </a:rPr>
              <a:t>at</a:t>
            </a:r>
            <a:r>
              <a:rPr sz="1200" spc="90" dirty="0">
                <a:latin typeface="Microsoft Sans Serif"/>
                <a:cs typeface="Microsoft Sans Serif"/>
              </a:rPr>
              <a:t> </a:t>
            </a:r>
            <a:r>
              <a:rPr sz="1200" spc="105" dirty="0">
                <a:latin typeface="Microsoft Sans Serif"/>
                <a:cs typeface="Microsoft Sans Serif"/>
              </a:rPr>
              <a:t>the</a:t>
            </a:r>
            <a:r>
              <a:rPr sz="1200" spc="100" dirty="0">
                <a:latin typeface="Microsoft Sans Serif"/>
                <a:cs typeface="Microsoft Sans Serif"/>
              </a:rPr>
              <a:t> </a:t>
            </a:r>
            <a:r>
              <a:rPr sz="1200" spc="30" dirty="0">
                <a:latin typeface="Microsoft Sans Serif"/>
                <a:cs typeface="Microsoft Sans Serif"/>
              </a:rPr>
              <a:t>same</a:t>
            </a:r>
            <a:r>
              <a:rPr sz="1200" spc="40" dirty="0">
                <a:latin typeface="Microsoft Sans Serif"/>
                <a:cs typeface="Microsoft Sans Serif"/>
              </a:rPr>
              <a:t> </a:t>
            </a:r>
            <a:r>
              <a:rPr sz="1200" spc="70" dirty="0">
                <a:latin typeface="Microsoft Sans Serif"/>
                <a:cs typeface="Microsoft Sans Serif"/>
              </a:rPr>
              <a:t>speed </a:t>
            </a:r>
            <a:r>
              <a:rPr sz="1200" spc="120" dirty="0">
                <a:latin typeface="Microsoft Sans Serif"/>
                <a:cs typeface="Microsoft Sans Serif"/>
              </a:rPr>
              <a:t>it</a:t>
            </a:r>
            <a:r>
              <a:rPr sz="1200" spc="135" dirty="0">
                <a:latin typeface="Microsoft Sans Serif"/>
                <a:cs typeface="Microsoft Sans Serif"/>
              </a:rPr>
              <a:t> </a:t>
            </a:r>
            <a:r>
              <a:rPr sz="1200" spc="20" dirty="0">
                <a:latin typeface="Microsoft Sans Serif"/>
                <a:cs typeface="Microsoft Sans Serif"/>
              </a:rPr>
              <a:t>was</a:t>
            </a:r>
            <a:r>
              <a:rPr sz="1200" dirty="0">
                <a:latin typeface="Microsoft Sans Serif"/>
                <a:cs typeface="Microsoft Sans Serif"/>
              </a:rPr>
              <a:t> </a:t>
            </a:r>
            <a:endParaRPr sz="1200">
              <a:latin typeface="Microsoft Sans Serif"/>
              <a:cs typeface="Microsoft Sans Serif"/>
            </a:endParaRPr>
          </a:p>
          <a:p>
            <a:pPr marL="1226820">
              <a:lnSpc>
                <a:spcPct val="100000"/>
              </a:lnSpc>
              <a:spcBef>
                <a:spcPts val="130"/>
              </a:spcBef>
            </a:pPr>
            <a:r>
              <a:rPr sz="1200" spc="114" dirty="0">
                <a:latin typeface="Microsoft Sans Serif"/>
                <a:cs typeface="Microsoft Sans Serif"/>
              </a:rPr>
              <a:t>moving</a:t>
            </a:r>
            <a:r>
              <a:rPr sz="1200" spc="540" dirty="0">
                <a:latin typeface="Microsoft Sans Serif"/>
                <a:cs typeface="Microsoft Sans Serif"/>
              </a:rPr>
              <a:t> </a:t>
            </a:r>
            <a:r>
              <a:rPr sz="1200" spc="75" dirty="0">
                <a:latin typeface="Microsoft Sans Serif"/>
                <a:cs typeface="Microsoft Sans Serif"/>
              </a:rPr>
              <a:t>before</a:t>
            </a:r>
            <a:r>
              <a:rPr sz="1200" spc="40" dirty="0">
                <a:latin typeface="Microsoft Sans Serif"/>
                <a:cs typeface="Microsoft Sans Serif"/>
              </a:rPr>
              <a:t> </a:t>
            </a:r>
            <a:r>
              <a:rPr sz="1200" spc="75" dirty="0">
                <a:latin typeface="Microsoft Sans Serif"/>
                <a:cs typeface="Microsoft Sans Serif"/>
              </a:rPr>
              <a:t>launching.</a:t>
            </a:r>
            <a:r>
              <a:rPr sz="1200" spc="65" dirty="0">
                <a:latin typeface="Microsoft Sans Serif"/>
                <a:cs typeface="Microsoft Sans Serif"/>
              </a:rPr>
              <a:t> </a:t>
            </a:r>
            <a:r>
              <a:rPr sz="1200" dirty="0">
                <a:latin typeface="Microsoft Sans Serif"/>
                <a:cs typeface="Microsoft Sans Serif"/>
              </a:rPr>
              <a:t>This</a:t>
            </a:r>
            <a:r>
              <a:rPr sz="1200" spc="15" dirty="0">
                <a:latin typeface="Microsoft Sans Serif"/>
                <a:cs typeface="Microsoft Sans Serif"/>
              </a:rPr>
              <a:t> </a:t>
            </a:r>
            <a:r>
              <a:rPr sz="1200" spc="5" dirty="0">
                <a:latin typeface="Microsoft Sans Serif"/>
                <a:cs typeface="Microsoft Sans Serif"/>
              </a:rPr>
              <a:t>is </a:t>
            </a:r>
            <a:r>
              <a:rPr sz="1200" spc="50" dirty="0">
                <a:latin typeface="Microsoft Sans Serif"/>
                <a:cs typeface="Microsoft Sans Serif"/>
              </a:rPr>
              <a:t>because</a:t>
            </a:r>
            <a:endParaRPr sz="1200">
              <a:latin typeface="Microsoft Sans Serif"/>
              <a:cs typeface="Microsoft Sans Serif"/>
            </a:endParaRPr>
          </a:p>
          <a:p>
            <a:pPr marL="1226820">
              <a:lnSpc>
                <a:spcPct val="100000"/>
              </a:lnSpc>
              <a:spcBef>
                <a:spcPts val="130"/>
              </a:spcBef>
            </a:pPr>
            <a:r>
              <a:rPr sz="1200" spc="70" dirty="0">
                <a:latin typeface="Microsoft Sans Serif"/>
                <a:cs typeface="Microsoft Sans Serif"/>
              </a:rPr>
              <a:t>of</a:t>
            </a:r>
            <a:r>
              <a:rPr sz="1200" spc="125" dirty="0">
                <a:latin typeface="Microsoft Sans Serif"/>
                <a:cs typeface="Microsoft Sans Serif"/>
              </a:rPr>
              <a:t> </a:t>
            </a:r>
            <a:r>
              <a:rPr sz="1200" spc="70" dirty="0">
                <a:latin typeface="Microsoft Sans Serif"/>
                <a:cs typeface="Microsoft Sans Serif"/>
              </a:rPr>
              <a:t>inertia.</a:t>
            </a:r>
            <a:r>
              <a:rPr sz="1200" spc="40" dirty="0">
                <a:latin typeface="Microsoft Sans Serif"/>
                <a:cs typeface="Microsoft Sans Serif"/>
              </a:rPr>
              <a:t> </a:t>
            </a:r>
            <a:r>
              <a:rPr sz="1200" dirty="0">
                <a:latin typeface="Microsoft Sans Serif"/>
                <a:cs typeface="Microsoft Sans Serif"/>
              </a:rPr>
              <a:t>This</a:t>
            </a:r>
            <a:r>
              <a:rPr sz="1200" spc="10" dirty="0">
                <a:latin typeface="Microsoft Sans Serif"/>
                <a:cs typeface="Microsoft Sans Serif"/>
              </a:rPr>
              <a:t> </a:t>
            </a:r>
            <a:r>
              <a:rPr sz="1200" spc="55" dirty="0">
                <a:latin typeface="Microsoft Sans Serif"/>
                <a:cs typeface="Microsoft Sans Serif"/>
              </a:rPr>
              <a:t>speed</a:t>
            </a:r>
            <a:r>
              <a:rPr sz="1200" spc="50" dirty="0">
                <a:latin typeface="Microsoft Sans Serif"/>
                <a:cs typeface="Microsoft Sans Serif"/>
              </a:rPr>
              <a:t> </a:t>
            </a:r>
            <a:r>
              <a:rPr sz="1200" spc="70" dirty="0">
                <a:latin typeface="Microsoft Sans Serif"/>
                <a:cs typeface="Microsoft Sans Serif"/>
              </a:rPr>
              <a:t>will</a:t>
            </a:r>
            <a:r>
              <a:rPr sz="1200" spc="85" dirty="0">
                <a:latin typeface="Microsoft Sans Serif"/>
                <a:cs typeface="Microsoft Sans Serif"/>
              </a:rPr>
              <a:t> </a:t>
            </a:r>
            <a:r>
              <a:rPr sz="1200" spc="70" dirty="0">
                <a:latin typeface="Microsoft Sans Serif"/>
                <a:cs typeface="Microsoft Sans Serif"/>
              </a:rPr>
              <a:t>help</a:t>
            </a:r>
            <a:r>
              <a:rPr sz="1200" spc="75" dirty="0">
                <a:latin typeface="Microsoft Sans Serif"/>
                <a:cs typeface="Microsoft Sans Serif"/>
              </a:rPr>
              <a:t> </a:t>
            </a:r>
            <a:r>
              <a:rPr sz="1200" spc="70" dirty="0">
                <a:latin typeface="Microsoft Sans Serif"/>
                <a:cs typeface="Microsoft Sans Serif"/>
              </a:rPr>
              <a:t>the</a:t>
            </a:r>
            <a:endParaRPr sz="1200">
              <a:latin typeface="Microsoft Sans Serif"/>
              <a:cs typeface="Microsoft Sans Serif"/>
            </a:endParaRPr>
          </a:p>
          <a:p>
            <a:pPr marL="1226820" marR="148590">
              <a:lnSpc>
                <a:spcPct val="109200"/>
              </a:lnSpc>
              <a:spcBef>
                <a:spcPts val="5"/>
              </a:spcBef>
            </a:pPr>
            <a:r>
              <a:rPr sz="1200" spc="90" dirty="0">
                <a:latin typeface="Microsoft Sans Serif"/>
                <a:cs typeface="Microsoft Sans Serif"/>
              </a:rPr>
              <a:t>s</a:t>
            </a:r>
            <a:r>
              <a:rPr sz="1200" spc="95" dirty="0">
                <a:latin typeface="Microsoft Sans Serif"/>
                <a:cs typeface="Microsoft Sans Serif"/>
              </a:rPr>
              <a:t>pa</a:t>
            </a:r>
            <a:r>
              <a:rPr sz="1200" spc="80" dirty="0">
                <a:latin typeface="Microsoft Sans Serif"/>
                <a:cs typeface="Microsoft Sans Serif"/>
              </a:rPr>
              <a:t>c</a:t>
            </a:r>
            <a:r>
              <a:rPr sz="1200" spc="85" dirty="0">
                <a:latin typeface="Microsoft Sans Serif"/>
                <a:cs typeface="Microsoft Sans Serif"/>
              </a:rPr>
              <a:t>e</a:t>
            </a:r>
            <a:r>
              <a:rPr sz="1200" spc="90" dirty="0">
                <a:latin typeface="Microsoft Sans Serif"/>
                <a:cs typeface="Microsoft Sans Serif"/>
              </a:rPr>
              <a:t>c</a:t>
            </a:r>
            <a:r>
              <a:rPr sz="1200" spc="75" dirty="0">
                <a:latin typeface="Microsoft Sans Serif"/>
                <a:cs typeface="Microsoft Sans Serif"/>
              </a:rPr>
              <a:t>r</a:t>
            </a:r>
            <a:r>
              <a:rPr sz="1200" spc="85" dirty="0">
                <a:latin typeface="Microsoft Sans Serif"/>
                <a:cs typeface="Microsoft Sans Serif"/>
              </a:rPr>
              <a:t>a</a:t>
            </a:r>
            <a:r>
              <a:rPr sz="1200" spc="95" dirty="0">
                <a:latin typeface="Microsoft Sans Serif"/>
                <a:cs typeface="Microsoft Sans Serif"/>
              </a:rPr>
              <a:t>f</a:t>
            </a:r>
            <a:r>
              <a:rPr sz="1200" dirty="0">
                <a:latin typeface="Microsoft Sans Serif"/>
                <a:cs typeface="Microsoft Sans Serif"/>
              </a:rPr>
              <a:t>t</a:t>
            </a:r>
            <a:r>
              <a:rPr sz="1200" spc="65" dirty="0">
                <a:latin typeface="Microsoft Sans Serif"/>
                <a:cs typeface="Microsoft Sans Serif"/>
              </a:rPr>
              <a:t> </a:t>
            </a:r>
            <a:r>
              <a:rPr sz="1200" spc="55" dirty="0">
                <a:latin typeface="Microsoft Sans Serif"/>
                <a:cs typeface="Microsoft Sans Serif"/>
              </a:rPr>
              <a:t>k</a:t>
            </a:r>
            <a:r>
              <a:rPr sz="1200" spc="60" dirty="0">
                <a:latin typeface="Microsoft Sans Serif"/>
                <a:cs typeface="Microsoft Sans Serif"/>
              </a:rPr>
              <a:t>ee</a:t>
            </a:r>
            <a:r>
              <a:rPr sz="1200" dirty="0">
                <a:latin typeface="Microsoft Sans Serif"/>
                <a:cs typeface="Microsoft Sans Serif"/>
              </a:rPr>
              <a:t>p</a:t>
            </a:r>
            <a:r>
              <a:rPr sz="1200" spc="45" dirty="0">
                <a:latin typeface="Microsoft Sans Serif"/>
                <a:cs typeface="Microsoft Sans Serif"/>
              </a:rPr>
              <a:t> </a:t>
            </a:r>
            <a:r>
              <a:rPr sz="1200" spc="135" dirty="0">
                <a:latin typeface="Microsoft Sans Serif"/>
                <a:cs typeface="Microsoft Sans Serif"/>
              </a:rPr>
              <a:t>up</a:t>
            </a:r>
            <a:r>
              <a:rPr sz="1200" spc="120" dirty="0">
                <a:latin typeface="Microsoft Sans Serif"/>
                <a:cs typeface="Microsoft Sans Serif"/>
              </a:rPr>
              <a:t> </a:t>
            </a:r>
            <a:r>
              <a:rPr sz="1200" dirty="0">
                <a:latin typeface="Microsoft Sans Serif"/>
                <a:cs typeface="Microsoft Sans Serif"/>
              </a:rPr>
              <a:t>a</a:t>
            </a:r>
            <a:r>
              <a:rPr sz="1200" spc="-40" dirty="0">
                <a:latin typeface="Microsoft Sans Serif"/>
                <a:cs typeface="Microsoft Sans Serif"/>
              </a:rPr>
              <a:t> </a:t>
            </a:r>
            <a:r>
              <a:rPr sz="1200" dirty="0">
                <a:latin typeface="Microsoft Sans Serif"/>
                <a:cs typeface="Microsoft Sans Serif"/>
              </a:rPr>
              <a:t>g</a:t>
            </a:r>
            <a:r>
              <a:rPr sz="1200" spc="-160" dirty="0">
                <a:latin typeface="Microsoft Sans Serif"/>
                <a:cs typeface="Microsoft Sans Serif"/>
              </a:rPr>
              <a:t> </a:t>
            </a:r>
            <a:r>
              <a:rPr sz="1200" dirty="0">
                <a:latin typeface="Microsoft Sans Serif"/>
                <a:cs typeface="Microsoft Sans Serif"/>
              </a:rPr>
              <a:t>o</a:t>
            </a:r>
            <a:r>
              <a:rPr sz="1200" spc="-160" dirty="0">
                <a:latin typeface="Microsoft Sans Serif"/>
                <a:cs typeface="Microsoft Sans Serif"/>
              </a:rPr>
              <a:t> </a:t>
            </a:r>
            <a:r>
              <a:rPr sz="1200" spc="145" dirty="0">
                <a:latin typeface="Microsoft Sans Serif"/>
                <a:cs typeface="Microsoft Sans Serif"/>
              </a:rPr>
              <a:t>o</a:t>
            </a:r>
            <a:r>
              <a:rPr sz="1200" dirty="0">
                <a:latin typeface="Microsoft Sans Serif"/>
                <a:cs typeface="Microsoft Sans Serif"/>
              </a:rPr>
              <a:t>d</a:t>
            </a:r>
            <a:r>
              <a:rPr sz="1200" spc="120" dirty="0">
                <a:latin typeface="Microsoft Sans Serif"/>
                <a:cs typeface="Microsoft Sans Serif"/>
              </a:rPr>
              <a:t> </a:t>
            </a:r>
            <a:r>
              <a:rPr sz="1200" spc="110" dirty="0">
                <a:latin typeface="Microsoft Sans Serif"/>
                <a:cs typeface="Microsoft Sans Serif"/>
              </a:rPr>
              <a:t>eno</a:t>
            </a:r>
            <a:r>
              <a:rPr sz="1200" spc="95" dirty="0">
                <a:latin typeface="Microsoft Sans Serif"/>
                <a:cs typeface="Microsoft Sans Serif"/>
              </a:rPr>
              <a:t>ug</a:t>
            </a:r>
            <a:r>
              <a:rPr sz="1200" dirty="0">
                <a:latin typeface="Microsoft Sans Serif"/>
                <a:cs typeface="Microsoft Sans Serif"/>
              </a:rPr>
              <a:t>h</a:t>
            </a:r>
            <a:r>
              <a:rPr sz="1200" spc="75" dirty="0">
                <a:latin typeface="Microsoft Sans Serif"/>
                <a:cs typeface="Microsoft Sans Serif"/>
              </a:rPr>
              <a:t> </a:t>
            </a:r>
            <a:r>
              <a:rPr sz="1200" spc="70" dirty="0">
                <a:latin typeface="Microsoft Sans Serif"/>
                <a:cs typeface="Microsoft Sans Serif"/>
              </a:rPr>
              <a:t>s</a:t>
            </a:r>
            <a:r>
              <a:rPr sz="1200" spc="75" dirty="0">
                <a:latin typeface="Microsoft Sans Serif"/>
                <a:cs typeface="Microsoft Sans Serif"/>
              </a:rPr>
              <a:t>pee</a:t>
            </a:r>
            <a:r>
              <a:rPr sz="1200" dirty="0">
                <a:latin typeface="Microsoft Sans Serif"/>
                <a:cs typeface="Microsoft Sans Serif"/>
              </a:rPr>
              <a:t>d  </a:t>
            </a:r>
            <a:r>
              <a:rPr sz="1200" spc="75" dirty="0">
                <a:latin typeface="Microsoft Sans Serif"/>
                <a:cs typeface="Microsoft Sans Serif"/>
              </a:rPr>
              <a:t>to</a:t>
            </a:r>
            <a:r>
              <a:rPr sz="1200" spc="145" dirty="0">
                <a:latin typeface="Microsoft Sans Serif"/>
                <a:cs typeface="Microsoft Sans Serif"/>
              </a:rPr>
              <a:t> </a:t>
            </a:r>
            <a:r>
              <a:rPr sz="1200" spc="25" dirty="0">
                <a:latin typeface="Microsoft Sans Serif"/>
                <a:cs typeface="Microsoft Sans Serif"/>
              </a:rPr>
              <a:t>stay</a:t>
            </a:r>
            <a:r>
              <a:rPr sz="1200" spc="55" dirty="0">
                <a:latin typeface="Microsoft Sans Serif"/>
                <a:cs typeface="Microsoft Sans Serif"/>
              </a:rPr>
              <a:t> </a:t>
            </a:r>
            <a:r>
              <a:rPr sz="1200" spc="40" dirty="0">
                <a:latin typeface="Microsoft Sans Serif"/>
                <a:cs typeface="Microsoft Sans Serif"/>
              </a:rPr>
              <a:t>in</a:t>
            </a:r>
            <a:r>
              <a:rPr sz="1200" spc="80" dirty="0">
                <a:latin typeface="Microsoft Sans Serif"/>
                <a:cs typeface="Microsoft Sans Serif"/>
              </a:rPr>
              <a:t> </a:t>
            </a:r>
            <a:r>
              <a:rPr sz="1200" spc="85" dirty="0">
                <a:latin typeface="Microsoft Sans Serif"/>
                <a:cs typeface="Microsoft Sans Serif"/>
              </a:rPr>
              <a:t>orbit.</a:t>
            </a:r>
            <a:endParaRPr sz="12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150">
              <a:latin typeface="Microsoft Sans Serif"/>
              <a:cs typeface="Microsoft Sans Serif"/>
            </a:endParaRPr>
          </a:p>
          <a:p>
            <a:pPr marL="1226820" lvl="1" indent="-280670">
              <a:lnSpc>
                <a:spcPct val="100000"/>
              </a:lnSpc>
              <a:buFont typeface="Arial MT"/>
              <a:buChar char="•"/>
              <a:tabLst>
                <a:tab pos="1226820" algn="l"/>
                <a:tab pos="1227455" algn="l"/>
              </a:tabLst>
            </a:pPr>
            <a:r>
              <a:rPr sz="1200" spc="40" dirty="0">
                <a:latin typeface="Microsoft Sans Serif"/>
                <a:cs typeface="Microsoft Sans Serif"/>
              </a:rPr>
              <a:t>All</a:t>
            </a:r>
            <a:r>
              <a:rPr sz="1200" spc="35" dirty="0">
                <a:latin typeface="Microsoft Sans Serif"/>
                <a:cs typeface="Microsoft Sans Serif"/>
              </a:rPr>
              <a:t> </a:t>
            </a:r>
            <a:r>
              <a:rPr sz="1200" spc="70" dirty="0">
                <a:latin typeface="Microsoft Sans Serif"/>
                <a:cs typeface="Microsoft Sans Serif"/>
              </a:rPr>
              <a:t>launch</a:t>
            </a:r>
            <a:r>
              <a:rPr sz="1200" spc="65" dirty="0">
                <a:latin typeface="Microsoft Sans Serif"/>
                <a:cs typeface="Microsoft Sans Serif"/>
              </a:rPr>
              <a:t> </a:t>
            </a:r>
            <a:r>
              <a:rPr sz="1200" spc="25" dirty="0">
                <a:latin typeface="Microsoft Sans Serif"/>
                <a:cs typeface="Microsoft Sans Serif"/>
              </a:rPr>
              <a:t>sites</a:t>
            </a:r>
            <a:r>
              <a:rPr sz="1200" spc="50" dirty="0">
                <a:latin typeface="Microsoft Sans Serif"/>
                <a:cs typeface="Microsoft Sans Serif"/>
              </a:rPr>
              <a:t> </a:t>
            </a:r>
            <a:r>
              <a:rPr sz="1200" spc="10" dirty="0">
                <a:latin typeface="Microsoft Sans Serif"/>
                <a:cs typeface="Microsoft Sans Serif"/>
              </a:rPr>
              <a:t>are</a:t>
            </a:r>
            <a:r>
              <a:rPr sz="1200" dirty="0">
                <a:latin typeface="Microsoft Sans Serif"/>
                <a:cs typeface="Microsoft Sans Serif"/>
              </a:rPr>
              <a:t> </a:t>
            </a:r>
            <a:r>
              <a:rPr sz="1200" spc="40" dirty="0">
                <a:latin typeface="Microsoft Sans Serif"/>
                <a:cs typeface="Microsoft Sans Serif"/>
              </a:rPr>
              <a:t>in</a:t>
            </a:r>
            <a:r>
              <a:rPr sz="1200" spc="85" dirty="0">
                <a:latin typeface="Microsoft Sans Serif"/>
                <a:cs typeface="Microsoft Sans Serif"/>
              </a:rPr>
              <a:t> </a:t>
            </a:r>
            <a:r>
              <a:rPr sz="1200" spc="50" dirty="0">
                <a:latin typeface="Microsoft Sans Serif"/>
                <a:cs typeface="Microsoft Sans Serif"/>
              </a:rPr>
              <a:t>very</a:t>
            </a:r>
            <a:r>
              <a:rPr sz="1200" spc="55" dirty="0">
                <a:latin typeface="Microsoft Sans Serif"/>
                <a:cs typeface="Microsoft Sans Serif"/>
              </a:rPr>
              <a:t> close</a:t>
            </a:r>
            <a:endParaRPr sz="1200">
              <a:latin typeface="Microsoft Sans Serif"/>
              <a:cs typeface="Microsoft Sans Serif"/>
            </a:endParaRPr>
          </a:p>
          <a:p>
            <a:pPr marL="1226820" marR="228600">
              <a:lnSpc>
                <a:spcPct val="109200"/>
              </a:lnSpc>
            </a:pPr>
            <a:r>
              <a:rPr sz="1200" spc="110" dirty="0">
                <a:latin typeface="Microsoft Sans Serif"/>
                <a:cs typeface="Microsoft Sans Serif"/>
              </a:rPr>
              <a:t>p</a:t>
            </a:r>
            <a:r>
              <a:rPr sz="1200" spc="100" dirty="0">
                <a:latin typeface="Microsoft Sans Serif"/>
                <a:cs typeface="Microsoft Sans Serif"/>
              </a:rPr>
              <a:t>r</a:t>
            </a:r>
            <a:r>
              <a:rPr sz="1200" spc="110" dirty="0">
                <a:latin typeface="Microsoft Sans Serif"/>
                <a:cs typeface="Microsoft Sans Serif"/>
              </a:rPr>
              <a:t>o</a:t>
            </a:r>
            <a:r>
              <a:rPr sz="1200" spc="105" dirty="0">
                <a:latin typeface="Microsoft Sans Serif"/>
                <a:cs typeface="Microsoft Sans Serif"/>
              </a:rPr>
              <a:t>xi</a:t>
            </a:r>
            <a:r>
              <a:rPr sz="1200" spc="100" dirty="0">
                <a:latin typeface="Microsoft Sans Serif"/>
                <a:cs typeface="Microsoft Sans Serif"/>
              </a:rPr>
              <a:t>m</a:t>
            </a:r>
            <a:r>
              <a:rPr sz="1200" spc="105" dirty="0">
                <a:latin typeface="Microsoft Sans Serif"/>
                <a:cs typeface="Microsoft Sans Serif"/>
              </a:rPr>
              <a:t>ity</a:t>
            </a:r>
            <a:r>
              <a:rPr sz="1200" spc="90" dirty="0">
                <a:latin typeface="Microsoft Sans Serif"/>
                <a:cs typeface="Microsoft Sans Serif"/>
              </a:rPr>
              <a:t> </a:t>
            </a:r>
            <a:r>
              <a:rPr sz="1200" dirty="0">
                <a:latin typeface="Microsoft Sans Serif"/>
                <a:cs typeface="Microsoft Sans Serif"/>
              </a:rPr>
              <a:t>t</a:t>
            </a:r>
            <a:r>
              <a:rPr sz="1200" spc="-165" dirty="0">
                <a:latin typeface="Microsoft Sans Serif"/>
                <a:cs typeface="Microsoft Sans Serif"/>
              </a:rPr>
              <a:t> </a:t>
            </a:r>
            <a:r>
              <a:rPr sz="1200" dirty="0">
                <a:latin typeface="Microsoft Sans Serif"/>
                <a:cs typeface="Microsoft Sans Serif"/>
              </a:rPr>
              <a:t>o</a:t>
            </a:r>
            <a:r>
              <a:rPr sz="1200" spc="-160" dirty="0">
                <a:latin typeface="Microsoft Sans Serif"/>
                <a:cs typeface="Microsoft Sans Serif"/>
              </a:rPr>
              <a:t> </a:t>
            </a:r>
            <a:r>
              <a:rPr sz="1200" dirty="0">
                <a:latin typeface="Microsoft Sans Serif"/>
                <a:cs typeface="Microsoft Sans Serif"/>
              </a:rPr>
              <a:t> </a:t>
            </a:r>
            <a:r>
              <a:rPr sz="1200" spc="-170" dirty="0">
                <a:latin typeface="Microsoft Sans Serif"/>
                <a:cs typeface="Microsoft Sans Serif"/>
              </a:rPr>
              <a:t> </a:t>
            </a:r>
            <a:r>
              <a:rPr sz="1200" spc="105" dirty="0">
                <a:latin typeface="Microsoft Sans Serif"/>
                <a:cs typeface="Microsoft Sans Serif"/>
              </a:rPr>
              <a:t>t</a:t>
            </a:r>
            <a:r>
              <a:rPr sz="1200" spc="110" dirty="0">
                <a:latin typeface="Microsoft Sans Serif"/>
                <a:cs typeface="Microsoft Sans Serif"/>
              </a:rPr>
              <a:t>he</a:t>
            </a:r>
            <a:r>
              <a:rPr sz="1200" spc="100" dirty="0">
                <a:latin typeface="Microsoft Sans Serif"/>
                <a:cs typeface="Microsoft Sans Serif"/>
              </a:rPr>
              <a:t> </a:t>
            </a:r>
            <a:r>
              <a:rPr sz="1200" spc="70" dirty="0">
                <a:latin typeface="Microsoft Sans Serif"/>
                <a:cs typeface="Microsoft Sans Serif"/>
              </a:rPr>
              <a:t>c</a:t>
            </a:r>
            <a:r>
              <a:rPr sz="1200" spc="75" dirty="0">
                <a:latin typeface="Microsoft Sans Serif"/>
                <a:cs typeface="Microsoft Sans Serif"/>
              </a:rPr>
              <a:t>oa</a:t>
            </a:r>
            <a:r>
              <a:rPr sz="1200" spc="70" dirty="0">
                <a:latin typeface="Microsoft Sans Serif"/>
                <a:cs typeface="Microsoft Sans Serif"/>
              </a:rPr>
              <a:t>st,</a:t>
            </a:r>
            <a:r>
              <a:rPr sz="1200" spc="60" dirty="0">
                <a:latin typeface="Microsoft Sans Serif"/>
                <a:cs typeface="Microsoft Sans Serif"/>
              </a:rPr>
              <a:t> </a:t>
            </a:r>
            <a:r>
              <a:rPr sz="1200" spc="90" dirty="0">
                <a:latin typeface="Microsoft Sans Serif"/>
                <a:cs typeface="Microsoft Sans Serif"/>
              </a:rPr>
              <a:t>w</a:t>
            </a:r>
            <a:r>
              <a:rPr sz="1200" spc="95" dirty="0">
                <a:latin typeface="Microsoft Sans Serif"/>
                <a:cs typeface="Microsoft Sans Serif"/>
              </a:rPr>
              <a:t>hi</a:t>
            </a:r>
            <a:r>
              <a:rPr sz="1200" spc="85" dirty="0">
                <a:latin typeface="Microsoft Sans Serif"/>
                <a:cs typeface="Microsoft Sans Serif"/>
              </a:rPr>
              <a:t>le</a:t>
            </a:r>
            <a:r>
              <a:rPr sz="1200" spc="70" dirty="0">
                <a:latin typeface="Microsoft Sans Serif"/>
                <a:cs typeface="Microsoft Sans Serif"/>
              </a:rPr>
              <a:t> </a:t>
            </a:r>
            <a:r>
              <a:rPr sz="1200" spc="95" dirty="0">
                <a:latin typeface="Microsoft Sans Serif"/>
                <a:cs typeface="Microsoft Sans Serif"/>
              </a:rPr>
              <a:t>laun</a:t>
            </a:r>
            <a:r>
              <a:rPr sz="1200" spc="90" dirty="0">
                <a:latin typeface="Microsoft Sans Serif"/>
                <a:cs typeface="Microsoft Sans Serif"/>
              </a:rPr>
              <a:t>c</a:t>
            </a:r>
            <a:r>
              <a:rPr sz="1200" spc="85" dirty="0">
                <a:latin typeface="Microsoft Sans Serif"/>
                <a:cs typeface="Microsoft Sans Serif"/>
              </a:rPr>
              <a:t>h</a:t>
            </a:r>
            <a:r>
              <a:rPr sz="1200" spc="95" dirty="0">
                <a:latin typeface="Microsoft Sans Serif"/>
                <a:cs typeface="Microsoft Sans Serif"/>
              </a:rPr>
              <a:t>i</a:t>
            </a:r>
            <a:r>
              <a:rPr sz="1200" spc="85" dirty="0">
                <a:latin typeface="Microsoft Sans Serif"/>
                <a:cs typeface="Microsoft Sans Serif"/>
              </a:rPr>
              <a:t>ng </a:t>
            </a:r>
            <a:r>
              <a:rPr sz="1200" dirty="0">
                <a:latin typeface="Microsoft Sans Serif"/>
                <a:cs typeface="Microsoft Sans Serif"/>
              </a:rPr>
              <a:t> </a:t>
            </a:r>
            <a:r>
              <a:rPr sz="1200" spc="70" dirty="0">
                <a:latin typeface="Microsoft Sans Serif"/>
                <a:cs typeface="Microsoft Sans Serif"/>
              </a:rPr>
              <a:t>rockets</a:t>
            </a:r>
            <a:r>
              <a:rPr sz="1200" spc="105" dirty="0">
                <a:latin typeface="Microsoft Sans Serif"/>
                <a:cs typeface="Microsoft Sans Serif"/>
              </a:rPr>
              <a:t> </a:t>
            </a:r>
            <a:r>
              <a:rPr sz="1200" spc="70" dirty="0">
                <a:latin typeface="Microsoft Sans Serif"/>
                <a:cs typeface="Microsoft Sans Serif"/>
              </a:rPr>
              <a:t>towards</a:t>
            </a:r>
            <a:r>
              <a:rPr sz="1200" spc="50" dirty="0">
                <a:latin typeface="Microsoft Sans Serif"/>
                <a:cs typeface="Microsoft Sans Serif"/>
              </a:rPr>
              <a:t> </a:t>
            </a:r>
            <a:r>
              <a:rPr sz="1200" spc="70" dirty="0">
                <a:latin typeface="Microsoft Sans Serif"/>
                <a:cs typeface="Microsoft Sans Serif"/>
              </a:rPr>
              <a:t>the</a:t>
            </a:r>
            <a:r>
              <a:rPr sz="1200" spc="100" dirty="0">
                <a:latin typeface="Microsoft Sans Serif"/>
                <a:cs typeface="Microsoft Sans Serif"/>
              </a:rPr>
              <a:t> </a:t>
            </a:r>
            <a:r>
              <a:rPr sz="1200" spc="65" dirty="0">
                <a:latin typeface="Microsoft Sans Serif"/>
                <a:cs typeface="Microsoft Sans Serif"/>
              </a:rPr>
              <a:t>ocean</a:t>
            </a:r>
            <a:r>
              <a:rPr sz="1200" spc="40" dirty="0">
                <a:latin typeface="Microsoft Sans Serif"/>
                <a:cs typeface="Microsoft Sans Serif"/>
              </a:rPr>
              <a:t> </a:t>
            </a:r>
            <a:r>
              <a:rPr sz="1200" spc="60" dirty="0">
                <a:latin typeface="Microsoft Sans Serif"/>
                <a:cs typeface="Microsoft Sans Serif"/>
              </a:rPr>
              <a:t>it</a:t>
            </a:r>
            <a:r>
              <a:rPr sz="1200" spc="135" dirty="0">
                <a:latin typeface="Microsoft Sans Serif"/>
                <a:cs typeface="Microsoft Sans Serif"/>
              </a:rPr>
              <a:t> </a:t>
            </a:r>
            <a:r>
              <a:rPr sz="1200" spc="60" dirty="0">
                <a:latin typeface="Microsoft Sans Serif"/>
                <a:cs typeface="Microsoft Sans Serif"/>
              </a:rPr>
              <a:t>minimises </a:t>
            </a:r>
            <a:r>
              <a:rPr sz="1200" spc="65" dirty="0">
                <a:latin typeface="Microsoft Sans Serif"/>
                <a:cs typeface="Microsoft Sans Serif"/>
              </a:rPr>
              <a:t> </a:t>
            </a:r>
            <a:r>
              <a:rPr sz="1200" spc="105" dirty="0">
                <a:latin typeface="Microsoft Sans Serif"/>
                <a:cs typeface="Microsoft Sans Serif"/>
              </a:rPr>
              <a:t>t</a:t>
            </a:r>
            <a:r>
              <a:rPr sz="1200" spc="110" dirty="0">
                <a:latin typeface="Microsoft Sans Serif"/>
                <a:cs typeface="Microsoft Sans Serif"/>
              </a:rPr>
              <a:t>h</a:t>
            </a:r>
            <a:r>
              <a:rPr sz="1200" dirty="0">
                <a:latin typeface="Microsoft Sans Serif"/>
                <a:cs typeface="Microsoft Sans Serif"/>
              </a:rPr>
              <a:t>e</a:t>
            </a:r>
            <a:r>
              <a:rPr sz="1200" spc="105" dirty="0">
                <a:latin typeface="Microsoft Sans Serif"/>
                <a:cs typeface="Microsoft Sans Serif"/>
              </a:rPr>
              <a:t> </a:t>
            </a:r>
            <a:r>
              <a:rPr sz="1200" spc="40" dirty="0">
                <a:latin typeface="Microsoft Sans Serif"/>
                <a:cs typeface="Microsoft Sans Serif"/>
              </a:rPr>
              <a:t>r</a:t>
            </a:r>
            <a:r>
              <a:rPr sz="1200" spc="45" dirty="0">
                <a:latin typeface="Microsoft Sans Serif"/>
                <a:cs typeface="Microsoft Sans Serif"/>
              </a:rPr>
              <a:t>is</a:t>
            </a:r>
            <a:r>
              <a:rPr sz="1200" dirty="0">
                <a:latin typeface="Microsoft Sans Serif"/>
                <a:cs typeface="Microsoft Sans Serif"/>
              </a:rPr>
              <a:t>k</a:t>
            </a:r>
            <a:r>
              <a:rPr sz="1200" spc="40" dirty="0">
                <a:latin typeface="Microsoft Sans Serif"/>
                <a:cs typeface="Microsoft Sans Serif"/>
              </a:rPr>
              <a:t> </a:t>
            </a:r>
            <a:r>
              <a:rPr sz="1200" dirty="0">
                <a:latin typeface="Microsoft Sans Serif"/>
                <a:cs typeface="Microsoft Sans Serif"/>
              </a:rPr>
              <a:t>o</a:t>
            </a:r>
            <a:r>
              <a:rPr sz="1200" spc="-170" dirty="0">
                <a:latin typeface="Microsoft Sans Serif"/>
                <a:cs typeface="Microsoft Sans Serif"/>
              </a:rPr>
              <a:t> </a:t>
            </a:r>
            <a:r>
              <a:rPr sz="1200" dirty="0">
                <a:latin typeface="Microsoft Sans Serif"/>
                <a:cs typeface="Microsoft Sans Serif"/>
              </a:rPr>
              <a:t>f</a:t>
            </a:r>
            <a:r>
              <a:rPr sz="1200" spc="-175" dirty="0">
                <a:latin typeface="Microsoft Sans Serif"/>
                <a:cs typeface="Microsoft Sans Serif"/>
              </a:rPr>
              <a:t> </a:t>
            </a:r>
            <a:r>
              <a:rPr sz="1200" dirty="0">
                <a:latin typeface="Microsoft Sans Serif"/>
                <a:cs typeface="Microsoft Sans Serif"/>
              </a:rPr>
              <a:t> </a:t>
            </a:r>
            <a:r>
              <a:rPr sz="1200" spc="-170" dirty="0">
                <a:latin typeface="Microsoft Sans Serif"/>
                <a:cs typeface="Microsoft Sans Serif"/>
              </a:rPr>
              <a:t> </a:t>
            </a:r>
            <a:r>
              <a:rPr sz="1200" spc="85" dirty="0">
                <a:latin typeface="Microsoft Sans Serif"/>
                <a:cs typeface="Microsoft Sans Serif"/>
              </a:rPr>
              <a:t>ha</a:t>
            </a:r>
            <a:r>
              <a:rPr sz="1200" spc="80" dirty="0">
                <a:latin typeface="Microsoft Sans Serif"/>
                <a:cs typeface="Microsoft Sans Serif"/>
              </a:rPr>
              <a:t>v</a:t>
            </a:r>
            <a:r>
              <a:rPr sz="1200" spc="85" dirty="0">
                <a:latin typeface="Microsoft Sans Serif"/>
                <a:cs typeface="Microsoft Sans Serif"/>
              </a:rPr>
              <a:t>i</a:t>
            </a:r>
            <a:r>
              <a:rPr sz="1200" spc="75" dirty="0">
                <a:latin typeface="Microsoft Sans Serif"/>
                <a:cs typeface="Microsoft Sans Serif"/>
              </a:rPr>
              <a:t>ng</a:t>
            </a:r>
            <a:r>
              <a:rPr sz="1200" spc="60" dirty="0">
                <a:latin typeface="Microsoft Sans Serif"/>
                <a:cs typeface="Microsoft Sans Serif"/>
              </a:rPr>
              <a:t> </a:t>
            </a:r>
            <a:r>
              <a:rPr sz="1200" spc="35" dirty="0">
                <a:latin typeface="Microsoft Sans Serif"/>
                <a:cs typeface="Microsoft Sans Serif"/>
              </a:rPr>
              <a:t>an</a:t>
            </a:r>
            <a:r>
              <a:rPr sz="1200" spc="30" dirty="0">
                <a:latin typeface="Microsoft Sans Serif"/>
                <a:cs typeface="Microsoft Sans Serif"/>
              </a:rPr>
              <a:t>y</a:t>
            </a:r>
            <a:r>
              <a:rPr sz="1200" spc="20" dirty="0">
                <a:latin typeface="Microsoft Sans Serif"/>
                <a:cs typeface="Microsoft Sans Serif"/>
              </a:rPr>
              <a:t> </a:t>
            </a:r>
            <a:r>
              <a:rPr sz="1200" spc="85" dirty="0">
                <a:latin typeface="Microsoft Sans Serif"/>
                <a:cs typeface="Microsoft Sans Serif"/>
              </a:rPr>
              <a:t>deb</a:t>
            </a:r>
            <a:r>
              <a:rPr sz="1200" spc="75" dirty="0">
                <a:latin typeface="Microsoft Sans Serif"/>
                <a:cs typeface="Microsoft Sans Serif"/>
              </a:rPr>
              <a:t>r</a:t>
            </a:r>
            <a:r>
              <a:rPr sz="1200" spc="85" dirty="0">
                <a:latin typeface="Microsoft Sans Serif"/>
                <a:cs typeface="Microsoft Sans Serif"/>
              </a:rPr>
              <a:t>i</a:t>
            </a:r>
            <a:r>
              <a:rPr sz="1200" spc="80" dirty="0">
                <a:latin typeface="Microsoft Sans Serif"/>
                <a:cs typeface="Microsoft Sans Serif"/>
              </a:rPr>
              <a:t>s</a:t>
            </a:r>
            <a:r>
              <a:rPr sz="1200" spc="70" dirty="0">
                <a:latin typeface="Microsoft Sans Serif"/>
                <a:cs typeface="Microsoft Sans Serif"/>
              </a:rPr>
              <a:t> </a:t>
            </a:r>
            <a:r>
              <a:rPr sz="1200" spc="135" dirty="0">
                <a:latin typeface="Microsoft Sans Serif"/>
                <a:cs typeface="Microsoft Sans Serif"/>
              </a:rPr>
              <a:t>d</a:t>
            </a:r>
            <a:r>
              <a:rPr sz="1200" spc="125" dirty="0">
                <a:latin typeface="Microsoft Sans Serif"/>
                <a:cs typeface="Microsoft Sans Serif"/>
              </a:rPr>
              <a:t>r</a:t>
            </a:r>
            <a:r>
              <a:rPr sz="1200" spc="135" dirty="0">
                <a:latin typeface="Microsoft Sans Serif"/>
                <a:cs typeface="Microsoft Sans Serif"/>
              </a:rPr>
              <a:t>opp</a:t>
            </a:r>
            <a:r>
              <a:rPr sz="1200" spc="130" dirty="0">
                <a:latin typeface="Microsoft Sans Serif"/>
                <a:cs typeface="Microsoft Sans Serif"/>
              </a:rPr>
              <a:t>i</a:t>
            </a:r>
            <a:r>
              <a:rPr sz="1200" spc="135" dirty="0">
                <a:latin typeface="Microsoft Sans Serif"/>
                <a:cs typeface="Microsoft Sans Serif"/>
              </a:rPr>
              <a:t>ng </a:t>
            </a:r>
            <a:r>
              <a:rPr sz="1200" dirty="0">
                <a:latin typeface="Microsoft Sans Serif"/>
                <a:cs typeface="Microsoft Sans Serif"/>
              </a:rPr>
              <a:t> </a:t>
            </a:r>
            <a:r>
              <a:rPr sz="1200" spc="105" dirty="0">
                <a:latin typeface="Microsoft Sans Serif"/>
                <a:cs typeface="Microsoft Sans Serif"/>
              </a:rPr>
              <a:t>or</a:t>
            </a:r>
            <a:r>
              <a:rPr sz="1200" spc="120" dirty="0">
                <a:latin typeface="Microsoft Sans Serif"/>
                <a:cs typeface="Microsoft Sans Serif"/>
              </a:rPr>
              <a:t> </a:t>
            </a:r>
            <a:r>
              <a:rPr sz="1200" spc="100" dirty="0">
                <a:latin typeface="Microsoft Sans Serif"/>
                <a:cs typeface="Microsoft Sans Serif"/>
              </a:rPr>
              <a:t>exploding</a:t>
            </a:r>
            <a:r>
              <a:rPr sz="1200" spc="515" dirty="0">
                <a:latin typeface="Microsoft Sans Serif"/>
                <a:cs typeface="Microsoft Sans Serif"/>
              </a:rPr>
              <a:t> </a:t>
            </a:r>
            <a:r>
              <a:rPr sz="1200" spc="40" dirty="0">
                <a:latin typeface="Microsoft Sans Serif"/>
                <a:cs typeface="Microsoft Sans Serif"/>
              </a:rPr>
              <a:t>near</a:t>
            </a:r>
            <a:r>
              <a:rPr sz="1200" spc="25" dirty="0">
                <a:latin typeface="Microsoft Sans Serif"/>
                <a:cs typeface="Microsoft Sans Serif"/>
              </a:rPr>
              <a:t> </a:t>
            </a:r>
            <a:r>
              <a:rPr sz="1200" spc="70" dirty="0">
                <a:latin typeface="Microsoft Sans Serif"/>
                <a:cs typeface="Microsoft Sans Serif"/>
              </a:rPr>
              <a:t>people.</a:t>
            </a:r>
            <a:endParaRPr sz="1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50342"/>
            <a:ext cx="593344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&lt;Folium</a:t>
            </a:r>
            <a:r>
              <a:rPr spc="25" dirty="0"/>
              <a:t> </a:t>
            </a:r>
            <a:r>
              <a:rPr spc="-5" dirty="0"/>
              <a:t>Map</a:t>
            </a:r>
            <a:r>
              <a:rPr spc="-15" dirty="0"/>
              <a:t> </a:t>
            </a:r>
            <a:r>
              <a:rPr spc="-5" dirty="0"/>
              <a:t>Screenshot</a:t>
            </a:r>
            <a:r>
              <a:rPr spc="25" dirty="0"/>
              <a:t> </a:t>
            </a:r>
            <a:r>
              <a:rPr spc="-5" dirty="0"/>
              <a:t>1&gt;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986271" y="1688592"/>
            <a:ext cx="5123687" cy="4738116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64"/>
              </a:lnSpc>
            </a:pPr>
            <a:fld id="{81D60167-4931-47E6-BA6A-407CBD079E47}" type="slidenum">
              <a:rPr spc="-5" dirty="0"/>
              <a:t>35</a:t>
            </a:fld>
            <a:endParaRPr spc="-5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1810258"/>
            <a:ext cx="1807210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100" spc="130" dirty="0">
                <a:latin typeface="Calibri"/>
                <a:cs typeface="Calibri"/>
              </a:rPr>
              <a:t>Explanation: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61161" y="4107002"/>
            <a:ext cx="8826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Arial MT"/>
                <a:cs typeface="Arial MT"/>
              </a:rPr>
              <a:t>•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4820" marR="5080" indent="-452755">
              <a:lnSpc>
                <a:spcPct val="110700"/>
              </a:lnSpc>
              <a:spcBef>
                <a:spcPts val="100"/>
              </a:spcBef>
              <a:buFont typeface="Arial MT"/>
              <a:buChar char="•"/>
              <a:tabLst>
                <a:tab pos="464820" algn="l"/>
                <a:tab pos="465455" algn="l"/>
              </a:tabLst>
            </a:pPr>
            <a:r>
              <a:rPr spc="60" dirty="0"/>
              <a:t>From</a:t>
            </a:r>
            <a:r>
              <a:rPr spc="55" dirty="0"/>
              <a:t> </a:t>
            </a:r>
            <a:r>
              <a:rPr dirty="0"/>
              <a:t>t</a:t>
            </a:r>
            <a:r>
              <a:rPr spc="-175" dirty="0"/>
              <a:t> </a:t>
            </a:r>
            <a:r>
              <a:rPr dirty="0"/>
              <a:t>h</a:t>
            </a:r>
            <a:r>
              <a:rPr spc="-175" dirty="0"/>
              <a:t> </a:t>
            </a:r>
            <a:r>
              <a:rPr dirty="0"/>
              <a:t>e</a:t>
            </a:r>
            <a:r>
              <a:rPr spc="180" dirty="0"/>
              <a:t> </a:t>
            </a:r>
            <a:r>
              <a:rPr spc="120" dirty="0"/>
              <a:t>colour-</a:t>
            </a:r>
            <a:r>
              <a:rPr spc="-225" dirty="0"/>
              <a:t> </a:t>
            </a:r>
            <a:r>
              <a:rPr spc="114" dirty="0"/>
              <a:t>labeled</a:t>
            </a:r>
            <a:r>
              <a:rPr spc="120" dirty="0"/>
              <a:t> </a:t>
            </a:r>
            <a:r>
              <a:rPr spc="80" dirty="0"/>
              <a:t>markers </a:t>
            </a:r>
            <a:r>
              <a:rPr spc="150" dirty="0"/>
              <a:t>we</a:t>
            </a:r>
            <a:r>
              <a:rPr spc="195" dirty="0"/>
              <a:t> </a:t>
            </a:r>
            <a:r>
              <a:rPr spc="140" dirty="0"/>
              <a:t>should</a:t>
            </a:r>
            <a:r>
              <a:rPr spc="155" dirty="0"/>
              <a:t> </a:t>
            </a:r>
            <a:r>
              <a:rPr spc="175" dirty="0"/>
              <a:t>be </a:t>
            </a:r>
            <a:r>
              <a:rPr spc="100" dirty="0"/>
              <a:t>able </a:t>
            </a:r>
            <a:r>
              <a:rPr spc="-355" dirty="0"/>
              <a:t> </a:t>
            </a:r>
            <a:r>
              <a:rPr dirty="0"/>
              <a:t>t</a:t>
            </a:r>
            <a:r>
              <a:rPr spc="-114" dirty="0"/>
              <a:t> </a:t>
            </a:r>
            <a:r>
              <a:rPr dirty="0"/>
              <a:t>o</a:t>
            </a:r>
            <a:r>
              <a:rPr spc="-125" dirty="0"/>
              <a:t> </a:t>
            </a:r>
            <a:r>
              <a:rPr dirty="0"/>
              <a:t> </a:t>
            </a:r>
            <a:r>
              <a:rPr spc="-135" dirty="0"/>
              <a:t> </a:t>
            </a:r>
            <a:r>
              <a:rPr spc="45" dirty="0"/>
              <a:t>ea</a:t>
            </a:r>
            <a:r>
              <a:rPr spc="50" dirty="0"/>
              <a:t>sily</a:t>
            </a:r>
            <a:r>
              <a:rPr dirty="0"/>
              <a:t> </a:t>
            </a:r>
            <a:r>
              <a:rPr spc="100" dirty="0"/>
              <a:t> </a:t>
            </a:r>
            <a:r>
              <a:rPr dirty="0"/>
              <a:t>i</a:t>
            </a:r>
            <a:r>
              <a:rPr spc="-190" dirty="0"/>
              <a:t> </a:t>
            </a:r>
            <a:r>
              <a:rPr dirty="0"/>
              <a:t>d</a:t>
            </a:r>
            <a:r>
              <a:rPr spc="-195" dirty="0"/>
              <a:t> </a:t>
            </a:r>
            <a:r>
              <a:rPr dirty="0"/>
              <a:t>e</a:t>
            </a:r>
            <a:r>
              <a:rPr spc="-195" dirty="0"/>
              <a:t> </a:t>
            </a:r>
            <a:r>
              <a:rPr dirty="0"/>
              <a:t>n</a:t>
            </a:r>
            <a:r>
              <a:rPr spc="-195" dirty="0"/>
              <a:t> </a:t>
            </a:r>
            <a:r>
              <a:rPr dirty="0"/>
              <a:t>t</a:t>
            </a:r>
            <a:r>
              <a:rPr spc="-190" dirty="0"/>
              <a:t> </a:t>
            </a:r>
            <a:r>
              <a:rPr dirty="0"/>
              <a:t>i</a:t>
            </a:r>
            <a:r>
              <a:rPr spc="-190" dirty="0"/>
              <a:t> </a:t>
            </a:r>
            <a:r>
              <a:rPr dirty="0"/>
              <a:t>f</a:t>
            </a:r>
            <a:r>
              <a:rPr spc="-190" dirty="0"/>
              <a:t> </a:t>
            </a:r>
            <a:r>
              <a:rPr dirty="0"/>
              <a:t>y</a:t>
            </a:r>
            <a:r>
              <a:rPr spc="-190" dirty="0"/>
              <a:t> </a:t>
            </a:r>
            <a:r>
              <a:rPr dirty="0"/>
              <a:t> </a:t>
            </a:r>
            <a:r>
              <a:rPr spc="-170" dirty="0"/>
              <a:t> </a:t>
            </a:r>
            <a:r>
              <a:rPr dirty="0"/>
              <a:t>w</a:t>
            </a:r>
            <a:r>
              <a:rPr spc="-165" dirty="0"/>
              <a:t> </a:t>
            </a:r>
            <a:r>
              <a:rPr dirty="0"/>
              <a:t>h</a:t>
            </a:r>
            <a:r>
              <a:rPr spc="-160" dirty="0"/>
              <a:t> </a:t>
            </a:r>
            <a:r>
              <a:rPr dirty="0"/>
              <a:t>i</a:t>
            </a:r>
            <a:r>
              <a:rPr spc="-155" dirty="0"/>
              <a:t> </a:t>
            </a:r>
            <a:r>
              <a:rPr dirty="0"/>
              <a:t>c</a:t>
            </a:r>
            <a:r>
              <a:rPr spc="-155" dirty="0"/>
              <a:t> </a:t>
            </a:r>
            <a:r>
              <a:rPr dirty="0"/>
              <a:t>h</a:t>
            </a:r>
            <a:r>
              <a:rPr spc="-170" dirty="0"/>
              <a:t> </a:t>
            </a:r>
            <a:r>
              <a:rPr dirty="0"/>
              <a:t> </a:t>
            </a:r>
            <a:r>
              <a:rPr spc="-190" dirty="0"/>
              <a:t> </a:t>
            </a:r>
            <a:r>
              <a:rPr spc="145" dirty="0"/>
              <a:t>l</a:t>
            </a:r>
            <a:r>
              <a:rPr spc="140" dirty="0"/>
              <a:t>aun</a:t>
            </a:r>
            <a:r>
              <a:rPr spc="145" dirty="0"/>
              <a:t>c</a:t>
            </a:r>
            <a:r>
              <a:rPr spc="140" dirty="0"/>
              <a:t>h </a:t>
            </a:r>
            <a:r>
              <a:rPr spc="75" dirty="0"/>
              <a:t>s</a:t>
            </a:r>
            <a:r>
              <a:rPr spc="70" dirty="0"/>
              <a:t>i</a:t>
            </a:r>
            <a:r>
              <a:rPr spc="75" dirty="0"/>
              <a:t>t</a:t>
            </a:r>
            <a:r>
              <a:rPr spc="70" dirty="0"/>
              <a:t>e</a:t>
            </a:r>
            <a:r>
              <a:rPr spc="60" dirty="0"/>
              <a:t>s</a:t>
            </a:r>
            <a:r>
              <a:rPr spc="40" dirty="0"/>
              <a:t> </a:t>
            </a:r>
            <a:r>
              <a:rPr spc="45" dirty="0"/>
              <a:t>ha</a:t>
            </a:r>
            <a:r>
              <a:rPr spc="50" dirty="0"/>
              <a:t>v</a:t>
            </a:r>
            <a:r>
              <a:rPr spc="45" dirty="0"/>
              <a:t>e</a:t>
            </a:r>
            <a:r>
              <a:rPr dirty="0"/>
              <a:t> </a:t>
            </a:r>
          </a:p>
          <a:p>
            <a:pPr marL="464820">
              <a:lnSpc>
                <a:spcPct val="100000"/>
              </a:lnSpc>
              <a:spcBef>
                <a:spcPts val="190"/>
              </a:spcBef>
            </a:pPr>
            <a:r>
              <a:rPr spc="105" dirty="0"/>
              <a:t>r</a:t>
            </a:r>
            <a:r>
              <a:rPr spc="100" dirty="0"/>
              <a:t>e</a:t>
            </a:r>
            <a:r>
              <a:rPr spc="105" dirty="0"/>
              <a:t>l</a:t>
            </a:r>
            <a:r>
              <a:rPr spc="100" dirty="0"/>
              <a:t>a</a:t>
            </a:r>
            <a:r>
              <a:rPr spc="110" dirty="0"/>
              <a:t>t</a:t>
            </a:r>
            <a:r>
              <a:rPr spc="105" dirty="0"/>
              <a:t>i</a:t>
            </a:r>
            <a:r>
              <a:rPr spc="95" dirty="0"/>
              <a:t>v</a:t>
            </a:r>
            <a:r>
              <a:rPr spc="90" dirty="0"/>
              <a:t>e</a:t>
            </a:r>
            <a:r>
              <a:rPr spc="105" dirty="0"/>
              <a:t>l</a:t>
            </a:r>
            <a:r>
              <a:rPr dirty="0"/>
              <a:t>y</a:t>
            </a:r>
            <a:r>
              <a:rPr spc="75" dirty="0"/>
              <a:t> </a:t>
            </a:r>
            <a:r>
              <a:rPr dirty="0"/>
              <a:t>h</a:t>
            </a:r>
            <a:r>
              <a:rPr spc="-195" dirty="0"/>
              <a:t> </a:t>
            </a:r>
            <a:r>
              <a:rPr dirty="0"/>
              <a:t>i</a:t>
            </a:r>
            <a:r>
              <a:rPr spc="-195" dirty="0"/>
              <a:t> </a:t>
            </a:r>
            <a:r>
              <a:rPr dirty="0"/>
              <a:t>g</a:t>
            </a:r>
            <a:r>
              <a:rPr spc="-195" dirty="0"/>
              <a:t> </a:t>
            </a:r>
            <a:r>
              <a:rPr dirty="0"/>
              <a:t>h </a:t>
            </a:r>
            <a:r>
              <a:rPr spc="-180" dirty="0"/>
              <a:t> </a:t>
            </a:r>
            <a:r>
              <a:rPr spc="90" dirty="0"/>
              <a:t>s</a:t>
            </a:r>
            <a:r>
              <a:rPr spc="80" dirty="0"/>
              <a:t>u</a:t>
            </a:r>
            <a:r>
              <a:rPr spc="90" dirty="0"/>
              <a:t>cc</a:t>
            </a:r>
            <a:r>
              <a:rPr spc="80" dirty="0"/>
              <a:t>e</a:t>
            </a:r>
            <a:r>
              <a:rPr spc="90" dirty="0"/>
              <a:t>s</a:t>
            </a:r>
            <a:r>
              <a:rPr dirty="0"/>
              <a:t>s</a:t>
            </a:r>
            <a:r>
              <a:rPr spc="35" dirty="0"/>
              <a:t> </a:t>
            </a:r>
            <a:r>
              <a:rPr spc="70" dirty="0"/>
              <a:t>r</a:t>
            </a:r>
            <a:r>
              <a:rPr spc="65" dirty="0"/>
              <a:t>a</a:t>
            </a:r>
            <a:r>
              <a:rPr spc="75" dirty="0"/>
              <a:t>t</a:t>
            </a:r>
            <a:r>
              <a:rPr spc="65" dirty="0"/>
              <a:t>e</a:t>
            </a:r>
            <a:r>
              <a:rPr spc="75" dirty="0"/>
              <a:t>s</a:t>
            </a:r>
            <a:r>
              <a:rPr dirty="0"/>
              <a:t>.</a:t>
            </a: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800"/>
          </a:p>
          <a:p>
            <a:pPr marL="925194" lvl="1" indent="-453390">
              <a:lnSpc>
                <a:spcPct val="100000"/>
              </a:lnSpc>
              <a:buClr>
                <a:srgbClr val="FFFFFF"/>
              </a:buClr>
              <a:buFont typeface="Arial MT"/>
              <a:buChar char="-"/>
              <a:tabLst>
                <a:tab pos="925194" algn="l"/>
                <a:tab pos="925830" algn="l"/>
              </a:tabLst>
            </a:pPr>
            <a:r>
              <a:rPr sz="1400" spc="105" dirty="0">
                <a:latin typeface="Microsoft Sans Serif"/>
                <a:cs typeface="Microsoft Sans Serif"/>
              </a:rPr>
              <a:t>G</a:t>
            </a:r>
            <a:r>
              <a:rPr sz="1400" spc="-15" dirty="0">
                <a:latin typeface="Microsoft Sans Serif"/>
                <a:cs typeface="Microsoft Sans Serif"/>
              </a:rPr>
              <a:t>r</a:t>
            </a:r>
            <a:r>
              <a:rPr sz="1400" spc="95" dirty="0">
                <a:latin typeface="Microsoft Sans Serif"/>
                <a:cs typeface="Microsoft Sans Serif"/>
              </a:rPr>
              <a:t>ee</a:t>
            </a:r>
            <a:r>
              <a:rPr sz="1400" dirty="0">
                <a:latin typeface="Microsoft Sans Serif"/>
                <a:cs typeface="Microsoft Sans Serif"/>
              </a:rPr>
              <a:t>n</a:t>
            </a:r>
            <a:r>
              <a:rPr sz="1400" spc="80" dirty="0">
                <a:latin typeface="Microsoft Sans Serif"/>
                <a:cs typeface="Microsoft Sans Serif"/>
              </a:rPr>
              <a:t> </a:t>
            </a:r>
            <a:r>
              <a:rPr sz="1400" spc="75" dirty="0">
                <a:latin typeface="Microsoft Sans Serif"/>
                <a:cs typeface="Microsoft Sans Serif"/>
              </a:rPr>
              <a:t>M</a:t>
            </a:r>
            <a:r>
              <a:rPr sz="1400" spc="80" dirty="0">
                <a:latin typeface="Microsoft Sans Serif"/>
                <a:cs typeface="Microsoft Sans Serif"/>
              </a:rPr>
              <a:t>a</a:t>
            </a:r>
            <a:r>
              <a:rPr sz="1400" spc="85" dirty="0">
                <a:latin typeface="Microsoft Sans Serif"/>
                <a:cs typeface="Microsoft Sans Serif"/>
              </a:rPr>
              <a:t>r</a:t>
            </a:r>
            <a:r>
              <a:rPr sz="1400" spc="-10" dirty="0">
                <a:latin typeface="Microsoft Sans Serif"/>
                <a:cs typeface="Microsoft Sans Serif"/>
              </a:rPr>
              <a:t>k</a:t>
            </a:r>
            <a:r>
              <a:rPr sz="1400" spc="120" dirty="0">
                <a:latin typeface="Microsoft Sans Serif"/>
                <a:cs typeface="Microsoft Sans Serif"/>
              </a:rPr>
              <a:t>e</a:t>
            </a:r>
            <a:r>
              <a:rPr sz="1400" dirty="0">
                <a:latin typeface="Microsoft Sans Serif"/>
                <a:cs typeface="Microsoft Sans Serif"/>
              </a:rPr>
              <a:t>r</a:t>
            </a:r>
            <a:r>
              <a:rPr sz="1400" spc="70" dirty="0">
                <a:latin typeface="Microsoft Sans Serif"/>
                <a:cs typeface="Microsoft Sans Serif"/>
              </a:rPr>
              <a:t> </a:t>
            </a:r>
            <a:r>
              <a:rPr sz="1400" spc="-5" dirty="0">
                <a:latin typeface="Microsoft Sans Serif"/>
                <a:cs typeface="Microsoft Sans Serif"/>
              </a:rPr>
              <a:t>=</a:t>
            </a:r>
            <a:r>
              <a:rPr sz="1400" spc="-160" dirty="0">
                <a:latin typeface="Microsoft Sans Serif"/>
                <a:cs typeface="Microsoft Sans Serif"/>
              </a:rPr>
              <a:t>S</a:t>
            </a:r>
            <a:r>
              <a:rPr sz="1400" dirty="0">
                <a:latin typeface="Microsoft Sans Serif"/>
                <a:cs typeface="Microsoft Sans Serif"/>
              </a:rPr>
              <a:t>u</a:t>
            </a:r>
            <a:r>
              <a:rPr sz="1400" spc="-185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c</a:t>
            </a:r>
            <a:r>
              <a:rPr sz="1400" spc="-180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c</a:t>
            </a:r>
            <a:r>
              <a:rPr sz="1400" spc="-175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e</a:t>
            </a:r>
            <a:r>
              <a:rPr sz="1400" spc="-160" dirty="0">
                <a:latin typeface="Microsoft Sans Serif"/>
                <a:cs typeface="Microsoft Sans Serif"/>
              </a:rPr>
              <a:t> </a:t>
            </a:r>
            <a:r>
              <a:rPr sz="1400" spc="75" dirty="0">
                <a:latin typeface="Microsoft Sans Serif"/>
                <a:cs typeface="Microsoft Sans Serif"/>
              </a:rPr>
              <a:t>ssf</a:t>
            </a:r>
            <a:r>
              <a:rPr sz="1400" spc="70" dirty="0">
                <a:latin typeface="Microsoft Sans Serif"/>
                <a:cs typeface="Microsoft Sans Serif"/>
              </a:rPr>
              <a:t>ul</a:t>
            </a:r>
            <a:r>
              <a:rPr sz="1400" spc="55" dirty="0">
                <a:latin typeface="Microsoft Sans Serif"/>
                <a:cs typeface="Microsoft Sans Serif"/>
              </a:rPr>
              <a:t> </a:t>
            </a:r>
            <a:r>
              <a:rPr sz="1400" spc="75" dirty="0">
                <a:latin typeface="Microsoft Sans Serif"/>
                <a:cs typeface="Microsoft Sans Serif"/>
              </a:rPr>
              <a:t> </a:t>
            </a:r>
            <a:r>
              <a:rPr sz="1400" spc="114" dirty="0">
                <a:latin typeface="Microsoft Sans Serif"/>
                <a:cs typeface="Microsoft Sans Serif"/>
              </a:rPr>
              <a:t>Lau</a:t>
            </a:r>
            <a:r>
              <a:rPr sz="1400" spc="105" dirty="0">
                <a:latin typeface="Microsoft Sans Serif"/>
                <a:cs typeface="Microsoft Sans Serif"/>
              </a:rPr>
              <a:t>n</a:t>
            </a:r>
            <a:r>
              <a:rPr sz="1400" spc="110" dirty="0">
                <a:latin typeface="Microsoft Sans Serif"/>
                <a:cs typeface="Microsoft Sans Serif"/>
              </a:rPr>
              <a:t>c</a:t>
            </a:r>
            <a:r>
              <a:rPr sz="1400" dirty="0">
                <a:latin typeface="Microsoft Sans Serif"/>
                <a:cs typeface="Microsoft Sans Serif"/>
              </a:rPr>
              <a:t>h</a:t>
            </a:r>
            <a:endParaRPr sz="1400">
              <a:latin typeface="Microsoft Sans Serif"/>
              <a:cs typeface="Microsoft Sans Serif"/>
            </a:endParaRPr>
          </a:p>
          <a:p>
            <a:pPr lvl="1">
              <a:lnSpc>
                <a:spcPct val="100000"/>
              </a:lnSpc>
              <a:spcBef>
                <a:spcPts val="50"/>
              </a:spcBef>
              <a:buClr>
                <a:srgbClr val="FFFFFF"/>
              </a:buClr>
              <a:buFont typeface="Arial MT"/>
              <a:buChar char="-"/>
            </a:pPr>
            <a:endParaRPr sz="2200"/>
          </a:p>
          <a:p>
            <a:pPr marL="925194" lvl="1" indent="-453390">
              <a:lnSpc>
                <a:spcPct val="100000"/>
              </a:lnSpc>
              <a:spcBef>
                <a:spcPts val="5"/>
              </a:spcBef>
              <a:buClr>
                <a:srgbClr val="FFFFFF"/>
              </a:buClr>
              <a:buFont typeface="Arial MT"/>
              <a:buChar char="-"/>
              <a:tabLst>
                <a:tab pos="925194" algn="l"/>
                <a:tab pos="925830" algn="l"/>
              </a:tabLst>
            </a:pPr>
            <a:r>
              <a:rPr sz="1400" spc="-80" dirty="0">
                <a:latin typeface="Microsoft Sans Serif"/>
                <a:cs typeface="Microsoft Sans Serif"/>
              </a:rPr>
              <a:t>Red</a:t>
            </a:r>
            <a:r>
              <a:rPr sz="1400" spc="160" dirty="0">
                <a:latin typeface="Microsoft Sans Serif"/>
                <a:cs typeface="Microsoft Sans Serif"/>
              </a:rPr>
              <a:t> </a:t>
            </a:r>
            <a:r>
              <a:rPr sz="1400" spc="55" dirty="0">
                <a:latin typeface="Microsoft Sans Serif"/>
                <a:cs typeface="Microsoft Sans Serif"/>
              </a:rPr>
              <a:t>Marker</a:t>
            </a:r>
            <a:r>
              <a:rPr sz="1400" spc="90" dirty="0">
                <a:latin typeface="Microsoft Sans Serif"/>
                <a:cs typeface="Microsoft Sans Serif"/>
              </a:rPr>
              <a:t> </a:t>
            </a:r>
            <a:r>
              <a:rPr sz="1400" spc="10" dirty="0">
                <a:latin typeface="Microsoft Sans Serif"/>
                <a:cs typeface="Microsoft Sans Serif"/>
              </a:rPr>
              <a:t>=Failed</a:t>
            </a:r>
            <a:r>
              <a:rPr sz="1400" spc="75" dirty="0">
                <a:latin typeface="Microsoft Sans Serif"/>
                <a:cs typeface="Microsoft Sans Serif"/>
              </a:rPr>
              <a:t> </a:t>
            </a:r>
            <a:r>
              <a:rPr sz="1400" spc="95" dirty="0">
                <a:latin typeface="Microsoft Sans Serif"/>
                <a:cs typeface="Microsoft Sans Serif"/>
              </a:rPr>
              <a:t>Launch</a:t>
            </a:r>
            <a:endParaRPr sz="14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700"/>
          </a:p>
          <a:p>
            <a:pPr marL="464820">
              <a:lnSpc>
                <a:spcPct val="100000"/>
              </a:lnSpc>
            </a:pPr>
            <a:r>
              <a:rPr spc="114" dirty="0"/>
              <a:t>Lau</a:t>
            </a:r>
            <a:r>
              <a:rPr spc="100" dirty="0"/>
              <a:t>n</a:t>
            </a:r>
            <a:r>
              <a:rPr spc="110" dirty="0"/>
              <a:t>c</a:t>
            </a:r>
            <a:r>
              <a:rPr dirty="0"/>
              <a:t>h</a:t>
            </a:r>
            <a:r>
              <a:rPr spc="100" dirty="0"/>
              <a:t> </a:t>
            </a:r>
            <a:r>
              <a:rPr spc="80" dirty="0"/>
              <a:t>S</a:t>
            </a:r>
            <a:r>
              <a:rPr spc="85" dirty="0"/>
              <a:t>it</a:t>
            </a:r>
            <a:r>
              <a:rPr dirty="0"/>
              <a:t>e</a:t>
            </a:r>
            <a:r>
              <a:rPr spc="35" dirty="0"/>
              <a:t> </a:t>
            </a:r>
            <a:r>
              <a:rPr spc="-125" dirty="0"/>
              <a:t>KS</a:t>
            </a:r>
            <a:r>
              <a:rPr dirty="0"/>
              <a:t>C</a:t>
            </a:r>
            <a:r>
              <a:rPr spc="-130" dirty="0"/>
              <a:t> </a:t>
            </a:r>
            <a:r>
              <a:rPr spc="45" dirty="0"/>
              <a:t>L</a:t>
            </a:r>
            <a:r>
              <a:rPr spc="40" dirty="0"/>
              <a:t>C</a:t>
            </a:r>
            <a:r>
              <a:rPr spc="45" dirty="0"/>
              <a:t>-39</a:t>
            </a:r>
            <a:r>
              <a:rPr dirty="0"/>
              <a:t>A</a:t>
            </a:r>
            <a:r>
              <a:rPr spc="30" dirty="0"/>
              <a:t> </a:t>
            </a:r>
            <a:r>
              <a:rPr spc="20" dirty="0"/>
              <a:t>ha</a:t>
            </a:r>
            <a:r>
              <a:rPr dirty="0"/>
              <a:t>s</a:t>
            </a:r>
            <a:r>
              <a:rPr spc="-10" dirty="0"/>
              <a:t> </a:t>
            </a:r>
            <a:r>
              <a:rPr spc="-55" dirty="0"/>
              <a:t>a</a:t>
            </a:r>
            <a:r>
              <a:rPr spc="-50" dirty="0"/>
              <a:t> </a:t>
            </a:r>
            <a:r>
              <a:rPr spc="120" dirty="0"/>
              <a:t>v</a:t>
            </a:r>
            <a:r>
              <a:rPr spc="114" dirty="0"/>
              <a:t>er</a:t>
            </a:r>
            <a:r>
              <a:rPr dirty="0"/>
              <a:t>y</a:t>
            </a:r>
            <a:r>
              <a:rPr spc="80" dirty="0"/>
              <a:t> </a:t>
            </a:r>
            <a:r>
              <a:rPr dirty="0"/>
              <a:t>h</a:t>
            </a:r>
            <a:r>
              <a:rPr spc="-195" dirty="0"/>
              <a:t> </a:t>
            </a:r>
            <a:r>
              <a:rPr dirty="0"/>
              <a:t>i</a:t>
            </a:r>
            <a:r>
              <a:rPr spc="-195" dirty="0"/>
              <a:t> </a:t>
            </a:r>
            <a:r>
              <a:rPr dirty="0"/>
              <a:t>g</a:t>
            </a:r>
            <a:r>
              <a:rPr spc="-195" dirty="0"/>
              <a:t> </a:t>
            </a:r>
            <a:r>
              <a:rPr dirty="0"/>
              <a:t>h</a:t>
            </a:r>
          </a:p>
          <a:p>
            <a:pPr marL="464820">
              <a:lnSpc>
                <a:spcPct val="100000"/>
              </a:lnSpc>
              <a:spcBef>
                <a:spcPts val="195"/>
              </a:spcBef>
            </a:pPr>
            <a:r>
              <a:rPr spc="60" dirty="0"/>
              <a:t>Success</a:t>
            </a:r>
            <a:r>
              <a:rPr spc="40" dirty="0"/>
              <a:t> </a:t>
            </a:r>
            <a:r>
              <a:rPr spc="-5" dirty="0"/>
              <a:t>Rate.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48969" y="450342"/>
            <a:ext cx="593344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&lt;Folium</a:t>
            </a:r>
            <a:r>
              <a:rPr spc="25" dirty="0"/>
              <a:t> </a:t>
            </a:r>
            <a:r>
              <a:rPr spc="-5" dirty="0"/>
              <a:t>Map</a:t>
            </a:r>
            <a:r>
              <a:rPr spc="-15" dirty="0"/>
              <a:t> </a:t>
            </a:r>
            <a:r>
              <a:rPr spc="-5" dirty="0"/>
              <a:t>Screenshot</a:t>
            </a:r>
            <a:r>
              <a:rPr spc="25" dirty="0"/>
              <a:t> </a:t>
            </a:r>
            <a:r>
              <a:rPr spc="-5" dirty="0"/>
              <a:t>2&gt;</a:t>
            </a: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88379" y="2503932"/>
            <a:ext cx="5251704" cy="3521964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64"/>
              </a:lnSpc>
            </a:pPr>
            <a:fld id="{81D60167-4931-47E6-BA6A-407CBD079E47}" type="slidenum">
              <a:rPr spc="-5" dirty="0"/>
              <a:t>36</a:t>
            </a:fld>
            <a:endParaRPr spc="-5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1719452"/>
            <a:ext cx="6205855" cy="349694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400" spc="85" dirty="0">
                <a:latin typeface="Microsoft Sans Serif"/>
                <a:cs typeface="Microsoft Sans Serif"/>
              </a:rPr>
              <a:t>Explanation:</a:t>
            </a:r>
            <a:endParaRPr sz="1400">
              <a:latin typeface="Microsoft Sans Serif"/>
              <a:cs typeface="Microsoft Sans Serif"/>
            </a:endParaRPr>
          </a:p>
          <a:p>
            <a:pPr marL="1213485" marR="5080" lvl="1" indent="-266700">
              <a:lnSpc>
                <a:spcPct val="110900"/>
              </a:lnSpc>
              <a:spcBef>
                <a:spcPts val="1050"/>
              </a:spcBef>
              <a:buFont typeface="Arial MT"/>
              <a:buChar char="•"/>
              <a:tabLst>
                <a:tab pos="1213485" algn="l"/>
                <a:tab pos="1214120" algn="l"/>
              </a:tabLst>
            </a:pPr>
            <a:r>
              <a:rPr sz="1400" spc="30" dirty="0">
                <a:latin typeface="Microsoft Sans Serif"/>
                <a:cs typeface="Microsoft Sans Serif"/>
              </a:rPr>
              <a:t>From </a:t>
            </a:r>
            <a:r>
              <a:rPr sz="1400" spc="90" dirty="0">
                <a:latin typeface="Microsoft Sans Serif"/>
                <a:cs typeface="Microsoft Sans Serif"/>
              </a:rPr>
              <a:t>the </a:t>
            </a:r>
            <a:r>
              <a:rPr sz="1400" spc="30" dirty="0">
                <a:latin typeface="Microsoft Sans Serif"/>
                <a:cs typeface="Microsoft Sans Serif"/>
              </a:rPr>
              <a:t>visual </a:t>
            </a:r>
            <a:r>
              <a:rPr sz="1400" spc="5" dirty="0">
                <a:latin typeface="Microsoft Sans Serif"/>
                <a:cs typeface="Microsoft Sans Serif"/>
              </a:rPr>
              <a:t>analysis </a:t>
            </a:r>
            <a:r>
              <a:rPr sz="1400" spc="130" dirty="0">
                <a:latin typeface="Microsoft Sans Serif"/>
                <a:cs typeface="Microsoft Sans Serif"/>
              </a:rPr>
              <a:t>of </a:t>
            </a:r>
            <a:r>
              <a:rPr sz="1400" spc="90" dirty="0">
                <a:latin typeface="Microsoft Sans Serif"/>
                <a:cs typeface="Microsoft Sans Serif"/>
              </a:rPr>
              <a:t>the </a:t>
            </a:r>
            <a:r>
              <a:rPr sz="1400" spc="70" dirty="0">
                <a:latin typeface="Microsoft Sans Serif"/>
                <a:cs typeface="Microsoft Sans Serif"/>
              </a:rPr>
              <a:t>launch</a:t>
            </a:r>
            <a:r>
              <a:rPr sz="1400" spc="75" dirty="0">
                <a:latin typeface="Microsoft Sans Serif"/>
                <a:cs typeface="Microsoft Sans Serif"/>
              </a:rPr>
              <a:t> </a:t>
            </a:r>
            <a:r>
              <a:rPr sz="1400" spc="35" dirty="0">
                <a:latin typeface="Microsoft Sans Serif"/>
                <a:cs typeface="Microsoft Sans Serif"/>
              </a:rPr>
              <a:t>site </a:t>
            </a:r>
            <a:r>
              <a:rPr sz="1400" spc="-65" dirty="0">
                <a:latin typeface="Microsoft Sans Serif"/>
                <a:cs typeface="Microsoft Sans Serif"/>
              </a:rPr>
              <a:t>KSC </a:t>
            </a:r>
            <a:r>
              <a:rPr sz="1400" spc="5" dirty="0">
                <a:latin typeface="Microsoft Sans Serif"/>
                <a:cs typeface="Microsoft Sans Serif"/>
              </a:rPr>
              <a:t>LC-39A </a:t>
            </a:r>
            <a:r>
              <a:rPr sz="1400" spc="75" dirty="0">
                <a:latin typeface="Microsoft Sans Serif"/>
                <a:cs typeface="Microsoft Sans Serif"/>
              </a:rPr>
              <a:t>we </a:t>
            </a:r>
            <a:r>
              <a:rPr sz="1400" spc="-360" dirty="0">
                <a:latin typeface="Microsoft Sans Serif"/>
                <a:cs typeface="Microsoft Sans Serif"/>
              </a:rPr>
              <a:t> </a:t>
            </a:r>
            <a:r>
              <a:rPr sz="1400" spc="50" dirty="0">
                <a:latin typeface="Microsoft Sans Serif"/>
                <a:cs typeface="Microsoft Sans Serif"/>
              </a:rPr>
              <a:t>can</a:t>
            </a:r>
            <a:r>
              <a:rPr sz="1400" spc="30" dirty="0">
                <a:latin typeface="Microsoft Sans Serif"/>
                <a:cs typeface="Microsoft Sans Serif"/>
              </a:rPr>
              <a:t> </a:t>
            </a:r>
            <a:r>
              <a:rPr sz="1400" spc="50" dirty="0">
                <a:latin typeface="Microsoft Sans Serif"/>
                <a:cs typeface="Microsoft Sans Serif"/>
              </a:rPr>
              <a:t>clearly</a:t>
            </a:r>
            <a:r>
              <a:rPr sz="1400" spc="40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see</a:t>
            </a:r>
            <a:r>
              <a:rPr sz="1400" spc="-25" dirty="0">
                <a:latin typeface="Microsoft Sans Serif"/>
                <a:cs typeface="Microsoft Sans Serif"/>
              </a:rPr>
              <a:t> </a:t>
            </a:r>
            <a:r>
              <a:rPr sz="1400" spc="90" dirty="0">
                <a:latin typeface="Microsoft Sans Serif"/>
                <a:cs typeface="Microsoft Sans Serif"/>
              </a:rPr>
              <a:t>that</a:t>
            </a:r>
            <a:r>
              <a:rPr sz="1400" spc="100" dirty="0">
                <a:latin typeface="Microsoft Sans Serif"/>
                <a:cs typeface="Microsoft Sans Serif"/>
              </a:rPr>
              <a:t> </a:t>
            </a:r>
            <a:r>
              <a:rPr sz="1400" spc="60" dirty="0">
                <a:latin typeface="Microsoft Sans Serif"/>
                <a:cs typeface="Microsoft Sans Serif"/>
              </a:rPr>
              <a:t>it</a:t>
            </a:r>
            <a:r>
              <a:rPr sz="1400" spc="100" dirty="0">
                <a:latin typeface="Microsoft Sans Serif"/>
                <a:cs typeface="Microsoft Sans Serif"/>
              </a:rPr>
              <a:t> </a:t>
            </a:r>
            <a:r>
              <a:rPr sz="1400" spc="5" dirty="0">
                <a:latin typeface="Microsoft Sans Serif"/>
                <a:cs typeface="Microsoft Sans Serif"/>
              </a:rPr>
              <a:t>is:</a:t>
            </a:r>
            <a:endParaRPr sz="1400">
              <a:latin typeface="Microsoft Sans Serif"/>
              <a:cs typeface="Microsoft Sans Serif"/>
            </a:endParaRPr>
          </a:p>
          <a:p>
            <a:pPr lvl="1">
              <a:lnSpc>
                <a:spcPct val="100000"/>
              </a:lnSpc>
              <a:spcBef>
                <a:spcPts val="30"/>
              </a:spcBef>
              <a:buFont typeface="Arial MT"/>
              <a:buChar char="•"/>
            </a:pPr>
            <a:endParaRPr sz="1350">
              <a:latin typeface="Microsoft Sans Serif"/>
              <a:cs typeface="Microsoft Sans Serif"/>
            </a:endParaRPr>
          </a:p>
          <a:p>
            <a:pPr marL="1673860" lvl="2" indent="-267335">
              <a:lnSpc>
                <a:spcPct val="100000"/>
              </a:lnSpc>
              <a:buFont typeface="Arial MT"/>
              <a:buChar char="-"/>
              <a:tabLst>
                <a:tab pos="1673225" algn="l"/>
                <a:tab pos="1674495" algn="l"/>
              </a:tabLst>
            </a:pPr>
            <a:r>
              <a:rPr sz="1400" spc="45" dirty="0">
                <a:latin typeface="Microsoft Sans Serif"/>
                <a:cs typeface="Microsoft Sans Serif"/>
              </a:rPr>
              <a:t>re</a:t>
            </a:r>
            <a:r>
              <a:rPr sz="1400" spc="50" dirty="0">
                <a:latin typeface="Microsoft Sans Serif"/>
                <a:cs typeface="Microsoft Sans Serif"/>
              </a:rPr>
              <a:t>l</a:t>
            </a:r>
            <a:r>
              <a:rPr sz="1400" spc="45" dirty="0">
                <a:latin typeface="Microsoft Sans Serif"/>
                <a:cs typeface="Microsoft Sans Serif"/>
              </a:rPr>
              <a:t>a</a:t>
            </a:r>
            <a:r>
              <a:rPr sz="1400" spc="50" dirty="0">
                <a:latin typeface="Microsoft Sans Serif"/>
                <a:cs typeface="Microsoft Sans Serif"/>
              </a:rPr>
              <a:t>tiv</a:t>
            </a:r>
            <a:r>
              <a:rPr sz="1400" dirty="0">
                <a:latin typeface="Microsoft Sans Serif"/>
                <a:cs typeface="Microsoft Sans Serif"/>
              </a:rPr>
              <a:t>e</a:t>
            </a:r>
            <a:r>
              <a:rPr sz="1400" spc="20" dirty="0">
                <a:latin typeface="Microsoft Sans Serif"/>
                <a:cs typeface="Microsoft Sans Serif"/>
              </a:rPr>
              <a:t> </a:t>
            </a:r>
            <a:r>
              <a:rPr sz="1400" spc="60" dirty="0">
                <a:latin typeface="Microsoft Sans Serif"/>
                <a:cs typeface="Microsoft Sans Serif"/>
              </a:rPr>
              <a:t>cl</a:t>
            </a:r>
            <a:r>
              <a:rPr sz="1400" spc="55" dirty="0">
                <a:latin typeface="Microsoft Sans Serif"/>
                <a:cs typeface="Microsoft Sans Serif"/>
              </a:rPr>
              <a:t>o</a:t>
            </a:r>
            <a:r>
              <a:rPr sz="1400" spc="60" dirty="0">
                <a:latin typeface="Microsoft Sans Serif"/>
                <a:cs typeface="Microsoft Sans Serif"/>
              </a:rPr>
              <a:t>s</a:t>
            </a:r>
            <a:r>
              <a:rPr sz="1400" dirty="0">
                <a:latin typeface="Microsoft Sans Serif"/>
                <a:cs typeface="Microsoft Sans Serif"/>
              </a:rPr>
              <a:t>e</a:t>
            </a:r>
            <a:r>
              <a:rPr sz="1400" spc="40" dirty="0">
                <a:latin typeface="Microsoft Sans Serif"/>
                <a:cs typeface="Microsoft Sans Serif"/>
              </a:rPr>
              <a:t> </a:t>
            </a:r>
            <a:r>
              <a:rPr sz="1400" spc="150" dirty="0">
                <a:latin typeface="Microsoft Sans Serif"/>
                <a:cs typeface="Microsoft Sans Serif"/>
              </a:rPr>
              <a:t>t</a:t>
            </a:r>
            <a:r>
              <a:rPr sz="1400" dirty="0">
                <a:latin typeface="Microsoft Sans Serif"/>
                <a:cs typeface="Microsoft Sans Serif"/>
              </a:rPr>
              <a:t>o</a:t>
            </a:r>
            <a:r>
              <a:rPr sz="1400" spc="105" dirty="0">
                <a:latin typeface="Microsoft Sans Serif"/>
                <a:cs typeface="Microsoft Sans Serif"/>
              </a:rPr>
              <a:t> </a:t>
            </a:r>
            <a:r>
              <a:rPr sz="1400" spc="35" dirty="0">
                <a:latin typeface="Microsoft Sans Serif"/>
                <a:cs typeface="Microsoft Sans Serif"/>
              </a:rPr>
              <a:t>r</a:t>
            </a:r>
            <a:r>
              <a:rPr sz="1400" spc="30" dirty="0">
                <a:latin typeface="Microsoft Sans Serif"/>
                <a:cs typeface="Microsoft Sans Serif"/>
              </a:rPr>
              <a:t>a</a:t>
            </a:r>
            <a:r>
              <a:rPr sz="1400" spc="35" dirty="0">
                <a:latin typeface="Microsoft Sans Serif"/>
                <a:cs typeface="Microsoft Sans Serif"/>
              </a:rPr>
              <a:t>il</a:t>
            </a:r>
            <a:r>
              <a:rPr sz="1400" spc="25" dirty="0">
                <a:latin typeface="Microsoft Sans Serif"/>
                <a:cs typeface="Microsoft Sans Serif"/>
              </a:rPr>
              <a:t>w</a:t>
            </a:r>
            <a:r>
              <a:rPr sz="1400" spc="30" dirty="0">
                <a:latin typeface="Microsoft Sans Serif"/>
                <a:cs typeface="Microsoft Sans Serif"/>
              </a:rPr>
              <a:t>a</a:t>
            </a:r>
            <a:r>
              <a:rPr sz="1400" dirty="0">
                <a:latin typeface="Microsoft Sans Serif"/>
                <a:cs typeface="Microsoft Sans Serif"/>
              </a:rPr>
              <a:t>y</a:t>
            </a:r>
            <a:r>
              <a:rPr sz="1400" spc="50" dirty="0">
                <a:latin typeface="Microsoft Sans Serif"/>
                <a:cs typeface="Microsoft Sans Serif"/>
              </a:rPr>
              <a:t> </a:t>
            </a:r>
            <a:r>
              <a:rPr sz="1400" spc="-60" dirty="0">
                <a:latin typeface="Microsoft Sans Serif"/>
                <a:cs typeface="Microsoft Sans Serif"/>
              </a:rPr>
              <a:t>(</a:t>
            </a:r>
            <a:r>
              <a:rPr sz="1400" spc="-65" dirty="0">
                <a:latin typeface="Microsoft Sans Serif"/>
                <a:cs typeface="Microsoft Sans Serif"/>
              </a:rPr>
              <a:t>15</a:t>
            </a:r>
            <a:r>
              <a:rPr sz="1400" spc="-55" dirty="0">
                <a:latin typeface="Microsoft Sans Serif"/>
                <a:cs typeface="Microsoft Sans Serif"/>
              </a:rPr>
              <a:t>.</a:t>
            </a:r>
            <a:r>
              <a:rPr sz="1400" spc="-65" dirty="0">
                <a:latin typeface="Microsoft Sans Serif"/>
                <a:cs typeface="Microsoft Sans Serif"/>
              </a:rPr>
              <a:t>2</a:t>
            </a:r>
            <a:r>
              <a:rPr sz="1400" dirty="0">
                <a:latin typeface="Microsoft Sans Serif"/>
                <a:cs typeface="Microsoft Sans Serif"/>
              </a:rPr>
              <a:t>3</a:t>
            </a:r>
            <a:r>
              <a:rPr sz="1400" spc="-75" dirty="0">
                <a:latin typeface="Microsoft Sans Serif"/>
                <a:cs typeface="Microsoft Sans Serif"/>
              </a:rPr>
              <a:t> </a:t>
            </a:r>
            <a:r>
              <a:rPr sz="1400" spc="65" dirty="0">
                <a:latin typeface="Microsoft Sans Serif"/>
                <a:cs typeface="Microsoft Sans Serif"/>
              </a:rPr>
              <a:t>k</a:t>
            </a:r>
            <a:r>
              <a:rPr sz="1400" spc="55" dirty="0">
                <a:latin typeface="Microsoft Sans Serif"/>
                <a:cs typeface="Microsoft Sans Serif"/>
              </a:rPr>
              <a:t>m</a:t>
            </a:r>
            <a:r>
              <a:rPr sz="1400" dirty="0">
                <a:latin typeface="Microsoft Sans Serif"/>
                <a:cs typeface="Microsoft Sans Serif"/>
              </a:rPr>
              <a:t>)</a:t>
            </a:r>
            <a:endParaRPr sz="1400">
              <a:latin typeface="Microsoft Sans Serif"/>
              <a:cs typeface="Microsoft Sans Serif"/>
            </a:endParaRPr>
          </a:p>
          <a:p>
            <a:pPr marL="1673860" lvl="2" indent="-267335">
              <a:lnSpc>
                <a:spcPct val="100000"/>
              </a:lnSpc>
              <a:spcBef>
                <a:spcPts val="1395"/>
              </a:spcBef>
              <a:buFont typeface="Arial MT"/>
              <a:buChar char="-"/>
              <a:tabLst>
                <a:tab pos="1673225" algn="l"/>
                <a:tab pos="1674495" algn="l"/>
              </a:tabLst>
            </a:pPr>
            <a:r>
              <a:rPr sz="1400" spc="40" dirty="0">
                <a:latin typeface="Microsoft Sans Serif"/>
                <a:cs typeface="Microsoft Sans Serif"/>
              </a:rPr>
              <a:t>relative</a:t>
            </a:r>
            <a:r>
              <a:rPr sz="1400" spc="15" dirty="0">
                <a:latin typeface="Microsoft Sans Serif"/>
                <a:cs typeface="Microsoft Sans Serif"/>
              </a:rPr>
              <a:t> </a:t>
            </a:r>
            <a:r>
              <a:rPr sz="1400" spc="45" dirty="0">
                <a:latin typeface="Microsoft Sans Serif"/>
                <a:cs typeface="Microsoft Sans Serif"/>
              </a:rPr>
              <a:t>close</a:t>
            </a:r>
            <a:r>
              <a:rPr sz="1400" spc="40" dirty="0">
                <a:latin typeface="Microsoft Sans Serif"/>
                <a:cs typeface="Microsoft Sans Serif"/>
              </a:rPr>
              <a:t> </a:t>
            </a:r>
            <a:r>
              <a:rPr sz="1400" spc="75" dirty="0">
                <a:latin typeface="Microsoft Sans Serif"/>
                <a:cs typeface="Microsoft Sans Serif"/>
              </a:rPr>
              <a:t>to</a:t>
            </a:r>
            <a:r>
              <a:rPr sz="1400" spc="105" dirty="0">
                <a:latin typeface="Microsoft Sans Serif"/>
                <a:cs typeface="Microsoft Sans Serif"/>
              </a:rPr>
              <a:t> </a:t>
            </a:r>
            <a:r>
              <a:rPr sz="1400" spc="60" dirty="0">
                <a:latin typeface="Microsoft Sans Serif"/>
                <a:cs typeface="Microsoft Sans Serif"/>
              </a:rPr>
              <a:t>highway</a:t>
            </a:r>
            <a:r>
              <a:rPr sz="1400" spc="30" dirty="0">
                <a:latin typeface="Microsoft Sans Serif"/>
                <a:cs typeface="Microsoft Sans Serif"/>
              </a:rPr>
              <a:t> </a:t>
            </a:r>
            <a:r>
              <a:rPr sz="1400" spc="25" dirty="0">
                <a:latin typeface="Microsoft Sans Serif"/>
                <a:cs typeface="Microsoft Sans Serif"/>
              </a:rPr>
              <a:t>(20.28</a:t>
            </a:r>
            <a:r>
              <a:rPr sz="1400" spc="-5" dirty="0">
                <a:latin typeface="Microsoft Sans Serif"/>
                <a:cs typeface="Microsoft Sans Serif"/>
              </a:rPr>
              <a:t> </a:t>
            </a:r>
            <a:r>
              <a:rPr sz="1400" spc="35" dirty="0">
                <a:latin typeface="Microsoft Sans Serif"/>
                <a:cs typeface="Microsoft Sans Serif"/>
              </a:rPr>
              <a:t>km)</a:t>
            </a:r>
            <a:endParaRPr sz="1400">
              <a:latin typeface="Microsoft Sans Serif"/>
              <a:cs typeface="Microsoft Sans Serif"/>
            </a:endParaRPr>
          </a:p>
          <a:p>
            <a:pPr marL="1673860" lvl="2" indent="-267335">
              <a:lnSpc>
                <a:spcPct val="100000"/>
              </a:lnSpc>
              <a:spcBef>
                <a:spcPts val="1405"/>
              </a:spcBef>
              <a:buFont typeface="Arial MT"/>
              <a:buChar char="-"/>
              <a:tabLst>
                <a:tab pos="1673225" algn="l"/>
                <a:tab pos="1674495" algn="l"/>
              </a:tabLst>
            </a:pPr>
            <a:r>
              <a:rPr sz="1400" spc="40" dirty="0">
                <a:latin typeface="Microsoft Sans Serif"/>
                <a:cs typeface="Microsoft Sans Serif"/>
              </a:rPr>
              <a:t>relative</a:t>
            </a:r>
            <a:r>
              <a:rPr sz="1400" spc="20" dirty="0">
                <a:latin typeface="Microsoft Sans Serif"/>
                <a:cs typeface="Microsoft Sans Serif"/>
              </a:rPr>
              <a:t> </a:t>
            </a:r>
            <a:r>
              <a:rPr sz="1400" spc="45" dirty="0">
                <a:latin typeface="Microsoft Sans Serif"/>
                <a:cs typeface="Microsoft Sans Serif"/>
              </a:rPr>
              <a:t>close</a:t>
            </a:r>
            <a:r>
              <a:rPr sz="1400" spc="30" dirty="0">
                <a:latin typeface="Microsoft Sans Serif"/>
                <a:cs typeface="Microsoft Sans Serif"/>
              </a:rPr>
              <a:t> </a:t>
            </a:r>
            <a:r>
              <a:rPr sz="1400" spc="75" dirty="0">
                <a:latin typeface="Microsoft Sans Serif"/>
                <a:cs typeface="Microsoft Sans Serif"/>
              </a:rPr>
              <a:t>to</a:t>
            </a:r>
            <a:r>
              <a:rPr sz="1400" spc="120" dirty="0">
                <a:latin typeface="Microsoft Sans Serif"/>
                <a:cs typeface="Microsoft Sans Serif"/>
              </a:rPr>
              <a:t> </a:t>
            </a:r>
            <a:r>
              <a:rPr sz="1400" spc="50" dirty="0">
                <a:latin typeface="Microsoft Sans Serif"/>
                <a:cs typeface="Microsoft Sans Serif"/>
              </a:rPr>
              <a:t>coastline</a:t>
            </a:r>
            <a:r>
              <a:rPr sz="1400" spc="60" dirty="0">
                <a:latin typeface="Microsoft Sans Serif"/>
                <a:cs typeface="Microsoft Sans Serif"/>
              </a:rPr>
              <a:t> </a:t>
            </a:r>
            <a:r>
              <a:rPr sz="1400" spc="-25" dirty="0">
                <a:latin typeface="Microsoft Sans Serif"/>
                <a:cs typeface="Microsoft Sans Serif"/>
              </a:rPr>
              <a:t>(14.99</a:t>
            </a:r>
            <a:r>
              <a:rPr sz="1400" spc="-65" dirty="0">
                <a:latin typeface="Microsoft Sans Serif"/>
                <a:cs typeface="Microsoft Sans Serif"/>
              </a:rPr>
              <a:t> </a:t>
            </a:r>
            <a:r>
              <a:rPr sz="1400" spc="35" dirty="0">
                <a:latin typeface="Microsoft Sans Serif"/>
                <a:cs typeface="Microsoft Sans Serif"/>
              </a:rPr>
              <a:t>km)</a:t>
            </a:r>
            <a:endParaRPr sz="1400">
              <a:latin typeface="Microsoft Sans Serif"/>
              <a:cs typeface="Microsoft Sans Serif"/>
            </a:endParaRPr>
          </a:p>
          <a:p>
            <a:pPr marL="1213485" marR="629285" lvl="1" indent="-266700">
              <a:lnSpc>
                <a:spcPct val="111400"/>
              </a:lnSpc>
              <a:spcBef>
                <a:spcPts val="935"/>
              </a:spcBef>
              <a:buFont typeface="Arial MT"/>
              <a:buChar char="•"/>
              <a:tabLst>
                <a:tab pos="1213485" algn="l"/>
                <a:tab pos="1214120" algn="l"/>
              </a:tabLst>
            </a:pPr>
            <a:r>
              <a:rPr sz="1400" spc="25" dirty="0">
                <a:latin typeface="Microsoft Sans Serif"/>
                <a:cs typeface="Microsoft Sans Serif"/>
              </a:rPr>
              <a:t>Also </a:t>
            </a:r>
            <a:r>
              <a:rPr sz="1400" spc="60" dirty="0">
                <a:latin typeface="Microsoft Sans Serif"/>
                <a:cs typeface="Microsoft Sans Serif"/>
              </a:rPr>
              <a:t>the launch </a:t>
            </a:r>
            <a:r>
              <a:rPr sz="1400" spc="35" dirty="0">
                <a:latin typeface="Microsoft Sans Serif"/>
                <a:cs typeface="Microsoft Sans Serif"/>
              </a:rPr>
              <a:t>site </a:t>
            </a:r>
            <a:r>
              <a:rPr sz="1400" spc="-65" dirty="0">
                <a:latin typeface="Microsoft Sans Serif"/>
                <a:cs typeface="Microsoft Sans Serif"/>
              </a:rPr>
              <a:t>KSC </a:t>
            </a:r>
            <a:r>
              <a:rPr sz="1400" spc="5" dirty="0">
                <a:latin typeface="Microsoft Sans Serif"/>
                <a:cs typeface="Microsoft Sans Serif"/>
              </a:rPr>
              <a:t>LC-39A </a:t>
            </a:r>
            <a:r>
              <a:rPr sz="1400" dirty="0">
                <a:latin typeface="Microsoft Sans Serif"/>
                <a:cs typeface="Microsoft Sans Serif"/>
              </a:rPr>
              <a:t>is </a:t>
            </a:r>
            <a:r>
              <a:rPr sz="1400" spc="45" dirty="0">
                <a:latin typeface="Microsoft Sans Serif"/>
                <a:cs typeface="Microsoft Sans Serif"/>
              </a:rPr>
              <a:t>relative </a:t>
            </a:r>
            <a:r>
              <a:rPr sz="1400" spc="55" dirty="0">
                <a:latin typeface="Microsoft Sans Serif"/>
                <a:cs typeface="Microsoft Sans Serif"/>
              </a:rPr>
              <a:t>close </a:t>
            </a:r>
            <a:r>
              <a:rPr sz="1400" spc="140" dirty="0">
                <a:latin typeface="Microsoft Sans Serif"/>
                <a:cs typeface="Microsoft Sans Serif"/>
              </a:rPr>
              <a:t>to </a:t>
            </a:r>
            <a:r>
              <a:rPr sz="1400" spc="-360" dirty="0">
                <a:latin typeface="Microsoft Sans Serif"/>
                <a:cs typeface="Microsoft Sans Serif"/>
              </a:rPr>
              <a:t> </a:t>
            </a:r>
            <a:r>
              <a:rPr sz="1400" spc="60" dirty="0">
                <a:latin typeface="Microsoft Sans Serif"/>
                <a:cs typeface="Microsoft Sans Serif"/>
              </a:rPr>
              <a:t>its</a:t>
            </a:r>
            <a:r>
              <a:rPr sz="1400" spc="45" dirty="0">
                <a:latin typeface="Microsoft Sans Serif"/>
                <a:cs typeface="Microsoft Sans Serif"/>
              </a:rPr>
              <a:t> </a:t>
            </a:r>
            <a:r>
              <a:rPr sz="1400" spc="60" dirty="0">
                <a:latin typeface="Microsoft Sans Serif"/>
                <a:cs typeface="Microsoft Sans Serif"/>
              </a:rPr>
              <a:t>cl</a:t>
            </a:r>
            <a:r>
              <a:rPr sz="1400" spc="55" dirty="0">
                <a:latin typeface="Microsoft Sans Serif"/>
                <a:cs typeface="Microsoft Sans Serif"/>
              </a:rPr>
              <a:t>o</a:t>
            </a:r>
            <a:r>
              <a:rPr sz="1400" spc="60" dirty="0">
                <a:latin typeface="Microsoft Sans Serif"/>
                <a:cs typeface="Microsoft Sans Serif"/>
              </a:rPr>
              <a:t>s</a:t>
            </a:r>
            <a:r>
              <a:rPr sz="1400" spc="55" dirty="0">
                <a:latin typeface="Microsoft Sans Serif"/>
                <a:cs typeface="Microsoft Sans Serif"/>
              </a:rPr>
              <a:t>e</a:t>
            </a:r>
            <a:r>
              <a:rPr sz="1400" spc="60" dirty="0">
                <a:latin typeface="Microsoft Sans Serif"/>
                <a:cs typeface="Microsoft Sans Serif"/>
              </a:rPr>
              <a:t>s</a:t>
            </a:r>
            <a:r>
              <a:rPr sz="1400" spc="50" dirty="0">
                <a:latin typeface="Microsoft Sans Serif"/>
                <a:cs typeface="Microsoft Sans Serif"/>
              </a:rPr>
              <a:t>t</a:t>
            </a:r>
            <a:r>
              <a:rPr sz="1400" spc="75" dirty="0">
                <a:latin typeface="Microsoft Sans Serif"/>
                <a:cs typeface="Microsoft Sans Serif"/>
              </a:rPr>
              <a:t> </a:t>
            </a:r>
            <a:r>
              <a:rPr sz="1400" spc="110" dirty="0">
                <a:latin typeface="Microsoft Sans Serif"/>
                <a:cs typeface="Microsoft Sans Serif"/>
              </a:rPr>
              <a:t>cit</a:t>
            </a:r>
            <a:r>
              <a:rPr sz="1400" spc="100" dirty="0">
                <a:latin typeface="Microsoft Sans Serif"/>
                <a:cs typeface="Microsoft Sans Serif"/>
              </a:rPr>
              <a:t>y</a:t>
            </a:r>
            <a:r>
              <a:rPr sz="1400" dirty="0">
                <a:latin typeface="Microsoft Sans Serif"/>
                <a:cs typeface="Microsoft Sans Serif"/>
              </a:rPr>
              <a:t>  </a:t>
            </a:r>
            <a:r>
              <a:rPr sz="1400" spc="-165" dirty="0">
                <a:latin typeface="Microsoft Sans Serif"/>
                <a:cs typeface="Microsoft Sans Serif"/>
              </a:rPr>
              <a:t> </a:t>
            </a:r>
            <a:r>
              <a:rPr sz="1400" spc="25" dirty="0">
                <a:latin typeface="Microsoft Sans Serif"/>
                <a:cs typeface="Microsoft Sans Serif"/>
              </a:rPr>
              <a:t>T</a:t>
            </a:r>
            <a:r>
              <a:rPr sz="1400" spc="35" dirty="0">
                <a:latin typeface="Microsoft Sans Serif"/>
                <a:cs typeface="Microsoft Sans Serif"/>
              </a:rPr>
              <a:t>i</a:t>
            </a:r>
            <a:r>
              <a:rPr sz="1400" spc="40" dirty="0">
                <a:latin typeface="Microsoft Sans Serif"/>
                <a:cs typeface="Microsoft Sans Serif"/>
              </a:rPr>
              <a:t>t</a:t>
            </a:r>
            <a:r>
              <a:rPr sz="1400" spc="30" dirty="0">
                <a:latin typeface="Microsoft Sans Serif"/>
                <a:cs typeface="Microsoft Sans Serif"/>
              </a:rPr>
              <a:t>u</a:t>
            </a:r>
            <a:r>
              <a:rPr sz="1400" spc="40" dirty="0">
                <a:latin typeface="Microsoft Sans Serif"/>
                <a:cs typeface="Microsoft Sans Serif"/>
              </a:rPr>
              <a:t>sv</a:t>
            </a:r>
            <a:r>
              <a:rPr sz="1400" spc="35" dirty="0">
                <a:latin typeface="Microsoft Sans Serif"/>
                <a:cs typeface="Microsoft Sans Serif"/>
              </a:rPr>
              <a:t>ill</a:t>
            </a:r>
            <a:r>
              <a:rPr sz="1400" dirty="0">
                <a:latin typeface="Microsoft Sans Serif"/>
                <a:cs typeface="Microsoft Sans Serif"/>
              </a:rPr>
              <a:t>e</a:t>
            </a:r>
            <a:r>
              <a:rPr sz="1400" spc="50" dirty="0">
                <a:latin typeface="Microsoft Sans Serif"/>
                <a:cs typeface="Microsoft Sans Serif"/>
              </a:rPr>
              <a:t> </a:t>
            </a:r>
            <a:r>
              <a:rPr sz="1400" spc="-50" dirty="0">
                <a:latin typeface="Microsoft Sans Serif"/>
                <a:cs typeface="Microsoft Sans Serif"/>
              </a:rPr>
              <a:t>(16</a:t>
            </a:r>
            <a:r>
              <a:rPr sz="1400" spc="-45" dirty="0">
                <a:latin typeface="Microsoft Sans Serif"/>
                <a:cs typeface="Microsoft Sans Serif"/>
              </a:rPr>
              <a:t>.</a:t>
            </a:r>
            <a:r>
              <a:rPr sz="1400" spc="-50" dirty="0">
                <a:latin typeface="Microsoft Sans Serif"/>
                <a:cs typeface="Microsoft Sans Serif"/>
              </a:rPr>
              <a:t>3</a:t>
            </a:r>
            <a:r>
              <a:rPr sz="1400" dirty="0">
                <a:latin typeface="Microsoft Sans Serif"/>
                <a:cs typeface="Microsoft Sans Serif"/>
              </a:rPr>
              <a:t>2</a:t>
            </a:r>
            <a:r>
              <a:rPr sz="1400" spc="-75" dirty="0">
                <a:latin typeface="Microsoft Sans Serif"/>
                <a:cs typeface="Microsoft Sans Serif"/>
              </a:rPr>
              <a:t> </a:t>
            </a:r>
            <a:r>
              <a:rPr sz="1400" spc="50" dirty="0">
                <a:latin typeface="Microsoft Sans Serif"/>
                <a:cs typeface="Microsoft Sans Serif"/>
              </a:rPr>
              <a:t>k</a:t>
            </a:r>
            <a:r>
              <a:rPr sz="1400" spc="40" dirty="0">
                <a:latin typeface="Microsoft Sans Serif"/>
                <a:cs typeface="Microsoft Sans Serif"/>
              </a:rPr>
              <a:t>m</a:t>
            </a:r>
            <a:r>
              <a:rPr sz="1400" spc="45" dirty="0">
                <a:latin typeface="Microsoft Sans Serif"/>
                <a:cs typeface="Microsoft Sans Serif"/>
              </a:rPr>
              <a:t>)</a:t>
            </a:r>
            <a:r>
              <a:rPr sz="1400" dirty="0">
                <a:latin typeface="Microsoft Sans Serif"/>
                <a:cs typeface="Microsoft Sans Serif"/>
              </a:rPr>
              <a:t>.</a:t>
            </a:r>
            <a:endParaRPr sz="1400">
              <a:latin typeface="Microsoft Sans Serif"/>
              <a:cs typeface="Microsoft Sans Serif"/>
            </a:endParaRPr>
          </a:p>
          <a:p>
            <a:pPr marL="1213485" marR="400685" lvl="1" indent="-266700" algn="just">
              <a:lnSpc>
                <a:spcPct val="111100"/>
              </a:lnSpc>
              <a:spcBef>
                <a:spcPts val="1195"/>
              </a:spcBef>
              <a:buFont typeface="Arial MT"/>
              <a:buChar char="•"/>
              <a:tabLst>
                <a:tab pos="1214120" algn="l"/>
              </a:tabLst>
            </a:pPr>
            <a:r>
              <a:rPr sz="1400" spc="5" dirty="0">
                <a:latin typeface="Microsoft Sans Serif"/>
                <a:cs typeface="Microsoft Sans Serif"/>
              </a:rPr>
              <a:t>Failed </a:t>
            </a:r>
            <a:r>
              <a:rPr sz="1400" spc="70" dirty="0">
                <a:latin typeface="Microsoft Sans Serif"/>
                <a:cs typeface="Microsoft Sans Serif"/>
              </a:rPr>
              <a:t>rocket </a:t>
            </a:r>
            <a:r>
              <a:rPr sz="1400" spc="90" dirty="0">
                <a:latin typeface="Microsoft Sans Serif"/>
                <a:cs typeface="Microsoft Sans Serif"/>
              </a:rPr>
              <a:t>with </a:t>
            </a:r>
            <a:r>
              <a:rPr sz="1400" spc="40" dirty="0">
                <a:latin typeface="Microsoft Sans Serif"/>
                <a:cs typeface="Microsoft Sans Serif"/>
              </a:rPr>
              <a:t>its </a:t>
            </a:r>
            <a:r>
              <a:rPr sz="1400" spc="70" dirty="0">
                <a:latin typeface="Microsoft Sans Serif"/>
                <a:cs typeface="Microsoft Sans Serif"/>
              </a:rPr>
              <a:t>high </a:t>
            </a:r>
            <a:r>
              <a:rPr sz="1400" spc="45" dirty="0">
                <a:latin typeface="Microsoft Sans Serif"/>
                <a:cs typeface="Microsoft Sans Serif"/>
              </a:rPr>
              <a:t>speed </a:t>
            </a:r>
            <a:r>
              <a:rPr sz="1400" spc="70" dirty="0">
                <a:latin typeface="Microsoft Sans Serif"/>
                <a:cs typeface="Microsoft Sans Serif"/>
              </a:rPr>
              <a:t>can cover </a:t>
            </a:r>
            <a:r>
              <a:rPr sz="1400" spc="55" dirty="0">
                <a:latin typeface="Microsoft Sans Serif"/>
                <a:cs typeface="Microsoft Sans Serif"/>
              </a:rPr>
              <a:t>distances </a:t>
            </a:r>
            <a:r>
              <a:rPr sz="1400" spc="60" dirty="0">
                <a:latin typeface="Microsoft Sans Serif"/>
                <a:cs typeface="Microsoft Sans Serif"/>
              </a:rPr>
              <a:t> </a:t>
            </a:r>
            <a:r>
              <a:rPr sz="1400" spc="35" dirty="0">
                <a:latin typeface="Microsoft Sans Serif"/>
                <a:cs typeface="Microsoft Sans Serif"/>
              </a:rPr>
              <a:t>like </a:t>
            </a:r>
            <a:r>
              <a:rPr sz="1400" spc="-20" dirty="0">
                <a:latin typeface="Microsoft Sans Serif"/>
                <a:cs typeface="Microsoft Sans Serif"/>
              </a:rPr>
              <a:t>15-20 </a:t>
            </a:r>
            <a:r>
              <a:rPr sz="1400" spc="95" dirty="0">
                <a:latin typeface="Microsoft Sans Serif"/>
                <a:cs typeface="Microsoft Sans Serif"/>
              </a:rPr>
              <a:t>km </a:t>
            </a:r>
            <a:r>
              <a:rPr sz="1400" spc="70" dirty="0">
                <a:latin typeface="Microsoft Sans Serif"/>
                <a:cs typeface="Microsoft Sans Serif"/>
              </a:rPr>
              <a:t>in </a:t>
            </a:r>
            <a:r>
              <a:rPr sz="1400" spc="80" dirty="0">
                <a:latin typeface="Microsoft Sans Serif"/>
                <a:cs typeface="Microsoft Sans Serif"/>
              </a:rPr>
              <a:t>few </a:t>
            </a:r>
            <a:r>
              <a:rPr sz="1400" spc="50" dirty="0">
                <a:latin typeface="Microsoft Sans Serif"/>
                <a:cs typeface="Microsoft Sans Serif"/>
              </a:rPr>
              <a:t>seconds. </a:t>
            </a:r>
            <a:r>
              <a:rPr sz="1400" spc="85" dirty="0">
                <a:latin typeface="Microsoft Sans Serif"/>
                <a:cs typeface="Microsoft Sans Serif"/>
              </a:rPr>
              <a:t>It </a:t>
            </a:r>
            <a:r>
              <a:rPr sz="1400" spc="105" dirty="0">
                <a:latin typeface="Microsoft Sans Serif"/>
                <a:cs typeface="Microsoft Sans Serif"/>
              </a:rPr>
              <a:t>could </a:t>
            </a:r>
            <a:r>
              <a:rPr sz="1400" spc="95" dirty="0">
                <a:latin typeface="Microsoft Sans Serif"/>
                <a:cs typeface="Microsoft Sans Serif"/>
              </a:rPr>
              <a:t>be </a:t>
            </a:r>
            <a:r>
              <a:rPr sz="1400" spc="80" dirty="0">
                <a:latin typeface="Microsoft Sans Serif"/>
                <a:cs typeface="Microsoft Sans Serif"/>
              </a:rPr>
              <a:t>potentially </a:t>
            </a:r>
            <a:r>
              <a:rPr sz="1400" spc="85" dirty="0">
                <a:latin typeface="Microsoft Sans Serif"/>
                <a:cs typeface="Microsoft Sans Serif"/>
              </a:rPr>
              <a:t> </a:t>
            </a:r>
            <a:r>
              <a:rPr sz="1400" spc="50" dirty="0">
                <a:latin typeface="Microsoft Sans Serif"/>
                <a:cs typeface="Microsoft Sans Serif"/>
              </a:rPr>
              <a:t>dangerous</a:t>
            </a:r>
            <a:r>
              <a:rPr sz="1400" spc="65" dirty="0">
                <a:latin typeface="Microsoft Sans Serif"/>
                <a:cs typeface="Microsoft Sans Serif"/>
              </a:rPr>
              <a:t> </a:t>
            </a:r>
            <a:r>
              <a:rPr sz="1400" spc="75" dirty="0">
                <a:latin typeface="Microsoft Sans Serif"/>
                <a:cs typeface="Microsoft Sans Serif"/>
              </a:rPr>
              <a:t>to</a:t>
            </a:r>
            <a:r>
              <a:rPr sz="1400" spc="114" dirty="0">
                <a:latin typeface="Microsoft Sans Serif"/>
                <a:cs typeface="Microsoft Sans Serif"/>
              </a:rPr>
              <a:t> </a:t>
            </a:r>
            <a:r>
              <a:rPr sz="1400" spc="80" dirty="0">
                <a:latin typeface="Microsoft Sans Serif"/>
                <a:cs typeface="Microsoft Sans Serif"/>
              </a:rPr>
              <a:t>populated</a:t>
            </a:r>
            <a:r>
              <a:rPr sz="1400" spc="55" dirty="0">
                <a:latin typeface="Microsoft Sans Serif"/>
                <a:cs typeface="Microsoft Sans Serif"/>
              </a:rPr>
              <a:t> </a:t>
            </a:r>
            <a:r>
              <a:rPr sz="1400" spc="-5" dirty="0">
                <a:latin typeface="Microsoft Sans Serif"/>
                <a:cs typeface="Microsoft Sans Serif"/>
              </a:rPr>
              <a:t>areas.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50342"/>
            <a:ext cx="593344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&lt;Folium</a:t>
            </a:r>
            <a:r>
              <a:rPr spc="25" dirty="0"/>
              <a:t> </a:t>
            </a:r>
            <a:r>
              <a:rPr spc="-5" dirty="0"/>
              <a:t>Map</a:t>
            </a:r>
            <a:r>
              <a:rPr spc="-15" dirty="0"/>
              <a:t> </a:t>
            </a:r>
            <a:r>
              <a:rPr spc="-5" dirty="0"/>
              <a:t>Screenshot</a:t>
            </a:r>
            <a:r>
              <a:rPr spc="25" dirty="0"/>
              <a:t> </a:t>
            </a:r>
            <a:r>
              <a:rPr spc="-5" dirty="0"/>
              <a:t>3&gt;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490459" y="2097023"/>
            <a:ext cx="4113276" cy="3058668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64"/>
              </a:lnSpc>
            </a:pPr>
            <a:fld id="{81D60167-4931-47E6-BA6A-407CBD079E47}" type="slidenum">
              <a:rPr spc="-5" dirty="0"/>
              <a:t>37</a:t>
            </a:fld>
            <a:endParaRPr spc="-5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997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798576" y="2529839"/>
            <a:ext cx="1057910" cy="368935"/>
          </a:xfrm>
          <a:custGeom>
            <a:avLst/>
            <a:gdLst/>
            <a:ahLst/>
            <a:cxnLst/>
            <a:rect l="l" t="t" r="r" b="b"/>
            <a:pathLst>
              <a:path w="1057910" h="368935">
                <a:moveTo>
                  <a:pt x="1057656" y="0"/>
                </a:moveTo>
                <a:lnTo>
                  <a:pt x="0" y="0"/>
                </a:lnTo>
                <a:lnTo>
                  <a:pt x="0" y="368808"/>
                </a:lnTo>
                <a:lnTo>
                  <a:pt x="1057656" y="368808"/>
                </a:lnTo>
                <a:lnTo>
                  <a:pt x="1057656" y="0"/>
                </a:lnTo>
                <a:close/>
              </a:path>
            </a:pathLst>
          </a:custGeom>
          <a:solidFill>
            <a:srgbClr val="0947C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76706" y="2548254"/>
            <a:ext cx="8782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Section</a:t>
            </a:r>
            <a:r>
              <a:rPr sz="1800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4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1455801"/>
            <a:ext cx="9271000" cy="13728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1300" algn="l"/>
              </a:tabLst>
            </a:pPr>
            <a:r>
              <a:rPr sz="2400" spc="120" dirty="0">
                <a:latin typeface="Microsoft Sans Serif"/>
                <a:cs typeface="Microsoft Sans Serif"/>
              </a:rPr>
              <a:t>Explanation:</a:t>
            </a:r>
            <a:endParaRPr sz="2400">
              <a:latin typeface="Microsoft Sans Serif"/>
              <a:cs typeface="Microsoft Sans Serif"/>
            </a:endParaRPr>
          </a:p>
          <a:p>
            <a:pPr marL="1343025" marR="5080" lvl="1" indent="-396240">
              <a:lnSpc>
                <a:spcPct val="108800"/>
              </a:lnSpc>
              <a:spcBef>
                <a:spcPts val="1460"/>
              </a:spcBef>
              <a:buFont typeface="Arial MT"/>
              <a:buChar char="•"/>
              <a:tabLst>
                <a:tab pos="1343025" algn="l"/>
                <a:tab pos="1343660" algn="l"/>
              </a:tabLst>
            </a:pPr>
            <a:r>
              <a:rPr sz="2400" spc="-5" dirty="0">
                <a:latin typeface="Microsoft Sans Serif"/>
                <a:cs typeface="Microsoft Sans Serif"/>
              </a:rPr>
              <a:t>The</a:t>
            </a:r>
            <a:r>
              <a:rPr sz="2400" spc="15" dirty="0">
                <a:latin typeface="Microsoft Sans Serif"/>
                <a:cs typeface="Microsoft Sans Serif"/>
              </a:rPr>
              <a:t> </a:t>
            </a:r>
            <a:r>
              <a:rPr sz="2400" spc="120" dirty="0">
                <a:latin typeface="Microsoft Sans Serif"/>
                <a:cs typeface="Microsoft Sans Serif"/>
              </a:rPr>
              <a:t>chart</a:t>
            </a:r>
            <a:r>
              <a:rPr sz="2400" spc="125" dirty="0">
                <a:latin typeface="Microsoft Sans Serif"/>
                <a:cs typeface="Microsoft Sans Serif"/>
              </a:rPr>
              <a:t> </a:t>
            </a:r>
            <a:r>
              <a:rPr sz="2400" spc="70" dirty="0">
                <a:latin typeface="Microsoft Sans Serif"/>
                <a:cs typeface="Microsoft Sans Serif"/>
              </a:rPr>
              <a:t>clearly</a:t>
            </a:r>
            <a:r>
              <a:rPr sz="2400" spc="155" dirty="0">
                <a:latin typeface="Microsoft Sans Serif"/>
                <a:cs typeface="Microsoft Sans Serif"/>
              </a:rPr>
              <a:t> </a:t>
            </a:r>
            <a:r>
              <a:rPr sz="2400" spc="50" dirty="0">
                <a:latin typeface="Microsoft Sans Serif"/>
                <a:cs typeface="Microsoft Sans Serif"/>
              </a:rPr>
              <a:t>shows</a:t>
            </a:r>
            <a:r>
              <a:rPr sz="2400" spc="114" dirty="0">
                <a:latin typeface="Microsoft Sans Serif"/>
                <a:cs typeface="Microsoft Sans Serif"/>
              </a:rPr>
              <a:t> </a:t>
            </a:r>
            <a:r>
              <a:rPr sz="2400" spc="110" dirty="0">
                <a:latin typeface="Microsoft Sans Serif"/>
                <a:cs typeface="Microsoft Sans Serif"/>
              </a:rPr>
              <a:t>that</a:t>
            </a:r>
            <a:r>
              <a:rPr sz="2400" spc="145" dirty="0">
                <a:latin typeface="Microsoft Sans Serif"/>
                <a:cs typeface="Microsoft Sans Serif"/>
              </a:rPr>
              <a:t> </a:t>
            </a:r>
            <a:r>
              <a:rPr sz="2400" spc="130" dirty="0">
                <a:latin typeface="Microsoft Sans Serif"/>
                <a:cs typeface="Microsoft Sans Serif"/>
              </a:rPr>
              <a:t>from</a:t>
            </a:r>
            <a:r>
              <a:rPr sz="2400" spc="190" dirty="0">
                <a:latin typeface="Microsoft Sans Serif"/>
                <a:cs typeface="Microsoft Sans Serif"/>
              </a:rPr>
              <a:t> </a:t>
            </a:r>
            <a:r>
              <a:rPr sz="2400" spc="20" dirty="0">
                <a:latin typeface="Microsoft Sans Serif"/>
                <a:cs typeface="Microsoft Sans Serif"/>
              </a:rPr>
              <a:t>all</a:t>
            </a:r>
            <a:r>
              <a:rPr sz="2400" spc="65" dirty="0">
                <a:latin typeface="Microsoft Sans Serif"/>
                <a:cs typeface="Microsoft Sans Serif"/>
              </a:rPr>
              <a:t> </a:t>
            </a:r>
            <a:r>
              <a:rPr sz="2400" spc="100" dirty="0">
                <a:latin typeface="Microsoft Sans Serif"/>
                <a:cs typeface="Microsoft Sans Serif"/>
              </a:rPr>
              <a:t>the</a:t>
            </a:r>
            <a:r>
              <a:rPr sz="2400" spc="140" dirty="0">
                <a:latin typeface="Microsoft Sans Serif"/>
                <a:cs typeface="Microsoft Sans Serif"/>
              </a:rPr>
              <a:t> </a:t>
            </a:r>
            <a:r>
              <a:rPr sz="2400" spc="30" dirty="0">
                <a:latin typeface="Microsoft Sans Serif"/>
                <a:cs typeface="Microsoft Sans Serif"/>
              </a:rPr>
              <a:t>sites,</a:t>
            </a:r>
            <a:r>
              <a:rPr sz="2400" spc="50" dirty="0">
                <a:latin typeface="Microsoft Sans Serif"/>
                <a:cs typeface="Microsoft Sans Serif"/>
              </a:rPr>
              <a:t> </a:t>
            </a:r>
            <a:r>
              <a:rPr sz="2400" spc="-85" dirty="0">
                <a:latin typeface="Microsoft Sans Serif"/>
                <a:cs typeface="Microsoft Sans Serif"/>
              </a:rPr>
              <a:t>KSC</a:t>
            </a:r>
            <a:r>
              <a:rPr sz="2400" spc="-114" dirty="0">
                <a:latin typeface="Microsoft Sans Serif"/>
                <a:cs typeface="Microsoft Sans Serif"/>
              </a:rPr>
              <a:t> </a:t>
            </a:r>
            <a:r>
              <a:rPr sz="2400" spc="20" dirty="0">
                <a:latin typeface="Microsoft Sans Serif"/>
                <a:cs typeface="Microsoft Sans Serif"/>
              </a:rPr>
              <a:t>LC- </a:t>
            </a:r>
            <a:r>
              <a:rPr sz="2400" spc="-620" dirty="0">
                <a:latin typeface="Microsoft Sans Serif"/>
                <a:cs typeface="Microsoft Sans Serif"/>
              </a:rPr>
              <a:t> </a:t>
            </a:r>
            <a:r>
              <a:rPr sz="2400" spc="20" dirty="0">
                <a:latin typeface="Microsoft Sans Serif"/>
                <a:cs typeface="Microsoft Sans Serif"/>
              </a:rPr>
              <a:t>39A</a:t>
            </a:r>
            <a:r>
              <a:rPr sz="2400" spc="10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has</a:t>
            </a:r>
            <a:r>
              <a:rPr sz="2400" spc="30" dirty="0">
                <a:latin typeface="Microsoft Sans Serif"/>
                <a:cs typeface="Microsoft Sans Serif"/>
              </a:rPr>
              <a:t> </a:t>
            </a:r>
            <a:r>
              <a:rPr sz="2400" spc="100" dirty="0">
                <a:latin typeface="Microsoft Sans Serif"/>
                <a:cs typeface="Microsoft Sans Serif"/>
              </a:rPr>
              <a:t>the</a:t>
            </a:r>
            <a:r>
              <a:rPr sz="2400" spc="135" dirty="0">
                <a:latin typeface="Microsoft Sans Serif"/>
                <a:cs typeface="Microsoft Sans Serif"/>
              </a:rPr>
              <a:t> </a:t>
            </a:r>
            <a:r>
              <a:rPr sz="2400" spc="150" dirty="0">
                <a:latin typeface="Microsoft Sans Serif"/>
                <a:cs typeface="Microsoft Sans Serif"/>
              </a:rPr>
              <a:t>most </a:t>
            </a:r>
            <a:r>
              <a:rPr sz="2400" spc="80" dirty="0">
                <a:latin typeface="Microsoft Sans Serif"/>
                <a:cs typeface="Microsoft Sans Serif"/>
              </a:rPr>
              <a:t>successful</a:t>
            </a:r>
            <a:r>
              <a:rPr sz="2400" spc="60" dirty="0">
                <a:latin typeface="Microsoft Sans Serif"/>
                <a:cs typeface="Microsoft Sans Serif"/>
              </a:rPr>
              <a:t> </a:t>
            </a:r>
            <a:r>
              <a:rPr sz="2400" spc="55" dirty="0">
                <a:latin typeface="Microsoft Sans Serif"/>
                <a:cs typeface="Microsoft Sans Serif"/>
              </a:rPr>
              <a:t>launches.</a:t>
            </a:r>
            <a:endParaRPr sz="24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218008"/>
            <a:ext cx="595503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b="1" dirty="0">
                <a:solidFill>
                  <a:srgbClr val="005392"/>
                </a:solidFill>
                <a:latin typeface="Courier New"/>
                <a:cs typeface="Courier New"/>
              </a:rPr>
              <a:t>LAUNCHES</a:t>
            </a:r>
            <a:r>
              <a:rPr b="1" spc="-30" dirty="0">
                <a:solidFill>
                  <a:srgbClr val="005392"/>
                </a:solidFill>
                <a:latin typeface="Courier New"/>
                <a:cs typeface="Courier New"/>
              </a:rPr>
              <a:t> </a:t>
            </a:r>
            <a:r>
              <a:rPr b="1" dirty="0">
                <a:solidFill>
                  <a:srgbClr val="005392"/>
                </a:solidFill>
                <a:latin typeface="Courier New"/>
                <a:cs typeface="Courier New"/>
              </a:rPr>
              <a:t>SUCCES</a:t>
            </a:r>
            <a:r>
              <a:rPr b="1" spc="-25" dirty="0">
                <a:solidFill>
                  <a:srgbClr val="005392"/>
                </a:solidFill>
                <a:latin typeface="Courier New"/>
                <a:cs typeface="Courier New"/>
              </a:rPr>
              <a:t> </a:t>
            </a:r>
            <a:r>
              <a:rPr b="1" dirty="0">
                <a:solidFill>
                  <a:srgbClr val="005392"/>
                </a:solidFill>
                <a:latin typeface="Courier New"/>
                <a:cs typeface="Courier New"/>
              </a:rPr>
              <a:t>COUNT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53684" y="2810255"/>
            <a:ext cx="4661916" cy="378104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64"/>
              </a:lnSpc>
            </a:pPr>
            <a:fld id="{81D60167-4931-47E6-BA6A-407CBD079E47}" type="slidenum">
              <a:rPr spc="-5" dirty="0"/>
              <a:t>39</a:t>
            </a:fld>
            <a:endParaRPr spc="-5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6881" y="444246"/>
            <a:ext cx="247777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Int</a:t>
            </a:r>
            <a:r>
              <a:rPr dirty="0"/>
              <a:t>r</a:t>
            </a:r>
            <a:r>
              <a:rPr spc="-5" dirty="0"/>
              <a:t>oducti</a:t>
            </a:r>
            <a:r>
              <a:rPr spc="-20" dirty="0"/>
              <a:t>o</a:t>
            </a:r>
            <a:r>
              <a:rPr spc="-5" dirty="0"/>
              <a:t>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1215751" y="6107681"/>
            <a:ext cx="189230" cy="2520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64"/>
              </a:lnSpc>
            </a:pPr>
            <a:fld id="{81D60167-4931-47E6-BA6A-407CBD079E47}" type="slidenum">
              <a:rPr sz="1600" spc="-5" dirty="0">
                <a:solidFill>
                  <a:srgbClr val="1C7CDB"/>
                </a:solidFill>
                <a:latin typeface="Arial MT"/>
                <a:cs typeface="Arial MT"/>
              </a:rPr>
              <a:t>4</a:t>
            </a:fld>
            <a:endParaRPr sz="16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06881" y="1535684"/>
            <a:ext cx="10399395" cy="38665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Project background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and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 main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questions </a:t>
            </a:r>
            <a:r>
              <a:rPr sz="1800" spc="-10" dirty="0">
                <a:latin typeface="Calibri"/>
                <a:cs typeface="Calibri"/>
              </a:rPr>
              <a:t>to </a:t>
            </a:r>
            <a:r>
              <a:rPr sz="1800" spc="-5" dirty="0">
                <a:latin typeface="Calibri"/>
                <a:cs typeface="Calibri"/>
              </a:rPr>
              <a:t>be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answered: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75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</a:pPr>
            <a:r>
              <a:rPr sz="1800" spc="-5" dirty="0">
                <a:latin typeface="Calibri"/>
                <a:cs typeface="Calibri"/>
              </a:rPr>
              <a:t>This </a:t>
            </a:r>
            <a:r>
              <a:rPr sz="1800" spc="-10" dirty="0">
                <a:latin typeface="Calibri"/>
                <a:cs typeface="Calibri"/>
              </a:rPr>
              <a:t>project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revolves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around</a:t>
            </a:r>
            <a:r>
              <a:rPr sz="1800" spc="3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SpaceX</a:t>
            </a:r>
            <a:r>
              <a:rPr sz="1800" spc="5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ability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to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make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space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travel</a:t>
            </a:r>
            <a:r>
              <a:rPr sz="1800" spc="-10" dirty="0">
                <a:latin typeface="Calibri"/>
                <a:cs typeface="Calibri"/>
              </a:rPr>
              <a:t> cost-effective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through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innovations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like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reusing 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Falcon</a:t>
            </a:r>
            <a:r>
              <a:rPr sz="1800" dirty="0">
                <a:latin typeface="Calibri"/>
                <a:cs typeface="Calibri"/>
              </a:rPr>
              <a:t> 9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rocket's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first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stage.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By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analyzing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public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data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and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employing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machine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learning</a:t>
            </a:r>
            <a:r>
              <a:rPr sz="1800" spc="3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techniques,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we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aim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to </a:t>
            </a:r>
            <a:r>
              <a:rPr sz="1800" spc="-39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predict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success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of</a:t>
            </a:r>
            <a:r>
              <a:rPr sz="1800" dirty="0">
                <a:latin typeface="Calibri"/>
                <a:cs typeface="Calibri"/>
              </a:rPr>
              <a:t> the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first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stage</a:t>
            </a:r>
            <a:r>
              <a:rPr sz="1800" spc="-5" dirty="0">
                <a:latin typeface="Calibri"/>
                <a:cs typeface="Calibri"/>
              </a:rPr>
              <a:t> landing.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This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prediction</a:t>
            </a:r>
            <a:r>
              <a:rPr sz="1800" spc="4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holds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significant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value</a:t>
            </a:r>
            <a:r>
              <a:rPr sz="1800" dirty="0">
                <a:latin typeface="Calibri"/>
                <a:cs typeface="Calibri"/>
              </a:rPr>
              <a:t> as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it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directly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impacts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 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overall </a:t>
            </a:r>
            <a:r>
              <a:rPr sz="1800" spc="-5" dirty="0">
                <a:latin typeface="Calibri"/>
                <a:cs typeface="Calibri"/>
              </a:rPr>
              <a:t>launch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cost.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750">
              <a:latin typeface="Calibri"/>
              <a:cs typeface="Calibri"/>
            </a:endParaRPr>
          </a:p>
          <a:p>
            <a:pPr marL="12700" marR="179705">
              <a:lnSpc>
                <a:spcPct val="100000"/>
              </a:lnSpc>
              <a:spcBef>
                <a:spcPts val="5"/>
              </a:spcBef>
            </a:pPr>
            <a:r>
              <a:rPr sz="1800" spc="-15" dirty="0">
                <a:latin typeface="Calibri"/>
                <a:cs typeface="Calibri"/>
              </a:rPr>
              <a:t>We'll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explore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impact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of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variables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such </a:t>
            </a:r>
            <a:r>
              <a:rPr sz="1800" dirty="0">
                <a:latin typeface="Calibri"/>
                <a:cs typeface="Calibri"/>
              </a:rPr>
              <a:t>as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payload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mass,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launch</a:t>
            </a:r>
            <a:r>
              <a:rPr sz="1800" spc="3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site,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flight</a:t>
            </a:r>
            <a:r>
              <a:rPr sz="1800" spc="-10" dirty="0">
                <a:latin typeface="Calibri"/>
                <a:cs typeface="Calibri"/>
              </a:rPr>
              <a:t> count,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and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orbit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type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on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first </a:t>
            </a:r>
            <a:r>
              <a:rPr sz="1800" spc="-39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stage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landing's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success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probability.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7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spc="-15" dirty="0">
                <a:latin typeface="Calibri"/>
                <a:cs typeface="Calibri"/>
              </a:rPr>
              <a:t>Additionally,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we'll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investigate</a:t>
            </a:r>
            <a:r>
              <a:rPr sz="1800" spc="-5" dirty="0">
                <a:latin typeface="Calibri"/>
                <a:cs typeface="Calibri"/>
              </a:rPr>
              <a:t> whether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success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rate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has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shown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any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noticeable</a:t>
            </a:r>
            <a:r>
              <a:rPr sz="1800" spc="3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changes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over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years.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750">
              <a:latin typeface="Calibri"/>
              <a:cs typeface="Calibri"/>
            </a:endParaRPr>
          </a:p>
          <a:p>
            <a:pPr marL="12700" marR="65405">
              <a:lnSpc>
                <a:spcPct val="100000"/>
              </a:lnSpc>
            </a:pPr>
            <a:r>
              <a:rPr sz="1800" spc="-25" dirty="0">
                <a:latin typeface="Calibri"/>
                <a:cs typeface="Calibri"/>
              </a:rPr>
              <a:t>Lastly,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we'll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determine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most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suitable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machine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learning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algorithm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for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achieving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accurate</a:t>
            </a:r>
            <a:r>
              <a:rPr sz="1800" spc="3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binary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classification </a:t>
            </a:r>
            <a:r>
              <a:rPr sz="1800" spc="-39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in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this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context.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13003" y="1465579"/>
            <a:ext cx="9102090" cy="12471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1300" algn="l"/>
              </a:tabLst>
            </a:pPr>
            <a:r>
              <a:rPr sz="2400" spc="120" dirty="0">
                <a:latin typeface="Microsoft Sans Serif"/>
                <a:cs typeface="Microsoft Sans Serif"/>
              </a:rPr>
              <a:t>Explanation:</a:t>
            </a:r>
            <a:endParaRPr sz="2400">
              <a:latin typeface="Microsoft Sans Serif"/>
              <a:cs typeface="Microsoft Sans Serif"/>
            </a:endParaRPr>
          </a:p>
          <a:p>
            <a:pPr marL="1343025" marR="5080" lvl="1" indent="-396240">
              <a:lnSpc>
                <a:spcPct val="109000"/>
              </a:lnSpc>
              <a:spcBef>
                <a:spcPts val="1500"/>
              </a:spcBef>
              <a:buFont typeface="Arial MT"/>
              <a:buChar char="•"/>
              <a:tabLst>
                <a:tab pos="1343025" algn="l"/>
                <a:tab pos="1343660" algn="l"/>
              </a:tabLst>
            </a:pPr>
            <a:r>
              <a:rPr sz="2000" spc="-85" dirty="0">
                <a:latin typeface="Microsoft Sans Serif"/>
                <a:cs typeface="Microsoft Sans Serif"/>
              </a:rPr>
              <a:t>KSC</a:t>
            </a:r>
            <a:r>
              <a:rPr sz="2000" spc="-120" dirty="0">
                <a:latin typeface="Microsoft Sans Serif"/>
                <a:cs typeface="Microsoft Sans Serif"/>
              </a:rPr>
              <a:t> </a:t>
            </a:r>
            <a:r>
              <a:rPr sz="2000" spc="30" dirty="0">
                <a:latin typeface="Microsoft Sans Serif"/>
                <a:cs typeface="Microsoft Sans Serif"/>
              </a:rPr>
              <a:t>LC-39A</a:t>
            </a:r>
            <a:r>
              <a:rPr sz="2000" spc="2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has</a:t>
            </a:r>
            <a:r>
              <a:rPr sz="2000" spc="-5" dirty="0">
                <a:latin typeface="Microsoft Sans Serif"/>
                <a:cs typeface="Microsoft Sans Serif"/>
              </a:rPr>
              <a:t> </a:t>
            </a:r>
            <a:r>
              <a:rPr sz="2000" spc="100" dirty="0">
                <a:latin typeface="Microsoft Sans Serif"/>
                <a:cs typeface="Microsoft Sans Serif"/>
              </a:rPr>
              <a:t>the</a:t>
            </a:r>
            <a:r>
              <a:rPr sz="2000" spc="135" dirty="0">
                <a:latin typeface="Microsoft Sans Serif"/>
                <a:cs typeface="Microsoft Sans Serif"/>
              </a:rPr>
              <a:t> </a:t>
            </a:r>
            <a:r>
              <a:rPr sz="2000" spc="95" dirty="0">
                <a:latin typeface="Microsoft Sans Serif"/>
                <a:cs typeface="Microsoft Sans Serif"/>
              </a:rPr>
              <a:t>highest</a:t>
            </a:r>
            <a:r>
              <a:rPr sz="2000" spc="155" dirty="0">
                <a:latin typeface="Microsoft Sans Serif"/>
                <a:cs typeface="Microsoft Sans Serif"/>
              </a:rPr>
              <a:t> </a:t>
            </a:r>
            <a:r>
              <a:rPr sz="2000" spc="90" dirty="0">
                <a:latin typeface="Microsoft Sans Serif"/>
                <a:cs typeface="Microsoft Sans Serif"/>
              </a:rPr>
              <a:t>launch</a:t>
            </a:r>
            <a:r>
              <a:rPr sz="2000" spc="95" dirty="0">
                <a:latin typeface="Microsoft Sans Serif"/>
                <a:cs typeface="Microsoft Sans Serif"/>
              </a:rPr>
              <a:t> </a:t>
            </a:r>
            <a:r>
              <a:rPr sz="2000" spc="50" dirty="0">
                <a:latin typeface="Microsoft Sans Serif"/>
                <a:cs typeface="Microsoft Sans Serif"/>
              </a:rPr>
              <a:t>success</a:t>
            </a:r>
            <a:r>
              <a:rPr sz="2000" spc="75" dirty="0">
                <a:latin typeface="Microsoft Sans Serif"/>
                <a:cs typeface="Microsoft Sans Serif"/>
              </a:rPr>
              <a:t> </a:t>
            </a:r>
            <a:r>
              <a:rPr sz="2000" spc="70" dirty="0">
                <a:latin typeface="Microsoft Sans Serif"/>
                <a:cs typeface="Microsoft Sans Serif"/>
              </a:rPr>
              <a:t>rate</a:t>
            </a:r>
            <a:r>
              <a:rPr sz="2000" spc="75" dirty="0">
                <a:latin typeface="Microsoft Sans Serif"/>
                <a:cs typeface="Microsoft Sans Serif"/>
              </a:rPr>
              <a:t> </a:t>
            </a:r>
            <a:r>
              <a:rPr sz="2000" spc="-45" dirty="0">
                <a:latin typeface="Microsoft Sans Serif"/>
                <a:cs typeface="Microsoft Sans Serif"/>
              </a:rPr>
              <a:t>(76.9%)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spc="125" dirty="0">
                <a:latin typeface="Microsoft Sans Serif"/>
                <a:cs typeface="Microsoft Sans Serif"/>
              </a:rPr>
              <a:t>with</a:t>
            </a:r>
            <a:r>
              <a:rPr sz="2000" spc="190" dirty="0">
                <a:latin typeface="Microsoft Sans Serif"/>
                <a:cs typeface="Microsoft Sans Serif"/>
              </a:rPr>
              <a:t> </a:t>
            </a:r>
            <a:r>
              <a:rPr sz="2000" spc="-60" dirty="0">
                <a:latin typeface="Microsoft Sans Serif"/>
                <a:cs typeface="Microsoft Sans Serif"/>
              </a:rPr>
              <a:t>10 </a:t>
            </a:r>
            <a:r>
              <a:rPr sz="2000" spc="-515" dirty="0">
                <a:latin typeface="Microsoft Sans Serif"/>
                <a:cs typeface="Microsoft Sans Serif"/>
              </a:rPr>
              <a:t> </a:t>
            </a:r>
            <a:r>
              <a:rPr sz="2000" spc="80" dirty="0">
                <a:latin typeface="Microsoft Sans Serif"/>
                <a:cs typeface="Microsoft Sans Serif"/>
              </a:rPr>
              <a:t>successful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105" dirty="0">
                <a:latin typeface="Microsoft Sans Serif"/>
                <a:cs typeface="Microsoft Sans Serif"/>
              </a:rPr>
              <a:t>and</a:t>
            </a:r>
            <a:r>
              <a:rPr sz="2000" spc="120" dirty="0">
                <a:latin typeface="Microsoft Sans Serif"/>
                <a:cs typeface="Microsoft Sans Serif"/>
              </a:rPr>
              <a:t> </a:t>
            </a:r>
            <a:r>
              <a:rPr sz="2000" spc="80" dirty="0">
                <a:latin typeface="Microsoft Sans Serif"/>
                <a:cs typeface="Microsoft Sans Serif"/>
              </a:rPr>
              <a:t>only</a:t>
            </a:r>
            <a:r>
              <a:rPr sz="2000" spc="12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3</a:t>
            </a:r>
            <a:r>
              <a:rPr sz="2000" spc="160" dirty="0">
                <a:latin typeface="Microsoft Sans Serif"/>
                <a:cs typeface="Microsoft Sans Serif"/>
              </a:rPr>
              <a:t> </a:t>
            </a:r>
            <a:r>
              <a:rPr sz="2000" spc="70" dirty="0">
                <a:latin typeface="Microsoft Sans Serif"/>
                <a:cs typeface="Microsoft Sans Serif"/>
              </a:rPr>
              <a:t>failed</a:t>
            </a:r>
            <a:r>
              <a:rPr sz="2000" spc="130" dirty="0">
                <a:latin typeface="Microsoft Sans Serif"/>
                <a:cs typeface="Microsoft Sans Serif"/>
              </a:rPr>
              <a:t> </a:t>
            </a:r>
            <a:r>
              <a:rPr sz="2000" spc="80" dirty="0">
                <a:latin typeface="Microsoft Sans Serif"/>
                <a:cs typeface="Microsoft Sans Serif"/>
              </a:rPr>
              <a:t>landings.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218008"/>
            <a:ext cx="990790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b="1" dirty="0">
                <a:solidFill>
                  <a:srgbClr val="005392"/>
                </a:solidFill>
                <a:latin typeface="Courier New"/>
                <a:cs typeface="Courier New"/>
              </a:rPr>
              <a:t>SITES</a:t>
            </a:r>
            <a:r>
              <a:rPr b="1" spc="-10" dirty="0">
                <a:solidFill>
                  <a:srgbClr val="005392"/>
                </a:solidFill>
                <a:latin typeface="Courier New"/>
                <a:cs typeface="Courier New"/>
              </a:rPr>
              <a:t> </a:t>
            </a:r>
            <a:r>
              <a:rPr b="1" dirty="0">
                <a:solidFill>
                  <a:srgbClr val="005392"/>
                </a:solidFill>
                <a:latin typeface="Courier New"/>
                <a:cs typeface="Courier New"/>
              </a:rPr>
              <a:t>WITH</a:t>
            </a:r>
            <a:r>
              <a:rPr b="1" spc="-5" dirty="0">
                <a:solidFill>
                  <a:srgbClr val="005392"/>
                </a:solidFill>
                <a:latin typeface="Courier New"/>
                <a:cs typeface="Courier New"/>
              </a:rPr>
              <a:t> </a:t>
            </a:r>
            <a:r>
              <a:rPr b="1" dirty="0">
                <a:solidFill>
                  <a:srgbClr val="005392"/>
                </a:solidFill>
                <a:latin typeface="Courier New"/>
                <a:cs typeface="Courier New"/>
              </a:rPr>
              <a:t>HIGHEST</a:t>
            </a:r>
            <a:r>
              <a:rPr b="1" spc="-10" dirty="0">
                <a:solidFill>
                  <a:srgbClr val="005392"/>
                </a:solidFill>
                <a:latin typeface="Courier New"/>
                <a:cs typeface="Courier New"/>
              </a:rPr>
              <a:t> </a:t>
            </a:r>
            <a:r>
              <a:rPr b="1" dirty="0">
                <a:solidFill>
                  <a:srgbClr val="005392"/>
                </a:solidFill>
                <a:latin typeface="Courier New"/>
                <a:cs typeface="Courier New"/>
              </a:rPr>
              <a:t>LAUNH</a:t>
            </a:r>
            <a:r>
              <a:rPr b="1" spc="-5" dirty="0">
                <a:solidFill>
                  <a:srgbClr val="005392"/>
                </a:solidFill>
                <a:latin typeface="Courier New"/>
                <a:cs typeface="Courier New"/>
              </a:rPr>
              <a:t> </a:t>
            </a:r>
            <a:r>
              <a:rPr b="1" dirty="0">
                <a:solidFill>
                  <a:srgbClr val="005392"/>
                </a:solidFill>
                <a:latin typeface="Courier New"/>
                <a:cs typeface="Courier New"/>
              </a:rPr>
              <a:t>SITE</a:t>
            </a:r>
            <a:r>
              <a:rPr b="1" spc="-5" dirty="0">
                <a:solidFill>
                  <a:srgbClr val="005392"/>
                </a:solidFill>
                <a:latin typeface="Courier New"/>
                <a:cs typeface="Courier New"/>
              </a:rPr>
              <a:t> </a:t>
            </a:r>
            <a:r>
              <a:rPr b="1" dirty="0">
                <a:solidFill>
                  <a:srgbClr val="005392"/>
                </a:solidFill>
                <a:latin typeface="Courier New"/>
                <a:cs typeface="Courier New"/>
              </a:rPr>
              <a:t>RATIO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97379" y="2872739"/>
            <a:ext cx="5213604" cy="3304032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64"/>
              </a:lnSpc>
            </a:pPr>
            <a:fld id="{81D60167-4931-47E6-BA6A-407CBD079E47}" type="slidenum">
              <a:rPr spc="-5" dirty="0"/>
              <a:t>40</a:t>
            </a:fld>
            <a:endParaRPr spc="-5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8969" y="218008"/>
            <a:ext cx="849566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b="1" dirty="0">
                <a:solidFill>
                  <a:srgbClr val="005392"/>
                </a:solidFill>
                <a:latin typeface="Courier New"/>
                <a:cs typeface="Courier New"/>
              </a:rPr>
              <a:t>PAYLOAD</a:t>
            </a:r>
            <a:r>
              <a:rPr b="1" spc="-10" dirty="0">
                <a:solidFill>
                  <a:srgbClr val="005392"/>
                </a:solidFill>
                <a:latin typeface="Courier New"/>
                <a:cs typeface="Courier New"/>
              </a:rPr>
              <a:t> </a:t>
            </a:r>
            <a:r>
              <a:rPr b="1" spc="-5" dirty="0">
                <a:solidFill>
                  <a:srgbClr val="005392"/>
                </a:solidFill>
                <a:latin typeface="Courier New"/>
                <a:cs typeface="Courier New"/>
              </a:rPr>
              <a:t>VS </a:t>
            </a:r>
            <a:r>
              <a:rPr b="1" dirty="0">
                <a:solidFill>
                  <a:srgbClr val="005392"/>
                </a:solidFill>
                <a:latin typeface="Courier New"/>
                <a:cs typeface="Courier New"/>
              </a:rPr>
              <a:t>LAUCH</a:t>
            </a:r>
            <a:r>
              <a:rPr b="1" spc="-15" dirty="0">
                <a:solidFill>
                  <a:srgbClr val="005392"/>
                </a:solidFill>
                <a:latin typeface="Courier New"/>
                <a:cs typeface="Courier New"/>
              </a:rPr>
              <a:t> </a:t>
            </a:r>
            <a:r>
              <a:rPr b="1" dirty="0">
                <a:solidFill>
                  <a:srgbClr val="005392"/>
                </a:solidFill>
                <a:latin typeface="Courier New"/>
                <a:cs typeface="Courier New"/>
              </a:rPr>
              <a:t>OUTCOME</a:t>
            </a:r>
            <a:r>
              <a:rPr b="1" spc="-5" dirty="0">
                <a:solidFill>
                  <a:srgbClr val="005392"/>
                </a:solidFill>
                <a:latin typeface="Courier New"/>
                <a:cs typeface="Courier New"/>
              </a:rPr>
              <a:t> </a:t>
            </a:r>
            <a:r>
              <a:rPr b="1" dirty="0">
                <a:solidFill>
                  <a:srgbClr val="005392"/>
                </a:solidFill>
                <a:latin typeface="Courier New"/>
                <a:cs typeface="Courier New"/>
              </a:rPr>
              <a:t>SITES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48969" y="1477136"/>
            <a:ext cx="10236200" cy="8597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305" dirty="0">
                <a:latin typeface="Calibri"/>
                <a:cs typeface="Calibri"/>
              </a:rPr>
              <a:t>E</a:t>
            </a:r>
            <a:r>
              <a:rPr sz="1800" spc="150" dirty="0">
                <a:latin typeface="Calibri"/>
                <a:cs typeface="Calibri"/>
              </a:rPr>
              <a:t>x</a:t>
            </a:r>
            <a:r>
              <a:rPr sz="1800" spc="155" dirty="0">
                <a:latin typeface="Calibri"/>
                <a:cs typeface="Calibri"/>
              </a:rPr>
              <a:t>p</a:t>
            </a:r>
            <a:r>
              <a:rPr sz="1800" spc="145" dirty="0">
                <a:latin typeface="Calibri"/>
                <a:cs typeface="Calibri"/>
              </a:rPr>
              <a:t>l</a:t>
            </a:r>
            <a:r>
              <a:rPr sz="1800" spc="155" dirty="0">
                <a:latin typeface="Calibri"/>
                <a:cs typeface="Calibri"/>
              </a:rPr>
              <a:t>a</a:t>
            </a:r>
            <a:r>
              <a:rPr sz="1800" dirty="0">
                <a:latin typeface="Calibri"/>
                <a:cs typeface="Calibri"/>
              </a:rPr>
              <a:t>n</a:t>
            </a:r>
            <a:r>
              <a:rPr sz="1800" spc="-245" dirty="0">
                <a:latin typeface="Calibri"/>
                <a:cs typeface="Calibri"/>
              </a:rPr>
              <a:t> </a:t>
            </a:r>
            <a:r>
              <a:rPr sz="1800" spc="165" dirty="0">
                <a:latin typeface="Calibri"/>
                <a:cs typeface="Calibri"/>
              </a:rPr>
              <a:t>a</a:t>
            </a:r>
            <a:r>
              <a:rPr sz="1800" dirty="0">
                <a:latin typeface="Calibri"/>
                <a:cs typeface="Calibri"/>
              </a:rPr>
              <a:t>t</a:t>
            </a:r>
            <a:r>
              <a:rPr sz="1800" spc="-18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</a:t>
            </a:r>
            <a:r>
              <a:rPr sz="1800" spc="-19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</a:t>
            </a:r>
            <a:r>
              <a:rPr sz="1800" spc="-18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n</a:t>
            </a:r>
            <a:r>
              <a:rPr sz="1800" spc="-17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:</a:t>
            </a:r>
            <a:endParaRPr sz="180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  <a:spcBef>
                <a:spcPts val="85"/>
              </a:spcBef>
              <a:tabLst>
                <a:tab pos="5732780" algn="l"/>
              </a:tabLst>
            </a:pPr>
            <a:r>
              <a:rPr sz="1800" spc="-5" dirty="0">
                <a:latin typeface="Microsoft Sans Serif"/>
                <a:cs typeface="Microsoft Sans Serif"/>
              </a:rPr>
              <a:t>The</a:t>
            </a:r>
            <a:r>
              <a:rPr sz="1800" spc="20" dirty="0">
                <a:latin typeface="Microsoft Sans Serif"/>
                <a:cs typeface="Microsoft Sans Serif"/>
              </a:rPr>
              <a:t> </a:t>
            </a:r>
            <a:r>
              <a:rPr sz="1800" spc="125" dirty="0">
                <a:latin typeface="Microsoft Sans Serif"/>
                <a:cs typeface="Microsoft Sans Serif"/>
              </a:rPr>
              <a:t>charts</a:t>
            </a:r>
            <a:r>
              <a:rPr sz="1800" spc="160" dirty="0">
                <a:latin typeface="Microsoft Sans Serif"/>
                <a:cs typeface="Microsoft Sans Serif"/>
              </a:rPr>
              <a:t> </a:t>
            </a:r>
            <a:r>
              <a:rPr sz="1800" spc="125" dirty="0">
                <a:latin typeface="Microsoft Sans Serif"/>
                <a:cs typeface="Microsoft Sans Serif"/>
              </a:rPr>
              <a:t>show </a:t>
            </a:r>
            <a:r>
              <a:rPr sz="1800" spc="155" dirty="0">
                <a:latin typeface="Microsoft Sans Serif"/>
                <a:cs typeface="Microsoft Sans Serif"/>
              </a:rPr>
              <a:t> </a:t>
            </a:r>
            <a:r>
              <a:rPr sz="1800" spc="175" dirty="0">
                <a:latin typeface="Microsoft Sans Serif"/>
                <a:cs typeface="Microsoft Sans Serif"/>
              </a:rPr>
              <a:t>that</a:t>
            </a:r>
            <a:r>
              <a:rPr sz="1800" spc="180" dirty="0">
                <a:latin typeface="Microsoft Sans Serif"/>
                <a:cs typeface="Microsoft Sans Serif"/>
              </a:rPr>
              <a:t> </a:t>
            </a:r>
            <a:r>
              <a:rPr sz="1800" spc="85" dirty="0">
                <a:latin typeface="Microsoft Sans Serif"/>
                <a:cs typeface="Microsoft Sans Serif"/>
              </a:rPr>
              <a:t>payloads </a:t>
            </a:r>
            <a:r>
              <a:rPr sz="1800" spc="100" dirty="0">
                <a:latin typeface="Microsoft Sans Serif"/>
                <a:cs typeface="Microsoft Sans Serif"/>
              </a:rPr>
              <a:t> </a:t>
            </a:r>
            <a:r>
              <a:rPr sz="1800" spc="160" dirty="0">
                <a:latin typeface="Microsoft Sans Serif"/>
                <a:cs typeface="Microsoft Sans Serif"/>
              </a:rPr>
              <a:t>between </a:t>
            </a:r>
            <a:r>
              <a:rPr sz="1800" spc="350" dirty="0">
                <a:latin typeface="Microsoft Sans Serif"/>
                <a:cs typeface="Microsoft Sans Serif"/>
              </a:rPr>
              <a:t>2000	</a:t>
            </a:r>
            <a:r>
              <a:rPr sz="1800" spc="80" dirty="0">
                <a:latin typeface="Microsoft Sans Serif"/>
                <a:cs typeface="Microsoft Sans Serif"/>
              </a:rPr>
              <a:t>and</a:t>
            </a:r>
            <a:r>
              <a:rPr sz="1800" spc="85" dirty="0">
                <a:latin typeface="Microsoft Sans Serif"/>
                <a:cs typeface="Microsoft Sans Serif"/>
              </a:rPr>
              <a:t> </a:t>
            </a:r>
            <a:r>
              <a:rPr sz="1800" spc="215" dirty="0">
                <a:latin typeface="Microsoft Sans Serif"/>
                <a:cs typeface="Microsoft Sans Serif"/>
              </a:rPr>
              <a:t>5500</a:t>
            </a:r>
            <a:r>
              <a:rPr sz="1800" spc="260" dirty="0">
                <a:latin typeface="Microsoft Sans Serif"/>
                <a:cs typeface="Microsoft Sans Serif"/>
              </a:rPr>
              <a:t> </a:t>
            </a:r>
            <a:r>
              <a:rPr sz="1800" spc="75" dirty="0">
                <a:latin typeface="Microsoft Sans Serif"/>
                <a:cs typeface="Microsoft Sans Serif"/>
              </a:rPr>
              <a:t>kg</a:t>
            </a:r>
            <a:r>
              <a:rPr sz="1800" spc="120" dirty="0">
                <a:latin typeface="Microsoft Sans Serif"/>
                <a:cs typeface="Microsoft Sans Serif"/>
              </a:rPr>
              <a:t> </a:t>
            </a:r>
            <a:r>
              <a:rPr sz="1800" spc="25" dirty="0">
                <a:latin typeface="Microsoft Sans Serif"/>
                <a:cs typeface="Microsoft Sans Serif"/>
              </a:rPr>
              <a:t>have</a:t>
            </a:r>
            <a:r>
              <a:rPr sz="1800" spc="70" dirty="0">
                <a:latin typeface="Microsoft Sans Serif"/>
                <a:cs typeface="Microsoft Sans Serif"/>
              </a:rPr>
              <a:t> </a:t>
            </a:r>
            <a:r>
              <a:rPr sz="1800" spc="170" dirty="0">
                <a:latin typeface="Microsoft Sans Serif"/>
                <a:cs typeface="Microsoft Sans Serif"/>
              </a:rPr>
              <a:t>the </a:t>
            </a:r>
            <a:r>
              <a:rPr sz="1800" spc="135" dirty="0">
                <a:latin typeface="Microsoft Sans Serif"/>
                <a:cs typeface="Microsoft Sans Serif"/>
              </a:rPr>
              <a:t>highest</a:t>
            </a:r>
            <a:r>
              <a:rPr sz="1800" spc="180" dirty="0">
                <a:latin typeface="Microsoft Sans Serif"/>
                <a:cs typeface="Microsoft Sans Serif"/>
              </a:rPr>
              <a:t> </a:t>
            </a:r>
            <a:r>
              <a:rPr sz="1800" spc="55" dirty="0">
                <a:latin typeface="Microsoft Sans Serif"/>
                <a:cs typeface="Microsoft Sans Serif"/>
              </a:rPr>
              <a:t>success </a:t>
            </a:r>
            <a:r>
              <a:rPr sz="1800" spc="-465" dirty="0">
                <a:latin typeface="Microsoft Sans Serif"/>
                <a:cs typeface="Microsoft Sans Serif"/>
              </a:rPr>
              <a:t> </a:t>
            </a:r>
            <a:r>
              <a:rPr sz="1800" spc="70" dirty="0">
                <a:latin typeface="Microsoft Sans Serif"/>
                <a:cs typeface="Microsoft Sans Serif"/>
              </a:rPr>
              <a:t>rate.</a:t>
            </a:r>
            <a:endParaRPr sz="180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64919" y="2516123"/>
            <a:ext cx="4070604" cy="3874007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338315" y="2516123"/>
            <a:ext cx="4480560" cy="3869436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64"/>
              </a:lnSpc>
            </a:pPr>
            <a:fld id="{81D60167-4931-47E6-BA6A-407CBD079E47}" type="slidenum">
              <a:rPr spc="-5" dirty="0"/>
              <a:t>41</a:t>
            </a:fld>
            <a:endParaRPr spc="-5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997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798576" y="2529839"/>
            <a:ext cx="1057910" cy="368935"/>
          </a:xfrm>
          <a:custGeom>
            <a:avLst/>
            <a:gdLst/>
            <a:ahLst/>
            <a:cxnLst/>
            <a:rect l="l" t="t" r="r" b="b"/>
            <a:pathLst>
              <a:path w="1057910" h="368935">
                <a:moveTo>
                  <a:pt x="1057656" y="0"/>
                </a:moveTo>
                <a:lnTo>
                  <a:pt x="0" y="0"/>
                </a:lnTo>
                <a:lnTo>
                  <a:pt x="0" y="368808"/>
                </a:lnTo>
                <a:lnTo>
                  <a:pt x="1057656" y="368808"/>
                </a:lnTo>
                <a:lnTo>
                  <a:pt x="1057656" y="0"/>
                </a:lnTo>
                <a:close/>
              </a:path>
            </a:pathLst>
          </a:custGeom>
          <a:solidFill>
            <a:srgbClr val="0947C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76706" y="2548254"/>
            <a:ext cx="8782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Section</a:t>
            </a:r>
            <a:r>
              <a:rPr sz="1800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5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1479550"/>
            <a:ext cx="10683875" cy="20262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100" spc="105" dirty="0">
                <a:latin typeface="Microsoft Sans Serif"/>
                <a:cs typeface="Microsoft Sans Serif"/>
              </a:rPr>
              <a:t>Explanation:</a:t>
            </a:r>
            <a:endParaRPr sz="11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Arial MT"/>
              <a:buChar char="•"/>
            </a:pPr>
            <a:endParaRPr sz="1300">
              <a:latin typeface="Microsoft Sans Serif"/>
              <a:cs typeface="Microsoft Sans Serif"/>
            </a:endParaRPr>
          </a:p>
          <a:p>
            <a:pPr marL="1297305" lvl="1" indent="-351155">
              <a:lnSpc>
                <a:spcPct val="100000"/>
              </a:lnSpc>
              <a:buFont typeface="Arial MT"/>
              <a:buChar char="•"/>
              <a:tabLst>
                <a:tab pos="1297305" algn="l"/>
                <a:tab pos="1297940" algn="l"/>
              </a:tabLst>
            </a:pPr>
            <a:r>
              <a:rPr sz="1100" spc="-5" dirty="0">
                <a:latin typeface="Microsoft Sans Serif"/>
                <a:cs typeface="Microsoft Sans Serif"/>
              </a:rPr>
              <a:t>Based</a:t>
            </a:r>
            <a:r>
              <a:rPr sz="1100" spc="15" dirty="0">
                <a:latin typeface="Microsoft Sans Serif"/>
                <a:cs typeface="Microsoft Sans Serif"/>
              </a:rPr>
              <a:t> </a:t>
            </a:r>
            <a:r>
              <a:rPr sz="1100" spc="60" dirty="0">
                <a:latin typeface="Microsoft Sans Serif"/>
                <a:cs typeface="Microsoft Sans Serif"/>
              </a:rPr>
              <a:t>on</a:t>
            </a:r>
            <a:r>
              <a:rPr sz="1100" spc="135" dirty="0">
                <a:latin typeface="Microsoft Sans Serif"/>
                <a:cs typeface="Microsoft Sans Serif"/>
              </a:rPr>
              <a:t> </a:t>
            </a:r>
            <a:r>
              <a:rPr sz="1100" spc="90" dirty="0">
                <a:latin typeface="Microsoft Sans Serif"/>
                <a:cs typeface="Microsoft Sans Serif"/>
              </a:rPr>
              <a:t>the</a:t>
            </a:r>
            <a:r>
              <a:rPr sz="1100" spc="120" dirty="0">
                <a:latin typeface="Microsoft Sans Serif"/>
                <a:cs typeface="Microsoft Sans Serif"/>
              </a:rPr>
              <a:t> </a:t>
            </a:r>
            <a:r>
              <a:rPr sz="1100" spc="45" dirty="0">
                <a:latin typeface="Microsoft Sans Serif"/>
                <a:cs typeface="Microsoft Sans Serif"/>
              </a:rPr>
              <a:t>scores</a:t>
            </a:r>
            <a:r>
              <a:rPr sz="1100" spc="35" dirty="0">
                <a:latin typeface="Microsoft Sans Serif"/>
                <a:cs typeface="Microsoft Sans Serif"/>
              </a:rPr>
              <a:t> </a:t>
            </a:r>
            <a:r>
              <a:rPr sz="1100" spc="85" dirty="0">
                <a:latin typeface="Microsoft Sans Serif"/>
                <a:cs typeface="Microsoft Sans Serif"/>
              </a:rPr>
              <a:t>of</a:t>
            </a:r>
            <a:r>
              <a:rPr sz="1100" spc="160" dirty="0">
                <a:latin typeface="Microsoft Sans Serif"/>
                <a:cs typeface="Microsoft Sans Serif"/>
              </a:rPr>
              <a:t> </a:t>
            </a:r>
            <a:r>
              <a:rPr sz="1100" spc="85" dirty="0">
                <a:latin typeface="Microsoft Sans Serif"/>
                <a:cs typeface="Microsoft Sans Serif"/>
              </a:rPr>
              <a:t>the</a:t>
            </a:r>
            <a:r>
              <a:rPr sz="1100" spc="120" dirty="0">
                <a:latin typeface="Microsoft Sans Serif"/>
                <a:cs typeface="Microsoft Sans Serif"/>
              </a:rPr>
              <a:t> </a:t>
            </a:r>
            <a:r>
              <a:rPr sz="1100" spc="-30" dirty="0">
                <a:latin typeface="Microsoft Sans Serif"/>
                <a:cs typeface="Microsoft Sans Serif"/>
              </a:rPr>
              <a:t>Test</a:t>
            </a:r>
            <a:r>
              <a:rPr sz="1100" spc="-60" dirty="0">
                <a:latin typeface="Microsoft Sans Serif"/>
                <a:cs typeface="Microsoft Sans Serif"/>
              </a:rPr>
              <a:t> </a:t>
            </a:r>
            <a:r>
              <a:rPr sz="1100" spc="30" dirty="0">
                <a:latin typeface="Microsoft Sans Serif"/>
                <a:cs typeface="Microsoft Sans Serif"/>
              </a:rPr>
              <a:t>Set,</a:t>
            </a:r>
            <a:r>
              <a:rPr sz="1100" spc="40" dirty="0">
                <a:latin typeface="Microsoft Sans Serif"/>
                <a:cs typeface="Microsoft Sans Serif"/>
              </a:rPr>
              <a:t> </a:t>
            </a:r>
            <a:r>
              <a:rPr sz="1100" spc="100" dirty="0">
                <a:latin typeface="Microsoft Sans Serif"/>
                <a:cs typeface="Microsoft Sans Serif"/>
              </a:rPr>
              <a:t>we</a:t>
            </a:r>
            <a:r>
              <a:rPr sz="1100" spc="120" dirty="0">
                <a:latin typeface="Microsoft Sans Serif"/>
                <a:cs typeface="Microsoft Sans Serif"/>
              </a:rPr>
              <a:t> </a:t>
            </a:r>
            <a:r>
              <a:rPr sz="1100" spc="90" dirty="0">
                <a:latin typeface="Microsoft Sans Serif"/>
                <a:cs typeface="Microsoft Sans Serif"/>
              </a:rPr>
              <a:t>can</a:t>
            </a:r>
            <a:r>
              <a:rPr sz="1100" spc="105" dirty="0">
                <a:latin typeface="Microsoft Sans Serif"/>
                <a:cs typeface="Microsoft Sans Serif"/>
              </a:rPr>
              <a:t> </a:t>
            </a:r>
            <a:r>
              <a:rPr sz="1100" dirty="0">
                <a:latin typeface="Microsoft Sans Serif"/>
                <a:cs typeface="Microsoft Sans Serif"/>
              </a:rPr>
              <a:t>n</a:t>
            </a:r>
            <a:r>
              <a:rPr sz="1100" spc="-130" dirty="0">
                <a:latin typeface="Microsoft Sans Serif"/>
                <a:cs typeface="Microsoft Sans Serif"/>
              </a:rPr>
              <a:t> </a:t>
            </a:r>
            <a:r>
              <a:rPr sz="1100" dirty="0">
                <a:latin typeface="Microsoft Sans Serif"/>
                <a:cs typeface="Microsoft Sans Serif"/>
              </a:rPr>
              <a:t>o</a:t>
            </a:r>
            <a:r>
              <a:rPr sz="1100" spc="-125" dirty="0">
                <a:latin typeface="Microsoft Sans Serif"/>
                <a:cs typeface="Microsoft Sans Serif"/>
              </a:rPr>
              <a:t> </a:t>
            </a:r>
            <a:r>
              <a:rPr sz="1100" dirty="0">
                <a:latin typeface="Microsoft Sans Serif"/>
                <a:cs typeface="Microsoft Sans Serif"/>
              </a:rPr>
              <a:t>t</a:t>
            </a:r>
            <a:r>
              <a:rPr sz="1100" spc="335" dirty="0">
                <a:latin typeface="Microsoft Sans Serif"/>
                <a:cs typeface="Microsoft Sans Serif"/>
              </a:rPr>
              <a:t> </a:t>
            </a:r>
            <a:r>
              <a:rPr sz="1100" spc="130" dirty="0">
                <a:latin typeface="Microsoft Sans Serif"/>
                <a:cs typeface="Microsoft Sans Serif"/>
              </a:rPr>
              <a:t>con</a:t>
            </a:r>
            <a:r>
              <a:rPr sz="1100" spc="130" dirty="0">
                <a:latin typeface="Times New Roman"/>
                <a:cs typeface="Times New Roman"/>
              </a:rPr>
              <a:t>f</a:t>
            </a:r>
            <a:r>
              <a:rPr sz="1100" spc="130" dirty="0">
                <a:latin typeface="Microsoft Sans Serif"/>
                <a:cs typeface="Microsoft Sans Serif"/>
              </a:rPr>
              <a:t>irm</a:t>
            </a:r>
            <a:r>
              <a:rPr sz="1100" spc="95" dirty="0">
                <a:latin typeface="Microsoft Sans Serif"/>
                <a:cs typeface="Microsoft Sans Serif"/>
              </a:rPr>
              <a:t> </a:t>
            </a:r>
            <a:r>
              <a:rPr sz="1100" dirty="0">
                <a:latin typeface="Microsoft Sans Serif"/>
                <a:cs typeface="Microsoft Sans Serif"/>
              </a:rPr>
              <a:t>w</a:t>
            </a:r>
            <a:r>
              <a:rPr sz="1100" spc="-145" dirty="0">
                <a:latin typeface="Microsoft Sans Serif"/>
                <a:cs typeface="Microsoft Sans Serif"/>
              </a:rPr>
              <a:t> </a:t>
            </a:r>
            <a:r>
              <a:rPr sz="1100" dirty="0">
                <a:latin typeface="Microsoft Sans Serif"/>
                <a:cs typeface="Microsoft Sans Serif"/>
              </a:rPr>
              <a:t>h</a:t>
            </a:r>
            <a:r>
              <a:rPr sz="1100" spc="-135" dirty="0">
                <a:latin typeface="Microsoft Sans Serif"/>
                <a:cs typeface="Microsoft Sans Serif"/>
              </a:rPr>
              <a:t> </a:t>
            </a:r>
            <a:r>
              <a:rPr sz="1100" dirty="0">
                <a:latin typeface="Microsoft Sans Serif"/>
                <a:cs typeface="Microsoft Sans Serif"/>
              </a:rPr>
              <a:t>i</a:t>
            </a:r>
            <a:r>
              <a:rPr sz="1100" spc="-150" dirty="0">
                <a:latin typeface="Microsoft Sans Serif"/>
                <a:cs typeface="Microsoft Sans Serif"/>
              </a:rPr>
              <a:t> </a:t>
            </a:r>
            <a:r>
              <a:rPr sz="1100" dirty="0">
                <a:latin typeface="Microsoft Sans Serif"/>
                <a:cs typeface="Microsoft Sans Serif"/>
              </a:rPr>
              <a:t>c</a:t>
            </a:r>
            <a:r>
              <a:rPr sz="1100" spc="-140" dirty="0">
                <a:latin typeface="Microsoft Sans Serif"/>
                <a:cs typeface="Microsoft Sans Serif"/>
              </a:rPr>
              <a:t> </a:t>
            </a:r>
            <a:r>
              <a:rPr sz="1100" dirty="0">
                <a:latin typeface="Microsoft Sans Serif"/>
                <a:cs typeface="Microsoft Sans Serif"/>
              </a:rPr>
              <a:t>h</a:t>
            </a:r>
            <a:r>
              <a:rPr sz="1100" spc="325" dirty="0">
                <a:latin typeface="Microsoft Sans Serif"/>
                <a:cs typeface="Microsoft Sans Serif"/>
              </a:rPr>
              <a:t> </a:t>
            </a:r>
            <a:r>
              <a:rPr sz="1100" dirty="0">
                <a:latin typeface="Microsoft Sans Serif"/>
                <a:cs typeface="Microsoft Sans Serif"/>
              </a:rPr>
              <a:t>m</a:t>
            </a:r>
            <a:r>
              <a:rPr sz="1100" spc="-125" dirty="0">
                <a:latin typeface="Microsoft Sans Serif"/>
                <a:cs typeface="Microsoft Sans Serif"/>
              </a:rPr>
              <a:t> </a:t>
            </a:r>
            <a:r>
              <a:rPr sz="1100" dirty="0">
                <a:latin typeface="Microsoft Sans Serif"/>
                <a:cs typeface="Microsoft Sans Serif"/>
              </a:rPr>
              <a:t>e</a:t>
            </a:r>
            <a:r>
              <a:rPr sz="1100" spc="-130" dirty="0">
                <a:latin typeface="Microsoft Sans Serif"/>
                <a:cs typeface="Microsoft Sans Serif"/>
              </a:rPr>
              <a:t> </a:t>
            </a:r>
            <a:r>
              <a:rPr sz="1100" dirty="0">
                <a:latin typeface="Microsoft Sans Serif"/>
                <a:cs typeface="Microsoft Sans Serif"/>
              </a:rPr>
              <a:t>t</a:t>
            </a:r>
            <a:r>
              <a:rPr sz="1100" spc="-120" dirty="0">
                <a:latin typeface="Microsoft Sans Serif"/>
                <a:cs typeface="Microsoft Sans Serif"/>
              </a:rPr>
              <a:t> </a:t>
            </a:r>
            <a:r>
              <a:rPr sz="1100" dirty="0">
                <a:latin typeface="Microsoft Sans Serif"/>
                <a:cs typeface="Microsoft Sans Serif"/>
              </a:rPr>
              <a:t>h</a:t>
            </a:r>
            <a:r>
              <a:rPr sz="1100" spc="-125" dirty="0">
                <a:latin typeface="Microsoft Sans Serif"/>
                <a:cs typeface="Microsoft Sans Serif"/>
              </a:rPr>
              <a:t> </a:t>
            </a:r>
            <a:r>
              <a:rPr sz="1100" dirty="0">
                <a:latin typeface="Microsoft Sans Serif"/>
                <a:cs typeface="Microsoft Sans Serif"/>
              </a:rPr>
              <a:t>o</a:t>
            </a:r>
            <a:r>
              <a:rPr sz="1100" spc="-130" dirty="0">
                <a:latin typeface="Microsoft Sans Serif"/>
                <a:cs typeface="Microsoft Sans Serif"/>
              </a:rPr>
              <a:t> </a:t>
            </a:r>
            <a:r>
              <a:rPr sz="1100" dirty="0">
                <a:latin typeface="Microsoft Sans Serif"/>
                <a:cs typeface="Microsoft Sans Serif"/>
              </a:rPr>
              <a:t>d  </a:t>
            </a:r>
            <a:r>
              <a:rPr sz="1100" spc="160" dirty="0">
                <a:latin typeface="Microsoft Sans Serif"/>
                <a:cs typeface="Microsoft Sans Serif"/>
              </a:rPr>
              <a:t> </a:t>
            </a:r>
            <a:r>
              <a:rPr sz="1100" spc="105" dirty="0">
                <a:latin typeface="Microsoft Sans Serif"/>
                <a:cs typeface="Microsoft Sans Serif"/>
              </a:rPr>
              <a:t>performs</a:t>
            </a:r>
            <a:r>
              <a:rPr sz="1100" spc="120" dirty="0">
                <a:latin typeface="Microsoft Sans Serif"/>
                <a:cs typeface="Microsoft Sans Serif"/>
              </a:rPr>
              <a:t> </a:t>
            </a:r>
            <a:r>
              <a:rPr sz="1100" spc="70" dirty="0">
                <a:latin typeface="Microsoft Sans Serif"/>
                <a:cs typeface="Microsoft Sans Serif"/>
              </a:rPr>
              <a:t>best.</a:t>
            </a:r>
            <a:endParaRPr sz="1100">
              <a:latin typeface="Microsoft Sans Serif"/>
              <a:cs typeface="Microsoft Sans Serif"/>
            </a:endParaRPr>
          </a:p>
          <a:p>
            <a:pPr lvl="1">
              <a:lnSpc>
                <a:spcPct val="100000"/>
              </a:lnSpc>
              <a:spcBef>
                <a:spcPts val="30"/>
              </a:spcBef>
              <a:buFont typeface="Arial MT"/>
              <a:buChar char="•"/>
            </a:pPr>
            <a:endParaRPr sz="1300">
              <a:latin typeface="Microsoft Sans Serif"/>
              <a:cs typeface="Microsoft Sans Serif"/>
            </a:endParaRPr>
          </a:p>
          <a:p>
            <a:pPr marL="1297305" marR="143510" lvl="1" indent="-350520">
              <a:lnSpc>
                <a:spcPct val="110000"/>
              </a:lnSpc>
              <a:buFont typeface="Arial MT"/>
              <a:buChar char="•"/>
              <a:tabLst>
                <a:tab pos="1297305" algn="l"/>
                <a:tab pos="1297940" algn="l"/>
              </a:tabLst>
            </a:pPr>
            <a:r>
              <a:rPr sz="1100" spc="15" dirty="0">
                <a:latin typeface="Microsoft Sans Serif"/>
                <a:cs typeface="Microsoft Sans Serif"/>
              </a:rPr>
              <a:t>Same</a:t>
            </a:r>
            <a:r>
              <a:rPr sz="1100" spc="10" dirty="0">
                <a:latin typeface="Microsoft Sans Serif"/>
                <a:cs typeface="Microsoft Sans Serif"/>
              </a:rPr>
              <a:t> </a:t>
            </a:r>
            <a:r>
              <a:rPr sz="1100" spc="-30" dirty="0">
                <a:latin typeface="Microsoft Sans Serif"/>
                <a:cs typeface="Microsoft Sans Serif"/>
              </a:rPr>
              <a:t>Test</a:t>
            </a:r>
            <a:r>
              <a:rPr sz="1100" spc="-60" dirty="0">
                <a:latin typeface="Microsoft Sans Serif"/>
                <a:cs typeface="Microsoft Sans Serif"/>
              </a:rPr>
              <a:t> </a:t>
            </a:r>
            <a:r>
              <a:rPr sz="1100" spc="30" dirty="0">
                <a:latin typeface="Microsoft Sans Serif"/>
                <a:cs typeface="Microsoft Sans Serif"/>
              </a:rPr>
              <a:t>Set</a:t>
            </a:r>
            <a:r>
              <a:rPr sz="1100" spc="60" dirty="0">
                <a:latin typeface="Microsoft Sans Serif"/>
                <a:cs typeface="Microsoft Sans Serif"/>
              </a:rPr>
              <a:t> </a:t>
            </a:r>
            <a:r>
              <a:rPr sz="1100" spc="45" dirty="0">
                <a:latin typeface="Microsoft Sans Serif"/>
                <a:cs typeface="Microsoft Sans Serif"/>
              </a:rPr>
              <a:t>scores</a:t>
            </a:r>
            <a:r>
              <a:rPr sz="1100" spc="40" dirty="0">
                <a:latin typeface="Microsoft Sans Serif"/>
                <a:cs typeface="Microsoft Sans Serif"/>
              </a:rPr>
              <a:t> </a:t>
            </a:r>
            <a:r>
              <a:rPr sz="1100" spc="45" dirty="0">
                <a:latin typeface="Microsoft Sans Serif"/>
                <a:cs typeface="Microsoft Sans Serif"/>
              </a:rPr>
              <a:t>may</a:t>
            </a:r>
            <a:r>
              <a:rPr sz="1100" spc="70" dirty="0">
                <a:latin typeface="Microsoft Sans Serif"/>
                <a:cs typeface="Microsoft Sans Serif"/>
              </a:rPr>
              <a:t> </a:t>
            </a:r>
            <a:r>
              <a:rPr sz="1100" spc="55" dirty="0">
                <a:latin typeface="Microsoft Sans Serif"/>
                <a:cs typeface="Microsoft Sans Serif"/>
              </a:rPr>
              <a:t>be</a:t>
            </a:r>
            <a:r>
              <a:rPr sz="1100" spc="135" dirty="0">
                <a:latin typeface="Microsoft Sans Serif"/>
                <a:cs typeface="Microsoft Sans Serif"/>
              </a:rPr>
              <a:t> </a:t>
            </a:r>
            <a:r>
              <a:rPr sz="1100" spc="114" dirty="0">
                <a:latin typeface="Microsoft Sans Serif"/>
                <a:cs typeface="Microsoft Sans Serif"/>
              </a:rPr>
              <a:t>due</a:t>
            </a:r>
            <a:r>
              <a:rPr sz="1100" spc="135" dirty="0">
                <a:latin typeface="Microsoft Sans Serif"/>
                <a:cs typeface="Microsoft Sans Serif"/>
              </a:rPr>
              <a:t> </a:t>
            </a:r>
            <a:r>
              <a:rPr sz="1100" dirty="0">
                <a:latin typeface="Microsoft Sans Serif"/>
                <a:cs typeface="Microsoft Sans Serif"/>
              </a:rPr>
              <a:t>t</a:t>
            </a:r>
            <a:r>
              <a:rPr sz="1100" spc="-100" dirty="0">
                <a:latin typeface="Microsoft Sans Serif"/>
                <a:cs typeface="Microsoft Sans Serif"/>
              </a:rPr>
              <a:t> </a:t>
            </a:r>
            <a:r>
              <a:rPr sz="1100" dirty="0">
                <a:latin typeface="Microsoft Sans Serif"/>
                <a:cs typeface="Microsoft Sans Serif"/>
              </a:rPr>
              <a:t>o</a:t>
            </a:r>
            <a:r>
              <a:rPr sz="1100" spc="85" dirty="0">
                <a:latin typeface="Microsoft Sans Serif"/>
                <a:cs typeface="Microsoft Sans Serif"/>
              </a:rPr>
              <a:t> </a:t>
            </a:r>
            <a:r>
              <a:rPr sz="1100" spc="130" dirty="0">
                <a:latin typeface="Microsoft Sans Serif"/>
                <a:cs typeface="Microsoft Sans Serif"/>
              </a:rPr>
              <a:t>the</a:t>
            </a:r>
            <a:r>
              <a:rPr sz="1100" spc="114" dirty="0">
                <a:latin typeface="Microsoft Sans Serif"/>
                <a:cs typeface="Microsoft Sans Serif"/>
              </a:rPr>
              <a:t> </a:t>
            </a:r>
            <a:r>
              <a:rPr sz="1100" spc="50" dirty="0">
                <a:latin typeface="Microsoft Sans Serif"/>
                <a:cs typeface="Microsoft Sans Serif"/>
              </a:rPr>
              <a:t>small</a:t>
            </a:r>
            <a:r>
              <a:rPr sz="1100" spc="85" dirty="0">
                <a:latin typeface="Microsoft Sans Serif"/>
                <a:cs typeface="Microsoft Sans Serif"/>
              </a:rPr>
              <a:t> </a:t>
            </a:r>
            <a:r>
              <a:rPr sz="1100" spc="114" dirty="0">
                <a:latin typeface="Microsoft Sans Serif"/>
                <a:cs typeface="Microsoft Sans Serif"/>
              </a:rPr>
              <a:t>test</a:t>
            </a:r>
            <a:r>
              <a:rPr sz="1100" spc="75" dirty="0">
                <a:latin typeface="Microsoft Sans Serif"/>
                <a:cs typeface="Microsoft Sans Serif"/>
              </a:rPr>
              <a:t> </a:t>
            </a:r>
            <a:r>
              <a:rPr sz="1100" spc="80" dirty="0">
                <a:latin typeface="Microsoft Sans Serif"/>
                <a:cs typeface="Microsoft Sans Serif"/>
              </a:rPr>
              <a:t>sample</a:t>
            </a:r>
            <a:r>
              <a:rPr sz="1100" spc="70" dirty="0">
                <a:latin typeface="Microsoft Sans Serif"/>
                <a:cs typeface="Microsoft Sans Serif"/>
              </a:rPr>
              <a:t> </a:t>
            </a:r>
            <a:r>
              <a:rPr sz="1100" spc="-5" dirty="0">
                <a:latin typeface="Microsoft Sans Serif"/>
                <a:cs typeface="Microsoft Sans Serif"/>
              </a:rPr>
              <a:t>size </a:t>
            </a:r>
            <a:r>
              <a:rPr sz="1100" spc="-125" dirty="0">
                <a:latin typeface="Microsoft Sans Serif"/>
                <a:cs typeface="Microsoft Sans Serif"/>
              </a:rPr>
              <a:t>(18</a:t>
            </a:r>
            <a:r>
              <a:rPr sz="1100" spc="-90" dirty="0">
                <a:latin typeface="Microsoft Sans Serif"/>
                <a:cs typeface="Microsoft Sans Serif"/>
              </a:rPr>
              <a:t> </a:t>
            </a:r>
            <a:r>
              <a:rPr sz="1100" spc="40" dirty="0">
                <a:latin typeface="Microsoft Sans Serif"/>
                <a:cs typeface="Microsoft Sans Serif"/>
              </a:rPr>
              <a:t>samples).</a:t>
            </a:r>
            <a:r>
              <a:rPr sz="1100" dirty="0">
                <a:latin typeface="Microsoft Sans Serif"/>
                <a:cs typeface="Microsoft Sans Serif"/>
              </a:rPr>
              <a:t> </a:t>
            </a:r>
            <a:r>
              <a:rPr sz="1100" spc="40" dirty="0">
                <a:latin typeface="Microsoft Sans Serif"/>
                <a:cs typeface="Microsoft Sans Serif"/>
              </a:rPr>
              <a:t>Therefore,</a:t>
            </a:r>
            <a:r>
              <a:rPr sz="1100" spc="25" dirty="0">
                <a:latin typeface="Microsoft Sans Serif"/>
                <a:cs typeface="Microsoft Sans Serif"/>
              </a:rPr>
              <a:t> </a:t>
            </a:r>
            <a:r>
              <a:rPr sz="1100" spc="50" dirty="0">
                <a:latin typeface="Microsoft Sans Serif"/>
                <a:cs typeface="Microsoft Sans Serif"/>
              </a:rPr>
              <a:t>we</a:t>
            </a:r>
            <a:r>
              <a:rPr sz="1100" spc="120" dirty="0">
                <a:latin typeface="Microsoft Sans Serif"/>
                <a:cs typeface="Microsoft Sans Serif"/>
              </a:rPr>
              <a:t> </a:t>
            </a:r>
            <a:r>
              <a:rPr sz="1100" spc="95" dirty="0">
                <a:latin typeface="Microsoft Sans Serif"/>
                <a:cs typeface="Microsoft Sans Serif"/>
              </a:rPr>
              <a:t>tested</a:t>
            </a:r>
            <a:r>
              <a:rPr sz="1100" spc="85" dirty="0">
                <a:latin typeface="Microsoft Sans Serif"/>
                <a:cs typeface="Microsoft Sans Serif"/>
              </a:rPr>
              <a:t> </a:t>
            </a:r>
            <a:r>
              <a:rPr sz="1100" spc="20" dirty="0">
                <a:latin typeface="Microsoft Sans Serif"/>
                <a:cs typeface="Microsoft Sans Serif"/>
              </a:rPr>
              <a:t>all</a:t>
            </a:r>
            <a:r>
              <a:rPr sz="1100" spc="80" dirty="0">
                <a:latin typeface="Microsoft Sans Serif"/>
                <a:cs typeface="Microsoft Sans Serif"/>
              </a:rPr>
              <a:t> </a:t>
            </a:r>
            <a:r>
              <a:rPr sz="1100" spc="130" dirty="0">
                <a:latin typeface="Microsoft Sans Serif"/>
                <a:cs typeface="Microsoft Sans Serif"/>
              </a:rPr>
              <a:t>methods</a:t>
            </a:r>
            <a:r>
              <a:rPr sz="1100" spc="135" dirty="0">
                <a:latin typeface="Microsoft Sans Serif"/>
                <a:cs typeface="Microsoft Sans Serif"/>
              </a:rPr>
              <a:t> </a:t>
            </a:r>
            <a:r>
              <a:rPr sz="1100" spc="70" dirty="0">
                <a:latin typeface="Microsoft Sans Serif"/>
                <a:cs typeface="Microsoft Sans Serif"/>
              </a:rPr>
              <a:t>based</a:t>
            </a:r>
            <a:r>
              <a:rPr sz="1100" spc="55" dirty="0">
                <a:latin typeface="Microsoft Sans Serif"/>
                <a:cs typeface="Microsoft Sans Serif"/>
              </a:rPr>
              <a:t> </a:t>
            </a:r>
            <a:r>
              <a:rPr sz="1100" spc="125" dirty="0">
                <a:latin typeface="Microsoft Sans Serif"/>
                <a:cs typeface="Microsoft Sans Serif"/>
              </a:rPr>
              <a:t>on</a:t>
            </a:r>
            <a:r>
              <a:rPr sz="1100" spc="145" dirty="0">
                <a:latin typeface="Microsoft Sans Serif"/>
                <a:cs typeface="Microsoft Sans Serif"/>
              </a:rPr>
              <a:t> </a:t>
            </a:r>
            <a:r>
              <a:rPr sz="1100" spc="130" dirty="0">
                <a:latin typeface="Microsoft Sans Serif"/>
                <a:cs typeface="Microsoft Sans Serif"/>
              </a:rPr>
              <a:t>the</a:t>
            </a:r>
            <a:r>
              <a:rPr sz="1100" spc="125" dirty="0">
                <a:latin typeface="Microsoft Sans Serif"/>
                <a:cs typeface="Microsoft Sans Serif"/>
              </a:rPr>
              <a:t> </a:t>
            </a:r>
            <a:r>
              <a:rPr sz="1100" spc="110" dirty="0">
                <a:latin typeface="Microsoft Sans Serif"/>
                <a:cs typeface="Microsoft Sans Serif"/>
              </a:rPr>
              <a:t>whole </a:t>
            </a:r>
            <a:r>
              <a:rPr sz="1100" spc="114" dirty="0">
                <a:latin typeface="Microsoft Sans Serif"/>
                <a:cs typeface="Microsoft Sans Serif"/>
              </a:rPr>
              <a:t> </a:t>
            </a:r>
            <a:r>
              <a:rPr sz="1100" spc="25" dirty="0">
                <a:latin typeface="Microsoft Sans Serif"/>
                <a:cs typeface="Microsoft Sans Serif"/>
              </a:rPr>
              <a:t>Dataset.</a:t>
            </a:r>
            <a:endParaRPr sz="1100">
              <a:latin typeface="Microsoft Sans Serif"/>
              <a:cs typeface="Microsoft Sans Serif"/>
            </a:endParaRPr>
          </a:p>
          <a:p>
            <a:pPr lvl="1">
              <a:lnSpc>
                <a:spcPct val="100000"/>
              </a:lnSpc>
              <a:spcBef>
                <a:spcPts val="25"/>
              </a:spcBef>
              <a:buFont typeface="Arial MT"/>
              <a:buChar char="•"/>
            </a:pPr>
            <a:endParaRPr sz="1300">
              <a:latin typeface="Microsoft Sans Serif"/>
              <a:cs typeface="Microsoft Sans Serif"/>
            </a:endParaRPr>
          </a:p>
          <a:p>
            <a:pPr marL="1297305" marR="5080" lvl="1" indent="-350520">
              <a:lnSpc>
                <a:spcPct val="110000"/>
              </a:lnSpc>
              <a:spcBef>
                <a:spcPts val="5"/>
              </a:spcBef>
              <a:buFont typeface="Arial MT"/>
              <a:buChar char="•"/>
              <a:tabLst>
                <a:tab pos="1297305" algn="l"/>
                <a:tab pos="1297940" algn="l"/>
              </a:tabLst>
            </a:pPr>
            <a:r>
              <a:rPr sz="1100" spc="-5" dirty="0">
                <a:latin typeface="Microsoft Sans Serif"/>
                <a:cs typeface="Microsoft Sans Serif"/>
              </a:rPr>
              <a:t>The</a:t>
            </a:r>
            <a:r>
              <a:rPr sz="1100" spc="15" dirty="0">
                <a:latin typeface="Microsoft Sans Serif"/>
                <a:cs typeface="Microsoft Sans Serif"/>
              </a:rPr>
              <a:t> </a:t>
            </a:r>
            <a:r>
              <a:rPr sz="1100" spc="55" dirty="0">
                <a:latin typeface="Microsoft Sans Serif"/>
                <a:cs typeface="Microsoft Sans Serif"/>
              </a:rPr>
              <a:t>scores </a:t>
            </a:r>
            <a:r>
              <a:rPr sz="1100" dirty="0">
                <a:latin typeface="Microsoft Sans Serif"/>
                <a:cs typeface="Microsoft Sans Serif"/>
              </a:rPr>
              <a:t>o</a:t>
            </a:r>
            <a:r>
              <a:rPr sz="1100" spc="-114" dirty="0">
                <a:latin typeface="Microsoft Sans Serif"/>
                <a:cs typeface="Microsoft Sans Serif"/>
              </a:rPr>
              <a:t> </a:t>
            </a:r>
            <a:r>
              <a:rPr sz="1100" dirty="0">
                <a:latin typeface="Microsoft Sans Serif"/>
                <a:cs typeface="Microsoft Sans Serif"/>
              </a:rPr>
              <a:t>f</a:t>
            </a:r>
            <a:r>
              <a:rPr sz="1100" spc="40" dirty="0">
                <a:latin typeface="Microsoft Sans Serif"/>
                <a:cs typeface="Microsoft Sans Serif"/>
              </a:rPr>
              <a:t> </a:t>
            </a:r>
            <a:r>
              <a:rPr sz="1100" spc="130" dirty="0">
                <a:latin typeface="Microsoft Sans Serif"/>
                <a:cs typeface="Microsoft Sans Serif"/>
              </a:rPr>
              <a:t>the</a:t>
            </a:r>
            <a:r>
              <a:rPr sz="1100" spc="120" dirty="0">
                <a:latin typeface="Microsoft Sans Serif"/>
                <a:cs typeface="Microsoft Sans Serif"/>
              </a:rPr>
              <a:t> </a:t>
            </a:r>
            <a:r>
              <a:rPr sz="1100" spc="110" dirty="0">
                <a:latin typeface="Microsoft Sans Serif"/>
                <a:cs typeface="Microsoft Sans Serif"/>
              </a:rPr>
              <a:t>whole</a:t>
            </a:r>
            <a:r>
              <a:rPr sz="1100" spc="170" dirty="0">
                <a:latin typeface="Microsoft Sans Serif"/>
                <a:cs typeface="Microsoft Sans Serif"/>
              </a:rPr>
              <a:t> </a:t>
            </a:r>
            <a:r>
              <a:rPr sz="1100" spc="30" dirty="0">
                <a:latin typeface="Microsoft Sans Serif"/>
                <a:cs typeface="Microsoft Sans Serif"/>
              </a:rPr>
              <a:t>Dataset</a:t>
            </a:r>
            <a:r>
              <a:rPr sz="1100" spc="70" dirty="0">
                <a:latin typeface="Microsoft Sans Serif"/>
                <a:cs typeface="Microsoft Sans Serif"/>
              </a:rPr>
              <a:t> </a:t>
            </a:r>
            <a:r>
              <a:rPr sz="1100" spc="130" dirty="0">
                <a:latin typeface="Microsoft Sans Serif"/>
                <a:cs typeface="Microsoft Sans Serif"/>
              </a:rPr>
              <a:t>con</a:t>
            </a:r>
            <a:r>
              <a:rPr sz="1100" spc="130" dirty="0">
                <a:latin typeface="Times New Roman"/>
                <a:cs typeface="Times New Roman"/>
              </a:rPr>
              <a:t>f</a:t>
            </a:r>
            <a:r>
              <a:rPr sz="1100" spc="130" dirty="0">
                <a:latin typeface="Microsoft Sans Serif"/>
                <a:cs typeface="Microsoft Sans Serif"/>
              </a:rPr>
              <a:t>irm</a:t>
            </a:r>
            <a:r>
              <a:rPr sz="1100" spc="95" dirty="0">
                <a:latin typeface="Microsoft Sans Serif"/>
                <a:cs typeface="Microsoft Sans Serif"/>
              </a:rPr>
              <a:t> </a:t>
            </a:r>
            <a:r>
              <a:rPr sz="1100" spc="130" dirty="0">
                <a:latin typeface="Microsoft Sans Serif"/>
                <a:cs typeface="Microsoft Sans Serif"/>
              </a:rPr>
              <a:t>that</a:t>
            </a:r>
            <a:r>
              <a:rPr sz="1100" spc="120" dirty="0">
                <a:latin typeface="Microsoft Sans Serif"/>
                <a:cs typeface="Microsoft Sans Serif"/>
              </a:rPr>
              <a:t> </a:t>
            </a:r>
            <a:r>
              <a:rPr sz="1100" spc="130" dirty="0">
                <a:latin typeface="Microsoft Sans Serif"/>
                <a:cs typeface="Microsoft Sans Serif"/>
              </a:rPr>
              <a:t>the</a:t>
            </a:r>
            <a:r>
              <a:rPr sz="1100" spc="110" dirty="0">
                <a:latin typeface="Microsoft Sans Serif"/>
                <a:cs typeface="Microsoft Sans Serif"/>
              </a:rPr>
              <a:t> </a:t>
            </a:r>
            <a:r>
              <a:rPr sz="1100" spc="105" dirty="0">
                <a:latin typeface="Microsoft Sans Serif"/>
                <a:cs typeface="Microsoft Sans Serif"/>
              </a:rPr>
              <a:t>best</a:t>
            </a:r>
            <a:r>
              <a:rPr sz="1100" spc="110" dirty="0">
                <a:latin typeface="Microsoft Sans Serif"/>
                <a:cs typeface="Microsoft Sans Serif"/>
              </a:rPr>
              <a:t> </a:t>
            </a:r>
            <a:r>
              <a:rPr sz="1100" dirty="0">
                <a:latin typeface="Microsoft Sans Serif"/>
                <a:cs typeface="Microsoft Sans Serif"/>
              </a:rPr>
              <a:t>m</a:t>
            </a:r>
            <a:r>
              <a:rPr sz="1100" spc="-145" dirty="0">
                <a:latin typeface="Microsoft Sans Serif"/>
                <a:cs typeface="Microsoft Sans Serif"/>
              </a:rPr>
              <a:t> </a:t>
            </a:r>
            <a:r>
              <a:rPr sz="1100" dirty="0">
                <a:latin typeface="Microsoft Sans Serif"/>
                <a:cs typeface="Microsoft Sans Serif"/>
              </a:rPr>
              <a:t>o</a:t>
            </a:r>
            <a:r>
              <a:rPr sz="1100" spc="-155" dirty="0">
                <a:latin typeface="Microsoft Sans Serif"/>
                <a:cs typeface="Microsoft Sans Serif"/>
              </a:rPr>
              <a:t> </a:t>
            </a:r>
            <a:r>
              <a:rPr sz="1100" dirty="0">
                <a:latin typeface="Microsoft Sans Serif"/>
                <a:cs typeface="Microsoft Sans Serif"/>
              </a:rPr>
              <a:t>d</a:t>
            </a:r>
            <a:r>
              <a:rPr sz="1100" spc="-155" dirty="0">
                <a:latin typeface="Microsoft Sans Serif"/>
                <a:cs typeface="Microsoft Sans Serif"/>
              </a:rPr>
              <a:t> </a:t>
            </a:r>
            <a:r>
              <a:rPr sz="1100" dirty="0">
                <a:latin typeface="Microsoft Sans Serif"/>
                <a:cs typeface="Microsoft Sans Serif"/>
              </a:rPr>
              <a:t>e</a:t>
            </a:r>
            <a:r>
              <a:rPr sz="1100" spc="-150" dirty="0">
                <a:latin typeface="Microsoft Sans Serif"/>
                <a:cs typeface="Microsoft Sans Serif"/>
              </a:rPr>
              <a:t> </a:t>
            </a:r>
            <a:r>
              <a:rPr sz="1100" dirty="0">
                <a:latin typeface="Microsoft Sans Serif"/>
                <a:cs typeface="Microsoft Sans Serif"/>
              </a:rPr>
              <a:t>l</a:t>
            </a:r>
            <a:r>
              <a:rPr sz="1100" spc="285" dirty="0">
                <a:latin typeface="Microsoft Sans Serif"/>
                <a:cs typeface="Microsoft Sans Serif"/>
              </a:rPr>
              <a:t> </a:t>
            </a:r>
            <a:r>
              <a:rPr sz="1100" spc="5" dirty="0">
                <a:latin typeface="Microsoft Sans Serif"/>
                <a:cs typeface="Microsoft Sans Serif"/>
              </a:rPr>
              <a:t>is</a:t>
            </a:r>
            <a:r>
              <a:rPr sz="1100" spc="10" dirty="0">
                <a:latin typeface="Microsoft Sans Serif"/>
                <a:cs typeface="Microsoft Sans Serif"/>
              </a:rPr>
              <a:t> </a:t>
            </a:r>
            <a:r>
              <a:rPr sz="1100" spc="130" dirty="0">
                <a:latin typeface="Microsoft Sans Serif"/>
                <a:cs typeface="Microsoft Sans Serif"/>
              </a:rPr>
              <a:t>the</a:t>
            </a:r>
            <a:r>
              <a:rPr sz="1100" spc="535" dirty="0">
                <a:latin typeface="Microsoft Sans Serif"/>
                <a:cs typeface="Microsoft Sans Serif"/>
              </a:rPr>
              <a:t> </a:t>
            </a:r>
            <a:r>
              <a:rPr sz="1100" spc="65" dirty="0">
                <a:latin typeface="Microsoft Sans Serif"/>
                <a:cs typeface="Microsoft Sans Serif"/>
              </a:rPr>
              <a:t>Decision</a:t>
            </a:r>
            <a:r>
              <a:rPr sz="1100" spc="90" dirty="0">
                <a:latin typeface="Microsoft Sans Serif"/>
                <a:cs typeface="Microsoft Sans Serif"/>
              </a:rPr>
              <a:t> </a:t>
            </a:r>
            <a:r>
              <a:rPr sz="1100" spc="-40" dirty="0">
                <a:latin typeface="Microsoft Sans Serif"/>
                <a:cs typeface="Microsoft Sans Serif"/>
              </a:rPr>
              <a:t>Tree</a:t>
            </a:r>
            <a:r>
              <a:rPr sz="1100" spc="-20" dirty="0">
                <a:latin typeface="Microsoft Sans Serif"/>
                <a:cs typeface="Microsoft Sans Serif"/>
              </a:rPr>
              <a:t> </a:t>
            </a:r>
            <a:r>
              <a:rPr sz="1100" spc="75" dirty="0">
                <a:latin typeface="Microsoft Sans Serif"/>
                <a:cs typeface="Microsoft Sans Serif"/>
              </a:rPr>
              <a:t>Model.</a:t>
            </a:r>
            <a:r>
              <a:rPr sz="1100" spc="175" dirty="0">
                <a:latin typeface="Microsoft Sans Serif"/>
                <a:cs typeface="Microsoft Sans Serif"/>
              </a:rPr>
              <a:t> </a:t>
            </a:r>
            <a:r>
              <a:rPr sz="1100" spc="-5" dirty="0">
                <a:latin typeface="Microsoft Sans Serif"/>
                <a:cs typeface="Microsoft Sans Serif"/>
              </a:rPr>
              <a:t>This</a:t>
            </a:r>
            <a:r>
              <a:rPr sz="1100" spc="10" dirty="0">
                <a:latin typeface="Microsoft Sans Serif"/>
                <a:cs typeface="Microsoft Sans Serif"/>
              </a:rPr>
              <a:t> </a:t>
            </a:r>
            <a:r>
              <a:rPr sz="1100" dirty="0">
                <a:latin typeface="Microsoft Sans Serif"/>
                <a:cs typeface="Microsoft Sans Serif"/>
              </a:rPr>
              <a:t>m</a:t>
            </a:r>
            <a:r>
              <a:rPr sz="1100" spc="-150" dirty="0">
                <a:latin typeface="Microsoft Sans Serif"/>
                <a:cs typeface="Microsoft Sans Serif"/>
              </a:rPr>
              <a:t> </a:t>
            </a:r>
            <a:r>
              <a:rPr sz="1100" dirty="0">
                <a:latin typeface="Microsoft Sans Serif"/>
                <a:cs typeface="Microsoft Sans Serif"/>
              </a:rPr>
              <a:t>o</a:t>
            </a:r>
            <a:r>
              <a:rPr sz="1100" spc="-155" dirty="0">
                <a:latin typeface="Microsoft Sans Serif"/>
                <a:cs typeface="Microsoft Sans Serif"/>
              </a:rPr>
              <a:t> </a:t>
            </a:r>
            <a:r>
              <a:rPr sz="1100" dirty="0">
                <a:latin typeface="Microsoft Sans Serif"/>
                <a:cs typeface="Microsoft Sans Serif"/>
              </a:rPr>
              <a:t>d</a:t>
            </a:r>
            <a:r>
              <a:rPr sz="1100" spc="-150" dirty="0">
                <a:latin typeface="Microsoft Sans Serif"/>
                <a:cs typeface="Microsoft Sans Serif"/>
              </a:rPr>
              <a:t> </a:t>
            </a:r>
            <a:r>
              <a:rPr sz="1100" dirty="0">
                <a:latin typeface="Microsoft Sans Serif"/>
                <a:cs typeface="Microsoft Sans Serif"/>
              </a:rPr>
              <a:t>e</a:t>
            </a:r>
            <a:r>
              <a:rPr sz="1100" spc="-155" dirty="0">
                <a:latin typeface="Microsoft Sans Serif"/>
                <a:cs typeface="Microsoft Sans Serif"/>
              </a:rPr>
              <a:t> </a:t>
            </a:r>
            <a:r>
              <a:rPr sz="1100" dirty="0">
                <a:latin typeface="Microsoft Sans Serif"/>
                <a:cs typeface="Microsoft Sans Serif"/>
              </a:rPr>
              <a:t>l</a:t>
            </a:r>
            <a:r>
              <a:rPr sz="1100" spc="140" dirty="0">
                <a:latin typeface="Microsoft Sans Serif"/>
                <a:cs typeface="Microsoft Sans Serif"/>
              </a:rPr>
              <a:t> </a:t>
            </a:r>
            <a:r>
              <a:rPr sz="1100" spc="-5" dirty="0">
                <a:latin typeface="Microsoft Sans Serif"/>
                <a:cs typeface="Microsoft Sans Serif"/>
              </a:rPr>
              <a:t>has</a:t>
            </a:r>
            <a:r>
              <a:rPr sz="1100" spc="10" dirty="0">
                <a:latin typeface="Microsoft Sans Serif"/>
                <a:cs typeface="Microsoft Sans Serif"/>
              </a:rPr>
              <a:t> </a:t>
            </a:r>
            <a:r>
              <a:rPr sz="1100" spc="110" dirty="0">
                <a:latin typeface="Microsoft Sans Serif"/>
                <a:cs typeface="Microsoft Sans Serif"/>
              </a:rPr>
              <a:t>not</a:t>
            </a:r>
            <a:r>
              <a:rPr sz="1100" spc="155" dirty="0">
                <a:latin typeface="Microsoft Sans Serif"/>
                <a:cs typeface="Microsoft Sans Serif"/>
              </a:rPr>
              <a:t> </a:t>
            </a:r>
            <a:r>
              <a:rPr sz="1100" spc="70" dirty="0">
                <a:latin typeface="Microsoft Sans Serif"/>
                <a:cs typeface="Microsoft Sans Serif"/>
              </a:rPr>
              <a:t>only</a:t>
            </a:r>
            <a:r>
              <a:rPr sz="1100" spc="120" dirty="0">
                <a:latin typeface="Microsoft Sans Serif"/>
                <a:cs typeface="Microsoft Sans Serif"/>
              </a:rPr>
              <a:t> </a:t>
            </a:r>
            <a:r>
              <a:rPr sz="1100" spc="95" dirty="0">
                <a:latin typeface="Microsoft Sans Serif"/>
                <a:cs typeface="Microsoft Sans Serif"/>
              </a:rPr>
              <a:t>higher</a:t>
            </a:r>
            <a:r>
              <a:rPr sz="1100" spc="130" dirty="0">
                <a:latin typeface="Microsoft Sans Serif"/>
                <a:cs typeface="Microsoft Sans Serif"/>
              </a:rPr>
              <a:t> </a:t>
            </a:r>
            <a:r>
              <a:rPr sz="1100" spc="45" dirty="0">
                <a:latin typeface="Microsoft Sans Serif"/>
                <a:cs typeface="Microsoft Sans Serif"/>
              </a:rPr>
              <a:t>scores, </a:t>
            </a:r>
            <a:r>
              <a:rPr sz="1100" spc="50" dirty="0">
                <a:latin typeface="Microsoft Sans Serif"/>
                <a:cs typeface="Microsoft Sans Serif"/>
              </a:rPr>
              <a:t> </a:t>
            </a:r>
            <a:r>
              <a:rPr sz="1100" spc="114" dirty="0">
                <a:latin typeface="Microsoft Sans Serif"/>
                <a:cs typeface="Microsoft Sans Serif"/>
              </a:rPr>
              <a:t>but</a:t>
            </a:r>
            <a:r>
              <a:rPr sz="1100" spc="175" dirty="0">
                <a:latin typeface="Microsoft Sans Serif"/>
                <a:cs typeface="Microsoft Sans Serif"/>
              </a:rPr>
              <a:t> </a:t>
            </a:r>
            <a:r>
              <a:rPr sz="1100" spc="30" dirty="0">
                <a:latin typeface="Microsoft Sans Serif"/>
                <a:cs typeface="Microsoft Sans Serif"/>
              </a:rPr>
              <a:t>also</a:t>
            </a:r>
            <a:r>
              <a:rPr sz="1100" spc="10" dirty="0">
                <a:latin typeface="Microsoft Sans Serif"/>
                <a:cs typeface="Microsoft Sans Serif"/>
              </a:rPr>
              <a:t> </a:t>
            </a:r>
            <a:r>
              <a:rPr sz="1100" spc="90" dirty="0">
                <a:latin typeface="Microsoft Sans Serif"/>
                <a:cs typeface="Microsoft Sans Serif"/>
              </a:rPr>
              <a:t>the</a:t>
            </a:r>
            <a:r>
              <a:rPr sz="1100" spc="100" dirty="0">
                <a:latin typeface="Microsoft Sans Serif"/>
                <a:cs typeface="Microsoft Sans Serif"/>
              </a:rPr>
              <a:t> </a:t>
            </a:r>
            <a:r>
              <a:rPr sz="1100" spc="85" dirty="0">
                <a:latin typeface="Microsoft Sans Serif"/>
                <a:cs typeface="Microsoft Sans Serif"/>
              </a:rPr>
              <a:t>highest</a:t>
            </a:r>
            <a:r>
              <a:rPr sz="1100" spc="125" dirty="0">
                <a:latin typeface="Microsoft Sans Serif"/>
                <a:cs typeface="Microsoft Sans Serif"/>
              </a:rPr>
              <a:t> </a:t>
            </a:r>
            <a:r>
              <a:rPr sz="1100" spc="60" dirty="0">
                <a:latin typeface="Microsoft Sans Serif"/>
                <a:cs typeface="Microsoft Sans Serif"/>
              </a:rPr>
              <a:t>accuracy.</a:t>
            </a:r>
            <a:endParaRPr sz="1100">
              <a:latin typeface="Microsoft Sans Serif"/>
              <a:cs typeface="Microsoft Sans Serif"/>
            </a:endParaRPr>
          </a:p>
          <a:p>
            <a:pPr lvl="1">
              <a:lnSpc>
                <a:spcPct val="100000"/>
              </a:lnSpc>
              <a:spcBef>
                <a:spcPts val="50"/>
              </a:spcBef>
              <a:buFont typeface="Arial MT"/>
              <a:buChar char="•"/>
            </a:pPr>
            <a:endParaRPr sz="125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100" spc="114" dirty="0">
                <a:latin typeface="Calibri"/>
                <a:cs typeface="Calibri"/>
              </a:rPr>
              <a:t>S</a:t>
            </a:r>
            <a:r>
              <a:rPr sz="1100" spc="120" dirty="0">
                <a:latin typeface="Calibri"/>
                <a:cs typeface="Calibri"/>
              </a:rPr>
              <a:t>co</a:t>
            </a:r>
            <a:r>
              <a:rPr sz="1100" spc="105" dirty="0">
                <a:latin typeface="Calibri"/>
                <a:cs typeface="Calibri"/>
              </a:rPr>
              <a:t>r</a:t>
            </a:r>
            <a:r>
              <a:rPr sz="1100" spc="120" dirty="0">
                <a:latin typeface="Calibri"/>
                <a:cs typeface="Calibri"/>
              </a:rPr>
              <a:t>e</a:t>
            </a:r>
            <a:r>
              <a:rPr sz="1100" dirty="0">
                <a:latin typeface="Calibri"/>
                <a:cs typeface="Calibri"/>
              </a:rPr>
              <a:t>s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</a:t>
            </a:r>
            <a:r>
              <a:rPr sz="1100" spc="-8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n</a:t>
            </a:r>
            <a:r>
              <a:rPr sz="1100" spc="-9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d</a:t>
            </a:r>
            <a:r>
              <a:rPr sz="1100" spc="6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</a:t>
            </a:r>
            <a:r>
              <a:rPr sz="1100" spc="-6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</a:t>
            </a:r>
            <a:r>
              <a:rPr sz="1100" spc="-6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</a:t>
            </a:r>
            <a:r>
              <a:rPr sz="1100" spc="-6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u</a:t>
            </a:r>
            <a:r>
              <a:rPr sz="1100" spc="-6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r</a:t>
            </a:r>
            <a:r>
              <a:rPr sz="1100" spc="-6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</a:t>
            </a:r>
            <a:r>
              <a:rPr sz="1100" spc="-6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c</a:t>
            </a:r>
            <a:r>
              <a:rPr sz="1100" spc="-6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y</a:t>
            </a:r>
            <a:r>
              <a:rPr sz="1100" spc="60" dirty="0">
                <a:latin typeface="Calibri"/>
                <a:cs typeface="Calibri"/>
              </a:rPr>
              <a:t> </a:t>
            </a:r>
            <a:r>
              <a:rPr sz="1100" spc="20" dirty="0">
                <a:latin typeface="Calibri"/>
                <a:cs typeface="Calibri"/>
              </a:rPr>
              <a:t>o</a:t>
            </a:r>
            <a:r>
              <a:rPr sz="1100" dirty="0">
                <a:latin typeface="Calibri"/>
                <a:cs typeface="Calibri"/>
              </a:rPr>
              <a:t> f </a:t>
            </a:r>
            <a:r>
              <a:rPr sz="1100" spc="-9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h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e</a:t>
            </a:r>
            <a:r>
              <a:rPr sz="1100" spc="85" dirty="0">
                <a:latin typeface="Calibri"/>
                <a:cs typeface="Calibri"/>
              </a:rPr>
              <a:t> </a:t>
            </a:r>
            <a:r>
              <a:rPr sz="1100" spc="25" dirty="0">
                <a:latin typeface="Calibri"/>
                <a:cs typeface="Calibri"/>
              </a:rPr>
              <a:t>Te</a:t>
            </a:r>
            <a:r>
              <a:rPr sz="1100" spc="20" dirty="0">
                <a:latin typeface="Calibri"/>
                <a:cs typeface="Calibri"/>
              </a:rPr>
              <a:t>s</a:t>
            </a:r>
            <a:r>
              <a:rPr sz="1100" dirty="0">
                <a:latin typeface="Calibri"/>
                <a:cs typeface="Calibri"/>
              </a:rPr>
              <a:t>t</a:t>
            </a:r>
            <a:r>
              <a:rPr sz="1100" spc="-100" dirty="0">
                <a:latin typeface="Calibri"/>
                <a:cs typeface="Calibri"/>
              </a:rPr>
              <a:t> </a:t>
            </a:r>
            <a:r>
              <a:rPr sz="1100" spc="100" dirty="0">
                <a:latin typeface="Calibri"/>
                <a:cs typeface="Calibri"/>
              </a:rPr>
              <a:t>S</a:t>
            </a:r>
            <a:r>
              <a:rPr sz="1100" spc="105" dirty="0">
                <a:latin typeface="Calibri"/>
                <a:cs typeface="Calibri"/>
              </a:rPr>
              <a:t>e</a:t>
            </a:r>
            <a:r>
              <a:rPr sz="1100" dirty="0">
                <a:latin typeface="Calibri"/>
                <a:cs typeface="Calibri"/>
              </a:rPr>
              <a:t>t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8969" y="4700092"/>
            <a:ext cx="3498215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100" spc="95" dirty="0">
                <a:latin typeface="Microsoft Sans Serif"/>
                <a:cs typeface="Microsoft Sans Serif"/>
              </a:rPr>
              <a:t>Scores</a:t>
            </a:r>
            <a:r>
              <a:rPr sz="1100" spc="-25" dirty="0">
                <a:latin typeface="Microsoft Sans Serif"/>
                <a:cs typeface="Microsoft Sans Serif"/>
              </a:rPr>
              <a:t> </a:t>
            </a:r>
            <a:r>
              <a:rPr sz="1100" spc="110" dirty="0">
                <a:latin typeface="Microsoft Sans Serif"/>
                <a:cs typeface="Microsoft Sans Serif"/>
              </a:rPr>
              <a:t>and</a:t>
            </a:r>
            <a:r>
              <a:rPr sz="1100" spc="50" dirty="0">
                <a:latin typeface="Microsoft Sans Serif"/>
                <a:cs typeface="Microsoft Sans Serif"/>
              </a:rPr>
              <a:t> </a:t>
            </a:r>
            <a:r>
              <a:rPr sz="1100" dirty="0">
                <a:latin typeface="Microsoft Sans Serif"/>
                <a:cs typeface="Microsoft Sans Serif"/>
              </a:rPr>
              <a:t>A</a:t>
            </a:r>
            <a:r>
              <a:rPr sz="1100" spc="-110" dirty="0">
                <a:latin typeface="Microsoft Sans Serif"/>
                <a:cs typeface="Microsoft Sans Serif"/>
              </a:rPr>
              <a:t> </a:t>
            </a:r>
            <a:r>
              <a:rPr sz="1100" dirty="0">
                <a:latin typeface="Microsoft Sans Serif"/>
                <a:cs typeface="Microsoft Sans Serif"/>
              </a:rPr>
              <a:t>c</a:t>
            </a:r>
            <a:r>
              <a:rPr sz="1100" spc="-105" dirty="0">
                <a:latin typeface="Microsoft Sans Serif"/>
                <a:cs typeface="Microsoft Sans Serif"/>
              </a:rPr>
              <a:t> </a:t>
            </a:r>
            <a:r>
              <a:rPr sz="1100" dirty="0">
                <a:latin typeface="Microsoft Sans Serif"/>
                <a:cs typeface="Microsoft Sans Serif"/>
              </a:rPr>
              <a:t>c</a:t>
            </a:r>
            <a:r>
              <a:rPr sz="1100" spc="-105" dirty="0">
                <a:latin typeface="Microsoft Sans Serif"/>
                <a:cs typeface="Microsoft Sans Serif"/>
              </a:rPr>
              <a:t> </a:t>
            </a:r>
            <a:r>
              <a:rPr sz="1100" dirty="0">
                <a:latin typeface="Microsoft Sans Serif"/>
                <a:cs typeface="Microsoft Sans Serif"/>
              </a:rPr>
              <a:t>u</a:t>
            </a:r>
            <a:r>
              <a:rPr sz="1100" spc="-105" dirty="0">
                <a:latin typeface="Microsoft Sans Serif"/>
                <a:cs typeface="Microsoft Sans Serif"/>
              </a:rPr>
              <a:t> </a:t>
            </a:r>
            <a:r>
              <a:rPr sz="1100" dirty="0">
                <a:latin typeface="Microsoft Sans Serif"/>
                <a:cs typeface="Microsoft Sans Serif"/>
              </a:rPr>
              <a:t>r</a:t>
            </a:r>
            <a:r>
              <a:rPr sz="1100" spc="-100" dirty="0">
                <a:latin typeface="Microsoft Sans Serif"/>
                <a:cs typeface="Microsoft Sans Serif"/>
              </a:rPr>
              <a:t> </a:t>
            </a:r>
            <a:r>
              <a:rPr sz="1100" dirty="0">
                <a:latin typeface="Microsoft Sans Serif"/>
                <a:cs typeface="Microsoft Sans Serif"/>
              </a:rPr>
              <a:t>a</a:t>
            </a:r>
            <a:r>
              <a:rPr sz="1100" spc="-105" dirty="0">
                <a:latin typeface="Microsoft Sans Serif"/>
                <a:cs typeface="Microsoft Sans Serif"/>
              </a:rPr>
              <a:t> </a:t>
            </a:r>
            <a:r>
              <a:rPr sz="1100" dirty="0">
                <a:latin typeface="Microsoft Sans Serif"/>
                <a:cs typeface="Microsoft Sans Serif"/>
              </a:rPr>
              <a:t>c</a:t>
            </a:r>
            <a:r>
              <a:rPr sz="1100" spc="-105" dirty="0">
                <a:latin typeface="Microsoft Sans Serif"/>
                <a:cs typeface="Microsoft Sans Serif"/>
              </a:rPr>
              <a:t> </a:t>
            </a:r>
            <a:r>
              <a:rPr sz="1100" dirty="0">
                <a:latin typeface="Microsoft Sans Serif"/>
                <a:cs typeface="Microsoft Sans Serif"/>
              </a:rPr>
              <a:t>y</a:t>
            </a:r>
            <a:r>
              <a:rPr sz="1100" spc="75" dirty="0">
                <a:latin typeface="Microsoft Sans Serif"/>
                <a:cs typeface="Microsoft Sans Serif"/>
              </a:rPr>
              <a:t> </a:t>
            </a:r>
            <a:r>
              <a:rPr sz="1100" spc="130" dirty="0">
                <a:latin typeface="Microsoft Sans Serif"/>
                <a:cs typeface="Microsoft Sans Serif"/>
              </a:rPr>
              <a:t>of</a:t>
            </a:r>
            <a:r>
              <a:rPr sz="1100" spc="155" dirty="0">
                <a:latin typeface="Microsoft Sans Serif"/>
                <a:cs typeface="Microsoft Sans Serif"/>
              </a:rPr>
              <a:t> </a:t>
            </a:r>
            <a:r>
              <a:rPr sz="1100" dirty="0">
                <a:latin typeface="Microsoft Sans Serif"/>
                <a:cs typeface="Microsoft Sans Serif"/>
              </a:rPr>
              <a:t>t</a:t>
            </a:r>
            <a:r>
              <a:rPr sz="1100" spc="-75" dirty="0">
                <a:latin typeface="Microsoft Sans Serif"/>
                <a:cs typeface="Microsoft Sans Serif"/>
              </a:rPr>
              <a:t> </a:t>
            </a:r>
            <a:r>
              <a:rPr sz="1100" dirty="0">
                <a:latin typeface="Microsoft Sans Serif"/>
                <a:cs typeface="Microsoft Sans Serif"/>
              </a:rPr>
              <a:t>h</a:t>
            </a:r>
            <a:r>
              <a:rPr sz="1100" spc="-85" dirty="0">
                <a:latin typeface="Microsoft Sans Serif"/>
                <a:cs typeface="Microsoft Sans Serif"/>
              </a:rPr>
              <a:t> </a:t>
            </a:r>
            <a:r>
              <a:rPr sz="1100" dirty="0">
                <a:latin typeface="Microsoft Sans Serif"/>
                <a:cs typeface="Microsoft Sans Serif"/>
              </a:rPr>
              <a:t>e</a:t>
            </a:r>
            <a:r>
              <a:rPr sz="1100" spc="75" dirty="0">
                <a:latin typeface="Microsoft Sans Serif"/>
                <a:cs typeface="Microsoft Sans Serif"/>
              </a:rPr>
              <a:t> </a:t>
            </a:r>
            <a:r>
              <a:rPr sz="1100" spc="95" dirty="0">
                <a:latin typeface="Microsoft Sans Serif"/>
                <a:cs typeface="Microsoft Sans Serif"/>
              </a:rPr>
              <a:t>Entire</a:t>
            </a:r>
            <a:r>
              <a:rPr sz="1100" spc="20" dirty="0">
                <a:latin typeface="Microsoft Sans Serif"/>
                <a:cs typeface="Microsoft Sans Serif"/>
              </a:rPr>
              <a:t> </a:t>
            </a:r>
            <a:r>
              <a:rPr sz="1100" spc="60" dirty="0">
                <a:latin typeface="Microsoft Sans Serif"/>
                <a:cs typeface="Microsoft Sans Serif"/>
              </a:rPr>
              <a:t>Data</a:t>
            </a:r>
            <a:r>
              <a:rPr sz="1100" spc="-20" dirty="0">
                <a:latin typeface="Microsoft Sans Serif"/>
                <a:cs typeface="Microsoft Sans Serif"/>
              </a:rPr>
              <a:t> </a:t>
            </a:r>
            <a:r>
              <a:rPr sz="1100" spc="65" dirty="0">
                <a:latin typeface="Microsoft Sans Serif"/>
                <a:cs typeface="Microsoft Sans Serif"/>
              </a:rPr>
              <a:t>Set</a:t>
            </a:r>
            <a:endParaRPr sz="11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69" y="444246"/>
            <a:ext cx="483108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Classification</a:t>
            </a:r>
            <a:r>
              <a:rPr spc="-200" dirty="0"/>
              <a:t> </a:t>
            </a:r>
            <a:r>
              <a:rPr spc="-5" dirty="0"/>
              <a:t>Accuracy</a:t>
            </a: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63396" y="3518915"/>
            <a:ext cx="6615683" cy="90678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63396" y="4927091"/>
            <a:ext cx="6615683" cy="1098804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64"/>
              </a:lnSpc>
            </a:pPr>
            <a:fld id="{81D60167-4931-47E6-BA6A-407CBD079E47}" type="slidenum">
              <a:rPr spc="-5" dirty="0"/>
              <a:t>43</a:t>
            </a:fld>
            <a:endParaRPr spc="-5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1919725"/>
            <a:ext cx="9169400" cy="1800225"/>
          </a:xfrm>
          <a:prstGeom prst="rect">
            <a:avLst/>
          </a:prstGeom>
        </p:spPr>
        <p:txBody>
          <a:bodyPr vert="horz" wrap="square" lIns="0" tIns="17589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385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20" dirty="0">
                <a:solidFill>
                  <a:srgbClr val="292929"/>
                </a:solidFill>
                <a:latin typeface="Arial MT"/>
                <a:cs typeface="Arial MT"/>
              </a:rPr>
              <a:t>EXPLANATION</a:t>
            </a:r>
            <a:endParaRPr sz="2200">
              <a:latin typeface="Arial MT"/>
              <a:cs typeface="Arial MT"/>
            </a:endParaRPr>
          </a:p>
          <a:p>
            <a:pPr marL="241300" marR="5080" indent="-228600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1300" algn="l"/>
              </a:tabLst>
            </a:pPr>
            <a:r>
              <a:rPr sz="2400" spc="45" dirty="0">
                <a:latin typeface="Microsoft Sans Serif"/>
                <a:cs typeface="Microsoft Sans Serif"/>
              </a:rPr>
              <a:t>Examining</a:t>
            </a:r>
            <a:r>
              <a:rPr sz="2400" spc="85" dirty="0">
                <a:latin typeface="Microsoft Sans Serif"/>
                <a:cs typeface="Microsoft Sans Serif"/>
              </a:rPr>
              <a:t> </a:t>
            </a:r>
            <a:r>
              <a:rPr sz="2400" spc="105" dirty="0">
                <a:latin typeface="Microsoft Sans Serif"/>
                <a:cs typeface="Microsoft Sans Serif"/>
              </a:rPr>
              <a:t>the</a:t>
            </a:r>
            <a:r>
              <a:rPr sz="2400" spc="140" dirty="0">
                <a:latin typeface="Microsoft Sans Serif"/>
                <a:cs typeface="Microsoft Sans Serif"/>
              </a:rPr>
              <a:t> </a:t>
            </a:r>
            <a:r>
              <a:rPr sz="2400" spc="100" dirty="0">
                <a:latin typeface="Microsoft Sans Serif"/>
                <a:cs typeface="Microsoft Sans Serif"/>
              </a:rPr>
              <a:t>confusion</a:t>
            </a:r>
            <a:r>
              <a:rPr sz="2400" spc="140" dirty="0">
                <a:latin typeface="Microsoft Sans Serif"/>
                <a:cs typeface="Microsoft Sans Serif"/>
              </a:rPr>
              <a:t> </a:t>
            </a:r>
            <a:r>
              <a:rPr sz="2400" spc="85" dirty="0">
                <a:latin typeface="Microsoft Sans Serif"/>
                <a:cs typeface="Microsoft Sans Serif"/>
              </a:rPr>
              <a:t>matrix,</a:t>
            </a:r>
            <a:r>
              <a:rPr sz="2400" spc="75" dirty="0">
                <a:latin typeface="Microsoft Sans Serif"/>
                <a:cs typeface="Microsoft Sans Serif"/>
              </a:rPr>
              <a:t> </a:t>
            </a:r>
            <a:r>
              <a:rPr sz="2400" spc="85" dirty="0">
                <a:latin typeface="Microsoft Sans Serif"/>
                <a:cs typeface="Microsoft Sans Serif"/>
              </a:rPr>
              <a:t>we</a:t>
            </a:r>
            <a:r>
              <a:rPr sz="2400" spc="110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see</a:t>
            </a:r>
            <a:r>
              <a:rPr sz="2400" spc="5" dirty="0">
                <a:latin typeface="Microsoft Sans Serif"/>
                <a:cs typeface="Microsoft Sans Serif"/>
              </a:rPr>
              <a:t> </a:t>
            </a:r>
            <a:r>
              <a:rPr sz="2400" spc="114" dirty="0">
                <a:latin typeface="Microsoft Sans Serif"/>
                <a:cs typeface="Microsoft Sans Serif"/>
              </a:rPr>
              <a:t>that </a:t>
            </a:r>
            <a:r>
              <a:rPr sz="2400" spc="95" dirty="0">
                <a:latin typeface="Microsoft Sans Serif"/>
                <a:cs typeface="Microsoft Sans Serif"/>
              </a:rPr>
              <a:t>logistic </a:t>
            </a:r>
            <a:r>
              <a:rPr sz="2400" spc="100" dirty="0">
                <a:latin typeface="Microsoft Sans Serif"/>
                <a:cs typeface="Microsoft Sans Serif"/>
              </a:rPr>
              <a:t> </a:t>
            </a:r>
            <a:r>
              <a:rPr sz="2400" spc="50" dirty="0">
                <a:latin typeface="Microsoft Sans Serif"/>
                <a:cs typeface="Microsoft Sans Serif"/>
              </a:rPr>
              <a:t>regression</a:t>
            </a:r>
            <a:r>
              <a:rPr sz="2400" spc="125" dirty="0">
                <a:latin typeface="Microsoft Sans Serif"/>
                <a:cs typeface="Microsoft Sans Serif"/>
              </a:rPr>
              <a:t> </a:t>
            </a:r>
            <a:r>
              <a:rPr sz="2400" spc="80" dirty="0">
                <a:latin typeface="Microsoft Sans Serif"/>
                <a:cs typeface="Microsoft Sans Serif"/>
              </a:rPr>
              <a:t>can</a:t>
            </a:r>
            <a:r>
              <a:rPr sz="2400" spc="95" dirty="0">
                <a:latin typeface="Microsoft Sans Serif"/>
                <a:cs typeface="Microsoft Sans Serif"/>
              </a:rPr>
              <a:t> </a:t>
            </a:r>
            <a:r>
              <a:rPr sz="2400" spc="85" dirty="0">
                <a:latin typeface="Microsoft Sans Serif"/>
                <a:cs typeface="Microsoft Sans Serif"/>
              </a:rPr>
              <a:t>distinguish</a:t>
            </a:r>
            <a:r>
              <a:rPr sz="2400" spc="140" dirty="0">
                <a:latin typeface="Microsoft Sans Serif"/>
                <a:cs typeface="Microsoft Sans Serif"/>
              </a:rPr>
              <a:t> </a:t>
            </a:r>
            <a:r>
              <a:rPr sz="2400" spc="105" dirty="0">
                <a:latin typeface="Microsoft Sans Serif"/>
                <a:cs typeface="Microsoft Sans Serif"/>
              </a:rPr>
              <a:t>between</a:t>
            </a:r>
            <a:r>
              <a:rPr sz="2400" spc="120" dirty="0">
                <a:latin typeface="Microsoft Sans Serif"/>
                <a:cs typeface="Microsoft Sans Serif"/>
              </a:rPr>
              <a:t> </a:t>
            </a:r>
            <a:r>
              <a:rPr sz="2400" spc="100" dirty="0">
                <a:latin typeface="Microsoft Sans Serif"/>
                <a:cs typeface="Microsoft Sans Serif"/>
              </a:rPr>
              <a:t>the</a:t>
            </a:r>
            <a:r>
              <a:rPr sz="2400" spc="130" dirty="0">
                <a:latin typeface="Microsoft Sans Serif"/>
                <a:cs typeface="Microsoft Sans Serif"/>
              </a:rPr>
              <a:t> </a:t>
            </a:r>
            <a:r>
              <a:rPr sz="2400" spc="100" dirty="0">
                <a:latin typeface="Microsoft Sans Serif"/>
                <a:cs typeface="Microsoft Sans Serif"/>
              </a:rPr>
              <a:t>different</a:t>
            </a:r>
            <a:r>
              <a:rPr sz="2400" spc="165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Microsoft Sans Serif"/>
                <a:cs typeface="Microsoft Sans Serif"/>
              </a:rPr>
              <a:t>classes.</a:t>
            </a:r>
            <a:r>
              <a:rPr sz="2400" spc="20" dirty="0">
                <a:latin typeface="Microsoft Sans Serif"/>
                <a:cs typeface="Microsoft Sans Serif"/>
              </a:rPr>
              <a:t> </a:t>
            </a:r>
            <a:r>
              <a:rPr sz="2400" spc="-65" dirty="0">
                <a:latin typeface="Microsoft Sans Serif"/>
                <a:cs typeface="Microsoft Sans Serif"/>
              </a:rPr>
              <a:t>We </a:t>
            </a:r>
            <a:r>
              <a:rPr sz="2400" spc="-60" dirty="0">
                <a:latin typeface="Microsoft Sans Serif"/>
                <a:cs typeface="Microsoft Sans Serif"/>
              </a:rPr>
              <a:t> </a:t>
            </a:r>
            <a:r>
              <a:rPr sz="2400" spc="-5" dirty="0">
                <a:latin typeface="Microsoft Sans Serif"/>
                <a:cs typeface="Microsoft Sans Serif"/>
              </a:rPr>
              <a:t>see</a:t>
            </a:r>
            <a:r>
              <a:rPr sz="2400" spc="30" dirty="0">
                <a:latin typeface="Microsoft Sans Serif"/>
                <a:cs typeface="Microsoft Sans Serif"/>
              </a:rPr>
              <a:t> </a:t>
            </a:r>
            <a:r>
              <a:rPr sz="2400" spc="85" dirty="0">
                <a:latin typeface="Microsoft Sans Serif"/>
                <a:cs typeface="Microsoft Sans Serif"/>
              </a:rPr>
              <a:t>that</a:t>
            </a:r>
            <a:r>
              <a:rPr sz="2400" spc="100" dirty="0">
                <a:latin typeface="Microsoft Sans Serif"/>
                <a:cs typeface="Microsoft Sans Serif"/>
              </a:rPr>
              <a:t> </a:t>
            </a:r>
            <a:r>
              <a:rPr sz="2400" spc="70" dirty="0">
                <a:latin typeface="Microsoft Sans Serif"/>
                <a:cs typeface="Microsoft Sans Serif"/>
              </a:rPr>
              <a:t>the</a:t>
            </a:r>
            <a:r>
              <a:rPr sz="2400" spc="120" dirty="0">
                <a:latin typeface="Microsoft Sans Serif"/>
                <a:cs typeface="Microsoft Sans Serif"/>
              </a:rPr>
              <a:t> </a:t>
            </a:r>
            <a:r>
              <a:rPr sz="2400" spc="65" dirty="0">
                <a:latin typeface="Microsoft Sans Serif"/>
                <a:cs typeface="Microsoft Sans Serif"/>
              </a:rPr>
              <a:t>major</a:t>
            </a:r>
            <a:r>
              <a:rPr sz="2400" spc="120" dirty="0">
                <a:latin typeface="Microsoft Sans Serif"/>
                <a:cs typeface="Microsoft Sans Serif"/>
              </a:rPr>
              <a:t> </a:t>
            </a:r>
            <a:r>
              <a:rPr sz="2400" spc="95" dirty="0">
                <a:latin typeface="Microsoft Sans Serif"/>
                <a:cs typeface="Microsoft Sans Serif"/>
              </a:rPr>
              <a:t>problem</a:t>
            </a:r>
            <a:r>
              <a:rPr sz="2400" spc="185" dirty="0">
                <a:latin typeface="Microsoft Sans Serif"/>
                <a:cs typeface="Microsoft Sans Serif"/>
              </a:rPr>
              <a:t> </a:t>
            </a:r>
            <a:r>
              <a:rPr sz="2400" spc="-10" dirty="0">
                <a:latin typeface="Microsoft Sans Serif"/>
                <a:cs typeface="Microsoft Sans Serif"/>
              </a:rPr>
              <a:t>is</a:t>
            </a:r>
            <a:r>
              <a:rPr sz="2400" spc="10" dirty="0">
                <a:latin typeface="Microsoft Sans Serif"/>
                <a:cs typeface="Microsoft Sans Serif"/>
              </a:rPr>
              <a:t> </a:t>
            </a:r>
            <a:r>
              <a:rPr sz="2400" spc="20" dirty="0">
                <a:latin typeface="Microsoft Sans Serif"/>
                <a:cs typeface="Microsoft Sans Serif"/>
              </a:rPr>
              <a:t>false</a:t>
            </a:r>
            <a:r>
              <a:rPr sz="2400" spc="25" dirty="0">
                <a:latin typeface="Microsoft Sans Serif"/>
                <a:cs typeface="Microsoft Sans Serif"/>
              </a:rPr>
              <a:t> </a:t>
            </a:r>
            <a:r>
              <a:rPr sz="2400" spc="45" dirty="0">
                <a:latin typeface="Microsoft Sans Serif"/>
                <a:cs typeface="Microsoft Sans Serif"/>
              </a:rPr>
              <a:t>positives.</a:t>
            </a:r>
            <a:endParaRPr sz="24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44246"/>
            <a:ext cx="355346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Confusion</a:t>
            </a:r>
            <a:r>
              <a:rPr spc="-15" dirty="0"/>
              <a:t> </a:t>
            </a:r>
            <a:r>
              <a:rPr spc="-5" dirty="0"/>
              <a:t>Matrix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78495" y="3381755"/>
            <a:ext cx="4160520" cy="3174492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64"/>
              </a:lnSpc>
            </a:pPr>
            <a:fld id="{81D60167-4931-47E6-BA6A-407CBD079E47}" type="slidenum">
              <a:rPr spc="-5" dirty="0"/>
              <a:t>44</a:t>
            </a:fld>
            <a:endParaRPr spc="-5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1858136"/>
            <a:ext cx="5671820" cy="3982085"/>
          </a:xfrm>
          <a:prstGeom prst="rect">
            <a:avLst/>
          </a:prstGeom>
        </p:spPr>
        <p:txBody>
          <a:bodyPr vert="horz" wrap="square" lIns="0" tIns="45719" rIns="0" bIns="0" rtlCol="0">
            <a:spAutoFit/>
          </a:bodyPr>
          <a:lstStyle/>
          <a:p>
            <a:pPr marL="241300" marR="5080" indent="-228600">
              <a:lnSpc>
                <a:spcPct val="90000"/>
              </a:lnSpc>
              <a:spcBef>
                <a:spcPts val="359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0" dirty="0">
                <a:latin typeface="Calibri"/>
                <a:cs typeface="Calibri"/>
              </a:rPr>
              <a:t>The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optimal</a:t>
            </a:r>
            <a:r>
              <a:rPr sz="2200" spc="-5" dirty="0">
                <a:latin typeface="Calibri"/>
                <a:cs typeface="Calibri"/>
              </a:rPr>
              <a:t> algorithm </a:t>
            </a:r>
            <a:r>
              <a:rPr sz="2200" spc="-20" dirty="0">
                <a:latin typeface="Calibri"/>
                <a:cs typeface="Calibri"/>
              </a:rPr>
              <a:t>for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this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dataset</a:t>
            </a:r>
            <a:r>
              <a:rPr sz="2200" spc="-5" dirty="0">
                <a:latin typeface="Calibri"/>
                <a:cs typeface="Calibri"/>
              </a:rPr>
              <a:t> is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the 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Decision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45" dirty="0">
                <a:latin typeface="Calibri"/>
                <a:cs typeface="Calibri"/>
              </a:rPr>
              <a:t>Tree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Model.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Launches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characterized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by </a:t>
            </a:r>
            <a:r>
              <a:rPr sz="2200" spc="-48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lower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payload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mass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exhibit</a:t>
            </a:r>
            <a:r>
              <a:rPr sz="2200" spc="-5" dirty="0">
                <a:latin typeface="Calibri"/>
                <a:cs typeface="Calibri"/>
              </a:rPr>
              <a:t> superior</a:t>
            </a:r>
            <a:r>
              <a:rPr sz="2200" spc="-10" dirty="0">
                <a:latin typeface="Calibri"/>
                <a:cs typeface="Calibri"/>
              </a:rPr>
              <a:t> outcomes 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compared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to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those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with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a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higher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payload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mass. 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The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majority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of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launch</a:t>
            </a:r>
            <a:r>
              <a:rPr sz="2200" spc="-10" dirty="0">
                <a:latin typeface="Calibri"/>
                <a:cs typeface="Calibri"/>
              </a:rPr>
              <a:t> sites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are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located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in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close </a:t>
            </a:r>
            <a:r>
              <a:rPr sz="2200" spc="-48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vicinity </a:t>
            </a:r>
            <a:r>
              <a:rPr sz="2200" spc="-20" dirty="0">
                <a:latin typeface="Calibri"/>
                <a:cs typeface="Calibri"/>
              </a:rPr>
              <a:t>to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the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40" dirty="0">
                <a:latin typeface="Calibri"/>
                <a:cs typeface="Calibri"/>
              </a:rPr>
              <a:t>Equator,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and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all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sites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are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situated 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in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immediate</a:t>
            </a:r>
            <a:r>
              <a:rPr sz="2200" spc="25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proximity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to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coastlines.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Over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the 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passage</a:t>
            </a:r>
            <a:r>
              <a:rPr sz="2200" dirty="0">
                <a:latin typeface="Calibri"/>
                <a:cs typeface="Calibri"/>
              </a:rPr>
              <a:t> of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time,</a:t>
            </a:r>
            <a:r>
              <a:rPr sz="2200" spc="2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there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is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an </a:t>
            </a:r>
            <a:r>
              <a:rPr sz="2200" spc="-10" dirty="0">
                <a:latin typeface="Calibri"/>
                <a:cs typeface="Calibri"/>
              </a:rPr>
              <a:t>observable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upward </a:t>
            </a:r>
            <a:r>
              <a:rPr sz="2200" spc="-10" dirty="0">
                <a:latin typeface="Calibri"/>
                <a:cs typeface="Calibri"/>
              </a:rPr>
              <a:t> trend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in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the </a:t>
            </a:r>
            <a:r>
              <a:rPr sz="2200" spc="-10" dirty="0">
                <a:latin typeface="Calibri"/>
                <a:cs typeface="Calibri"/>
              </a:rPr>
              <a:t>success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30" dirty="0">
                <a:latin typeface="Calibri"/>
                <a:cs typeface="Calibri"/>
              </a:rPr>
              <a:t>rate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of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launches.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Among</a:t>
            </a:r>
            <a:r>
              <a:rPr sz="2200" spc="2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all </a:t>
            </a:r>
            <a:r>
              <a:rPr sz="2200" spc="-48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launch</a:t>
            </a:r>
            <a:r>
              <a:rPr sz="2200" spc="-2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sites,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KSC</a:t>
            </a:r>
            <a:r>
              <a:rPr sz="2200" spc="2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LC-39A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boasts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the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highest 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success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25" dirty="0">
                <a:latin typeface="Calibri"/>
                <a:cs typeface="Calibri"/>
              </a:rPr>
              <a:t>rate.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The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orbits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denoted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as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ES-L1,</a:t>
            </a:r>
            <a:r>
              <a:rPr sz="2200" spc="20" dirty="0">
                <a:latin typeface="Calibri"/>
                <a:cs typeface="Calibri"/>
              </a:rPr>
              <a:t> </a:t>
            </a:r>
            <a:r>
              <a:rPr sz="2200" spc="-30" dirty="0">
                <a:latin typeface="Calibri"/>
                <a:cs typeface="Calibri"/>
              </a:rPr>
              <a:t>GEO, </a:t>
            </a:r>
            <a:r>
              <a:rPr sz="2200" spc="-25" dirty="0">
                <a:latin typeface="Calibri"/>
                <a:cs typeface="Calibri"/>
              </a:rPr>
              <a:t> </a:t>
            </a:r>
            <a:r>
              <a:rPr sz="2200" spc="-30" dirty="0">
                <a:latin typeface="Calibri"/>
                <a:cs typeface="Calibri"/>
              </a:rPr>
              <a:t>HEO,</a:t>
            </a:r>
            <a:r>
              <a:rPr sz="2200" spc="2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and </a:t>
            </a:r>
            <a:r>
              <a:rPr sz="2200" spc="-10" dirty="0">
                <a:latin typeface="Calibri"/>
                <a:cs typeface="Calibri"/>
              </a:rPr>
              <a:t>SSO</a:t>
            </a:r>
            <a:r>
              <a:rPr sz="2200" spc="2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consistently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demonstrate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a 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perfect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success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30" dirty="0">
                <a:latin typeface="Calibri"/>
                <a:cs typeface="Calibri"/>
              </a:rPr>
              <a:t>rate</a:t>
            </a:r>
            <a:r>
              <a:rPr sz="2200" dirty="0">
                <a:latin typeface="Calibri"/>
                <a:cs typeface="Calibri"/>
              </a:rPr>
              <a:t> of </a:t>
            </a:r>
            <a:r>
              <a:rPr sz="2200" spc="-5" dirty="0">
                <a:latin typeface="Calibri"/>
                <a:cs typeface="Calibri"/>
              </a:rPr>
              <a:t>100%.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64"/>
              </a:lnSpc>
            </a:pPr>
            <a:fld id="{81D60167-4931-47E6-BA6A-407CBD079E47}" type="slidenum">
              <a:rPr spc="-5" dirty="0"/>
              <a:t>45</a:t>
            </a:fld>
            <a:endParaRPr spc="-5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44246"/>
            <a:ext cx="258127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Conc</a:t>
            </a:r>
            <a:r>
              <a:rPr spc="-20" dirty="0"/>
              <a:t>l</a:t>
            </a:r>
            <a:r>
              <a:rPr spc="-5" dirty="0"/>
              <a:t>usi</a:t>
            </a:r>
            <a:r>
              <a:rPr spc="5" dirty="0"/>
              <a:t>o</a:t>
            </a:r>
            <a:r>
              <a:rPr spc="-5" dirty="0"/>
              <a:t>ns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1885314"/>
            <a:ext cx="9720580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Include</a:t>
            </a:r>
            <a:r>
              <a:rPr sz="220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any</a:t>
            </a:r>
            <a:r>
              <a:rPr sz="2200" spc="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relevant</a:t>
            </a:r>
            <a:r>
              <a:rPr sz="2200" spc="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assets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like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Python</a:t>
            </a:r>
            <a:r>
              <a:rPr sz="2200" spc="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code</a:t>
            </a:r>
            <a:r>
              <a:rPr sz="220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snippets,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SQL</a:t>
            </a:r>
            <a:r>
              <a:rPr sz="2200" spc="-7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queries,</a:t>
            </a:r>
            <a:r>
              <a:rPr sz="2200" spc="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charts,</a:t>
            </a:r>
            <a:endParaRPr sz="2200">
              <a:latin typeface="Arial MT"/>
              <a:cs typeface="Arial MT"/>
            </a:endParaRPr>
          </a:p>
          <a:p>
            <a:pPr marL="241300">
              <a:lnSpc>
                <a:spcPct val="100000"/>
              </a:lnSpc>
            </a:pP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Notebook</a:t>
            </a:r>
            <a:r>
              <a:rPr sz="2200" spc="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outputs,</a:t>
            </a:r>
            <a:r>
              <a:rPr sz="2200" spc="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or</a:t>
            </a:r>
            <a:r>
              <a:rPr sz="220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data</a:t>
            </a:r>
            <a:r>
              <a:rPr sz="2200" spc="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sets</a:t>
            </a:r>
            <a:r>
              <a:rPr sz="220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that</a:t>
            </a:r>
            <a:r>
              <a:rPr sz="22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you</a:t>
            </a:r>
            <a:r>
              <a:rPr sz="2200" spc="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may</a:t>
            </a:r>
            <a:r>
              <a:rPr sz="2200" spc="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have</a:t>
            </a:r>
            <a:r>
              <a:rPr sz="2200" spc="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created</a:t>
            </a:r>
            <a:r>
              <a:rPr sz="2200" spc="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during</a:t>
            </a:r>
            <a:r>
              <a:rPr sz="220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this</a:t>
            </a:r>
            <a:r>
              <a:rPr sz="2200" spc="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project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64"/>
              </a:lnSpc>
            </a:pPr>
            <a:fld id="{81D60167-4931-47E6-BA6A-407CBD079E47}" type="slidenum">
              <a:rPr spc="-5" dirty="0"/>
              <a:t>46</a:t>
            </a:fld>
            <a:endParaRPr spc="-5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44246"/>
            <a:ext cx="198120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Ap</a:t>
            </a:r>
            <a:r>
              <a:rPr spc="-20" dirty="0"/>
              <a:t>p</a:t>
            </a:r>
            <a:r>
              <a:rPr spc="-5" dirty="0"/>
              <a:t>endix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99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997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975083" y="6400596"/>
            <a:ext cx="13843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solidFill>
                  <a:srgbClr val="1C7CDB"/>
                </a:solidFill>
                <a:latin typeface="Arial MT"/>
                <a:cs typeface="Arial MT"/>
              </a:rPr>
              <a:t>5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65048" y="2813304"/>
            <a:ext cx="1059180" cy="368935"/>
          </a:xfrm>
          <a:prstGeom prst="rect">
            <a:avLst/>
          </a:prstGeom>
          <a:solidFill>
            <a:srgbClr val="0947CA"/>
          </a:solidFill>
        </p:spPr>
        <p:txBody>
          <a:bodyPr vert="horz" wrap="square" lIns="0" tIns="3048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40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Section</a:t>
            </a:r>
            <a:r>
              <a:rPr sz="18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241151" y="6088481"/>
            <a:ext cx="13843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solidFill>
                  <a:srgbClr val="1C7CDB"/>
                </a:solidFill>
                <a:latin typeface="Arial MT"/>
                <a:cs typeface="Arial MT"/>
              </a:rPr>
              <a:t>6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8969" y="1218836"/>
            <a:ext cx="10681970" cy="4523740"/>
          </a:xfrm>
          <a:prstGeom prst="rect">
            <a:avLst/>
          </a:prstGeom>
        </p:spPr>
        <p:txBody>
          <a:bodyPr vert="horz" wrap="square" lIns="0" tIns="1905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0"/>
              </a:spcBef>
            </a:pPr>
            <a:r>
              <a:rPr sz="2200" spc="-5" dirty="0">
                <a:solidFill>
                  <a:srgbClr val="0A48CA"/>
                </a:solidFill>
                <a:latin typeface="Arial MT"/>
                <a:cs typeface="Arial MT"/>
              </a:rPr>
              <a:t>Executive</a:t>
            </a:r>
            <a:r>
              <a:rPr sz="2200" spc="-30" dirty="0">
                <a:solidFill>
                  <a:srgbClr val="0A48CA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0A48CA"/>
                </a:solidFill>
                <a:latin typeface="Arial MT"/>
                <a:cs typeface="Arial MT"/>
              </a:rPr>
              <a:t>Summary</a:t>
            </a:r>
            <a:endParaRPr sz="2200">
              <a:latin typeface="Arial MT"/>
              <a:cs typeface="Arial MT"/>
            </a:endParaRPr>
          </a:p>
          <a:p>
            <a:pPr marL="241300" indent="-228600">
              <a:lnSpc>
                <a:spcPct val="100000"/>
              </a:lnSpc>
              <a:spcBef>
                <a:spcPts val="1405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Data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collection</a:t>
            </a:r>
            <a:r>
              <a:rPr sz="2200" spc="-3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methodology:</a:t>
            </a:r>
            <a:endParaRPr sz="2200">
              <a:latin typeface="Arial MT"/>
              <a:cs typeface="Arial MT"/>
            </a:endParaRPr>
          </a:p>
          <a:p>
            <a:pPr marL="698500" lvl="1" indent="-229235">
              <a:lnSpc>
                <a:spcPct val="100000"/>
              </a:lnSpc>
              <a:spcBef>
                <a:spcPts val="1405"/>
              </a:spcBef>
              <a:buChar char="•"/>
              <a:tabLst>
                <a:tab pos="697865" algn="l"/>
                <a:tab pos="699135" algn="l"/>
              </a:tabLst>
            </a:pPr>
            <a:r>
              <a:rPr sz="1900" spc="-5" dirty="0">
                <a:solidFill>
                  <a:srgbClr val="767070"/>
                </a:solidFill>
                <a:latin typeface="Arial MT"/>
                <a:cs typeface="Arial MT"/>
              </a:rPr>
              <a:t>Using</a:t>
            </a:r>
            <a:r>
              <a:rPr sz="1900" spc="25" dirty="0">
                <a:solidFill>
                  <a:srgbClr val="767070"/>
                </a:solidFill>
                <a:latin typeface="Arial MT"/>
                <a:cs typeface="Arial MT"/>
              </a:rPr>
              <a:t> </a:t>
            </a:r>
            <a:r>
              <a:rPr sz="1900" spc="-5" dirty="0">
                <a:solidFill>
                  <a:srgbClr val="767070"/>
                </a:solidFill>
                <a:latin typeface="Arial MT"/>
                <a:cs typeface="Arial MT"/>
              </a:rPr>
              <a:t>spaceX</a:t>
            </a:r>
            <a:r>
              <a:rPr sz="1900" spc="25" dirty="0">
                <a:solidFill>
                  <a:srgbClr val="767070"/>
                </a:solidFill>
                <a:latin typeface="Arial MT"/>
                <a:cs typeface="Arial MT"/>
              </a:rPr>
              <a:t> </a:t>
            </a:r>
            <a:r>
              <a:rPr sz="1900" spc="-5" dirty="0">
                <a:solidFill>
                  <a:srgbClr val="767070"/>
                </a:solidFill>
                <a:latin typeface="Arial MT"/>
                <a:cs typeface="Arial MT"/>
              </a:rPr>
              <a:t>RE</a:t>
            </a:r>
            <a:r>
              <a:rPr sz="1900" spc="-15" dirty="0">
                <a:solidFill>
                  <a:srgbClr val="767070"/>
                </a:solidFill>
                <a:latin typeface="Arial MT"/>
                <a:cs typeface="Arial MT"/>
              </a:rPr>
              <a:t>S</a:t>
            </a:r>
            <a:r>
              <a:rPr sz="1900" spc="-5" dirty="0">
                <a:solidFill>
                  <a:srgbClr val="767070"/>
                </a:solidFill>
                <a:latin typeface="Arial MT"/>
                <a:cs typeface="Arial MT"/>
              </a:rPr>
              <a:t>T</a:t>
            </a:r>
            <a:r>
              <a:rPr sz="1900" spc="-130" dirty="0">
                <a:solidFill>
                  <a:srgbClr val="767070"/>
                </a:solidFill>
                <a:latin typeface="Arial MT"/>
                <a:cs typeface="Arial MT"/>
              </a:rPr>
              <a:t> </a:t>
            </a:r>
            <a:r>
              <a:rPr sz="1900" spc="-5" dirty="0">
                <a:solidFill>
                  <a:srgbClr val="767070"/>
                </a:solidFill>
                <a:latin typeface="Arial MT"/>
                <a:cs typeface="Arial MT"/>
              </a:rPr>
              <a:t>A</a:t>
            </a:r>
            <a:r>
              <a:rPr sz="1900" spc="-15" dirty="0">
                <a:solidFill>
                  <a:srgbClr val="767070"/>
                </a:solidFill>
                <a:latin typeface="Arial MT"/>
                <a:cs typeface="Arial MT"/>
              </a:rPr>
              <a:t>P</a:t>
            </a:r>
            <a:r>
              <a:rPr sz="1900" spc="-5" dirty="0">
                <a:solidFill>
                  <a:srgbClr val="767070"/>
                </a:solidFill>
                <a:latin typeface="Arial MT"/>
                <a:cs typeface="Arial MT"/>
              </a:rPr>
              <a:t>I</a:t>
            </a:r>
            <a:endParaRPr sz="1900">
              <a:latin typeface="Arial MT"/>
              <a:cs typeface="Arial MT"/>
            </a:endParaRPr>
          </a:p>
          <a:p>
            <a:pPr marL="227965" marR="7484109" lvl="1" indent="-227965" algn="r">
              <a:lnSpc>
                <a:spcPct val="100000"/>
              </a:lnSpc>
              <a:spcBef>
                <a:spcPts val="1405"/>
              </a:spcBef>
              <a:buChar char="•"/>
              <a:tabLst>
                <a:tab pos="227965" algn="l"/>
                <a:tab pos="699135" algn="l"/>
              </a:tabLst>
            </a:pPr>
            <a:r>
              <a:rPr sz="1900" spc="-20" dirty="0">
                <a:solidFill>
                  <a:srgbClr val="767070"/>
                </a:solidFill>
                <a:latin typeface="Arial MT"/>
                <a:cs typeface="Arial MT"/>
              </a:rPr>
              <a:t>Web</a:t>
            </a:r>
            <a:r>
              <a:rPr sz="1900" spc="5" dirty="0">
                <a:solidFill>
                  <a:srgbClr val="767070"/>
                </a:solidFill>
                <a:latin typeface="Arial MT"/>
                <a:cs typeface="Arial MT"/>
              </a:rPr>
              <a:t> </a:t>
            </a:r>
            <a:r>
              <a:rPr sz="1900" spc="-5" dirty="0">
                <a:solidFill>
                  <a:srgbClr val="767070"/>
                </a:solidFill>
                <a:latin typeface="Arial MT"/>
                <a:cs typeface="Arial MT"/>
              </a:rPr>
              <a:t>scraping</a:t>
            </a:r>
            <a:r>
              <a:rPr sz="1900" spc="30" dirty="0">
                <a:solidFill>
                  <a:srgbClr val="767070"/>
                </a:solidFill>
                <a:latin typeface="Arial MT"/>
                <a:cs typeface="Arial MT"/>
              </a:rPr>
              <a:t> </a:t>
            </a:r>
            <a:r>
              <a:rPr sz="1900" spc="-5" dirty="0">
                <a:solidFill>
                  <a:srgbClr val="767070"/>
                </a:solidFill>
                <a:latin typeface="Arial MT"/>
                <a:cs typeface="Arial MT"/>
              </a:rPr>
              <a:t>from wiki</a:t>
            </a:r>
            <a:endParaRPr sz="1900">
              <a:latin typeface="Arial MT"/>
              <a:cs typeface="Arial MT"/>
            </a:endParaRPr>
          </a:p>
          <a:p>
            <a:pPr marL="227965" marR="7538720" indent="-227965" algn="r">
              <a:lnSpc>
                <a:spcPct val="100000"/>
              </a:lnSpc>
              <a:spcBef>
                <a:spcPts val="1390"/>
              </a:spcBef>
              <a:buChar char="•"/>
              <a:tabLst>
                <a:tab pos="227965" algn="l"/>
                <a:tab pos="241300" algn="l"/>
              </a:tabLst>
            </a:pP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Perform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data</a:t>
            </a:r>
            <a:r>
              <a:rPr sz="220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wrangling</a:t>
            </a:r>
            <a:endParaRPr sz="2200">
              <a:latin typeface="Arial MT"/>
              <a:cs typeface="Arial MT"/>
            </a:endParaRPr>
          </a:p>
          <a:p>
            <a:pPr marL="698500" lvl="1" indent="-229235">
              <a:lnSpc>
                <a:spcPct val="100000"/>
              </a:lnSpc>
              <a:spcBef>
                <a:spcPts val="1410"/>
              </a:spcBef>
              <a:buChar char="•"/>
              <a:tabLst>
                <a:tab pos="697865" algn="l"/>
                <a:tab pos="699135" algn="l"/>
              </a:tabLst>
            </a:pPr>
            <a:r>
              <a:rPr sz="2100" spc="-5" dirty="0">
                <a:solidFill>
                  <a:srgbClr val="292929"/>
                </a:solidFill>
                <a:latin typeface="Arial MT"/>
                <a:cs typeface="Arial MT"/>
              </a:rPr>
              <a:t>Data</a:t>
            </a:r>
            <a:r>
              <a:rPr sz="2100" spc="-4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100" dirty="0">
                <a:solidFill>
                  <a:srgbClr val="292929"/>
                </a:solidFill>
                <a:latin typeface="Arial MT"/>
                <a:cs typeface="Arial MT"/>
              </a:rPr>
              <a:t>Filtering</a:t>
            </a:r>
            <a:endParaRPr sz="2100">
              <a:latin typeface="Arial MT"/>
              <a:cs typeface="Arial MT"/>
            </a:endParaRPr>
          </a:p>
          <a:p>
            <a:pPr marL="698500" lvl="1" indent="-229235">
              <a:lnSpc>
                <a:spcPct val="100000"/>
              </a:lnSpc>
              <a:spcBef>
                <a:spcPts val="1395"/>
              </a:spcBef>
              <a:buChar char="•"/>
              <a:tabLst>
                <a:tab pos="697865" algn="l"/>
                <a:tab pos="699135" algn="l"/>
              </a:tabLst>
            </a:pPr>
            <a:r>
              <a:rPr sz="2100" spc="-5" dirty="0">
                <a:solidFill>
                  <a:srgbClr val="292929"/>
                </a:solidFill>
                <a:latin typeface="Arial MT"/>
                <a:cs typeface="Arial MT"/>
              </a:rPr>
              <a:t>Deal</a:t>
            </a:r>
            <a:r>
              <a:rPr sz="2100" spc="-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100" dirty="0">
                <a:solidFill>
                  <a:srgbClr val="292929"/>
                </a:solidFill>
                <a:latin typeface="Arial MT"/>
                <a:cs typeface="Arial MT"/>
              </a:rPr>
              <a:t>missing</a:t>
            </a:r>
            <a:r>
              <a:rPr sz="2100" spc="-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100" spc="-5" dirty="0">
                <a:solidFill>
                  <a:srgbClr val="292929"/>
                </a:solidFill>
                <a:latin typeface="Arial MT"/>
                <a:cs typeface="Arial MT"/>
              </a:rPr>
              <a:t>values and</a:t>
            </a:r>
            <a:r>
              <a:rPr sz="21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100" spc="-5" dirty="0">
                <a:solidFill>
                  <a:srgbClr val="292929"/>
                </a:solidFill>
                <a:latin typeface="Arial MT"/>
                <a:cs typeface="Arial MT"/>
              </a:rPr>
              <a:t>prepare</a:t>
            </a:r>
            <a:r>
              <a:rPr sz="21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100" spc="-5" dirty="0">
                <a:solidFill>
                  <a:srgbClr val="292929"/>
                </a:solidFill>
                <a:latin typeface="Arial MT"/>
                <a:cs typeface="Arial MT"/>
              </a:rPr>
              <a:t>data</a:t>
            </a:r>
            <a:r>
              <a:rPr sz="21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100" dirty="0">
                <a:solidFill>
                  <a:srgbClr val="292929"/>
                </a:solidFill>
                <a:latin typeface="Arial MT"/>
                <a:cs typeface="Arial MT"/>
              </a:rPr>
              <a:t>to </a:t>
            </a:r>
            <a:r>
              <a:rPr sz="2100" spc="-5" dirty="0">
                <a:solidFill>
                  <a:srgbClr val="292929"/>
                </a:solidFill>
                <a:latin typeface="Arial MT"/>
                <a:cs typeface="Arial MT"/>
              </a:rPr>
              <a:t>binary</a:t>
            </a:r>
            <a:r>
              <a:rPr sz="21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100" dirty="0">
                <a:solidFill>
                  <a:srgbClr val="292929"/>
                </a:solidFill>
                <a:latin typeface="Arial MT"/>
                <a:cs typeface="Arial MT"/>
              </a:rPr>
              <a:t>classification</a:t>
            </a:r>
            <a:r>
              <a:rPr sz="2100" spc="-5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100" spc="-5" dirty="0">
                <a:solidFill>
                  <a:srgbClr val="292929"/>
                </a:solidFill>
                <a:latin typeface="Arial MT"/>
                <a:cs typeface="Arial MT"/>
              </a:rPr>
              <a:t>using</a:t>
            </a:r>
            <a:r>
              <a:rPr sz="2100" spc="-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100" spc="-5" dirty="0">
                <a:solidFill>
                  <a:srgbClr val="292929"/>
                </a:solidFill>
                <a:latin typeface="Arial MT"/>
                <a:cs typeface="Arial MT"/>
              </a:rPr>
              <a:t>one</a:t>
            </a:r>
            <a:r>
              <a:rPr sz="21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100" spc="-5" dirty="0">
                <a:solidFill>
                  <a:srgbClr val="292929"/>
                </a:solidFill>
                <a:latin typeface="Arial MT"/>
                <a:cs typeface="Arial MT"/>
              </a:rPr>
              <a:t>hot</a:t>
            </a:r>
            <a:r>
              <a:rPr sz="21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100" spc="-5" dirty="0">
                <a:solidFill>
                  <a:srgbClr val="292929"/>
                </a:solidFill>
                <a:latin typeface="Arial MT"/>
                <a:cs typeface="Arial MT"/>
              </a:rPr>
              <a:t>encoding</a:t>
            </a:r>
            <a:endParaRPr sz="2100">
              <a:latin typeface="Arial MT"/>
              <a:cs typeface="Arial MT"/>
            </a:endParaRPr>
          </a:p>
          <a:p>
            <a:pPr marL="241300" indent="-228600">
              <a:lnSpc>
                <a:spcPct val="100000"/>
              </a:lnSpc>
              <a:spcBef>
                <a:spcPts val="1400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Perform</a:t>
            </a:r>
            <a:r>
              <a:rPr sz="2200" spc="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exploratory</a:t>
            </a:r>
            <a:r>
              <a:rPr sz="2200" spc="4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data</a:t>
            </a:r>
            <a:r>
              <a:rPr sz="220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analysis</a:t>
            </a:r>
            <a:r>
              <a:rPr sz="220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(EDA)</a:t>
            </a:r>
            <a:r>
              <a:rPr sz="220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using</a:t>
            </a:r>
            <a:r>
              <a:rPr sz="22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visualization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and</a:t>
            </a:r>
            <a:r>
              <a:rPr sz="2200" spc="5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SQL</a:t>
            </a:r>
            <a:endParaRPr sz="2200">
              <a:latin typeface="Arial MT"/>
              <a:cs typeface="Arial MT"/>
            </a:endParaRPr>
          </a:p>
          <a:p>
            <a:pPr marL="241300" indent="-228600">
              <a:lnSpc>
                <a:spcPct val="100000"/>
              </a:lnSpc>
              <a:spcBef>
                <a:spcPts val="1405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Perform</a:t>
            </a:r>
            <a:r>
              <a:rPr sz="2200" spc="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interactive</a:t>
            </a:r>
            <a:r>
              <a:rPr sz="2200" spc="2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visual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analytics</a:t>
            </a:r>
            <a:r>
              <a:rPr sz="220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using</a:t>
            </a:r>
            <a:r>
              <a:rPr sz="22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Folium</a:t>
            </a:r>
            <a:r>
              <a:rPr sz="2200" spc="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and</a:t>
            </a:r>
            <a:r>
              <a:rPr sz="2200" spc="7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Plotly</a:t>
            </a:r>
            <a:r>
              <a:rPr sz="2200" spc="1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Dash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48969" y="5894019"/>
            <a:ext cx="6992620" cy="82994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Perform</a:t>
            </a:r>
            <a:r>
              <a:rPr sz="2200" spc="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predictive</a:t>
            </a:r>
            <a:r>
              <a:rPr sz="2200" spc="1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analysis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using</a:t>
            </a:r>
            <a:r>
              <a:rPr sz="2200" spc="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92929"/>
                </a:solidFill>
                <a:latin typeface="Arial MT"/>
                <a:cs typeface="Arial MT"/>
              </a:rPr>
              <a:t>classification</a:t>
            </a:r>
            <a:r>
              <a:rPr sz="2200" spc="-25" dirty="0">
                <a:solidFill>
                  <a:srgbClr val="292929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models</a:t>
            </a:r>
            <a:endParaRPr sz="2200">
              <a:latin typeface="Arial MT"/>
              <a:cs typeface="Arial MT"/>
            </a:endParaRPr>
          </a:p>
          <a:p>
            <a:pPr marL="698500" lvl="1" indent="-229235">
              <a:lnSpc>
                <a:spcPct val="100000"/>
              </a:lnSpc>
              <a:spcBef>
                <a:spcPts val="1415"/>
              </a:spcBef>
              <a:buChar char="•"/>
              <a:tabLst>
                <a:tab pos="697865" algn="l"/>
                <a:tab pos="699135" algn="l"/>
              </a:tabLst>
            </a:pPr>
            <a:r>
              <a:rPr sz="1900" spc="-5" dirty="0">
                <a:solidFill>
                  <a:srgbClr val="767070"/>
                </a:solidFill>
                <a:latin typeface="Arial MT"/>
                <a:cs typeface="Arial MT"/>
              </a:rPr>
              <a:t>How</a:t>
            </a:r>
            <a:r>
              <a:rPr sz="1900" spc="15" dirty="0">
                <a:solidFill>
                  <a:srgbClr val="767070"/>
                </a:solidFill>
                <a:latin typeface="Arial MT"/>
                <a:cs typeface="Arial MT"/>
              </a:rPr>
              <a:t> </a:t>
            </a:r>
            <a:r>
              <a:rPr sz="1900" spc="-5" dirty="0">
                <a:solidFill>
                  <a:srgbClr val="767070"/>
                </a:solidFill>
                <a:latin typeface="Arial MT"/>
                <a:cs typeface="Arial MT"/>
              </a:rPr>
              <a:t>to</a:t>
            </a:r>
            <a:r>
              <a:rPr sz="1900" dirty="0">
                <a:solidFill>
                  <a:srgbClr val="767070"/>
                </a:solidFill>
                <a:latin typeface="Arial MT"/>
                <a:cs typeface="Arial MT"/>
              </a:rPr>
              <a:t> </a:t>
            </a:r>
            <a:r>
              <a:rPr sz="1900" spc="-5" dirty="0">
                <a:solidFill>
                  <a:srgbClr val="767070"/>
                </a:solidFill>
                <a:latin typeface="Arial MT"/>
                <a:cs typeface="Arial MT"/>
              </a:rPr>
              <a:t>build,</a:t>
            </a:r>
            <a:r>
              <a:rPr sz="1900" spc="25" dirty="0">
                <a:solidFill>
                  <a:srgbClr val="767070"/>
                </a:solidFill>
                <a:latin typeface="Arial MT"/>
                <a:cs typeface="Arial MT"/>
              </a:rPr>
              <a:t> </a:t>
            </a:r>
            <a:r>
              <a:rPr sz="1900" spc="-5" dirty="0">
                <a:solidFill>
                  <a:srgbClr val="767070"/>
                </a:solidFill>
                <a:latin typeface="Arial MT"/>
                <a:cs typeface="Arial MT"/>
              </a:rPr>
              <a:t>tune,</a:t>
            </a:r>
            <a:r>
              <a:rPr sz="1900" spc="15" dirty="0">
                <a:solidFill>
                  <a:srgbClr val="767070"/>
                </a:solidFill>
                <a:latin typeface="Arial MT"/>
                <a:cs typeface="Arial MT"/>
              </a:rPr>
              <a:t> </a:t>
            </a:r>
            <a:r>
              <a:rPr sz="1900" spc="-5" dirty="0">
                <a:solidFill>
                  <a:srgbClr val="767070"/>
                </a:solidFill>
                <a:latin typeface="Arial MT"/>
                <a:cs typeface="Arial MT"/>
              </a:rPr>
              <a:t>evaluate</a:t>
            </a:r>
            <a:r>
              <a:rPr sz="1900" spc="40" dirty="0">
                <a:solidFill>
                  <a:srgbClr val="767070"/>
                </a:solidFill>
                <a:latin typeface="Arial MT"/>
                <a:cs typeface="Arial MT"/>
              </a:rPr>
              <a:t> </a:t>
            </a:r>
            <a:r>
              <a:rPr sz="1900" spc="-5" dirty="0">
                <a:solidFill>
                  <a:srgbClr val="767070"/>
                </a:solidFill>
                <a:latin typeface="Arial MT"/>
                <a:cs typeface="Arial MT"/>
              </a:rPr>
              <a:t>classification</a:t>
            </a:r>
            <a:r>
              <a:rPr sz="1900" spc="55" dirty="0">
                <a:solidFill>
                  <a:srgbClr val="767070"/>
                </a:solidFill>
                <a:latin typeface="Arial MT"/>
                <a:cs typeface="Arial MT"/>
              </a:rPr>
              <a:t> </a:t>
            </a:r>
            <a:r>
              <a:rPr sz="1900" spc="-5" dirty="0">
                <a:solidFill>
                  <a:srgbClr val="767070"/>
                </a:solidFill>
                <a:latin typeface="Arial MT"/>
                <a:cs typeface="Arial MT"/>
              </a:rPr>
              <a:t>models</a:t>
            </a:r>
            <a:endParaRPr sz="1900">
              <a:latin typeface="Arial MT"/>
              <a:cs typeface="Arial MT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48969" y="299973"/>
            <a:ext cx="293116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5" dirty="0"/>
              <a:t>Methodology</a:t>
            </a:r>
            <a:endParaRPr sz="40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241151" y="6088481"/>
            <a:ext cx="13843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solidFill>
                  <a:srgbClr val="1C7CDB"/>
                </a:solidFill>
                <a:latin typeface="Arial MT"/>
                <a:cs typeface="Arial MT"/>
              </a:rPr>
              <a:t>7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62431" y="1377822"/>
            <a:ext cx="10970895" cy="4723765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241300" marR="221615" indent="-228600">
              <a:lnSpc>
                <a:spcPct val="90000"/>
              </a:lnSpc>
              <a:spcBef>
                <a:spcPts val="385"/>
              </a:spcBef>
              <a:buFont typeface="Arial MT"/>
              <a:buChar char="•"/>
              <a:tabLst>
                <a:tab pos="241300" algn="l"/>
              </a:tabLst>
            </a:pPr>
            <a:r>
              <a:rPr sz="2400" spc="-5" dirty="0">
                <a:latin typeface="Calibri"/>
                <a:cs typeface="Calibri"/>
              </a:rPr>
              <a:t>The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data</a:t>
            </a:r>
            <a:r>
              <a:rPr sz="2400" spc="-10" dirty="0">
                <a:latin typeface="Calibri"/>
                <a:cs typeface="Calibri"/>
              </a:rPr>
              <a:t> collection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process</a:t>
            </a:r>
            <a:r>
              <a:rPr sz="2400" spc="-15" dirty="0">
                <a:latin typeface="Calibri"/>
                <a:cs typeface="Calibri"/>
              </a:rPr>
              <a:t> involved</a:t>
            </a:r>
            <a:r>
              <a:rPr sz="2400" spc="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combination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of </a:t>
            </a:r>
            <a:r>
              <a:rPr sz="2400" spc="-10" dirty="0">
                <a:latin typeface="Calibri"/>
                <a:cs typeface="Calibri"/>
              </a:rPr>
              <a:t>extracting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information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through </a:t>
            </a:r>
            <a:r>
              <a:rPr sz="2400" spc="-5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SpaceX's </a:t>
            </a:r>
            <a:r>
              <a:rPr sz="2400" spc="-10" dirty="0">
                <a:latin typeface="Calibri"/>
                <a:cs typeface="Calibri"/>
              </a:rPr>
              <a:t>REST </a:t>
            </a:r>
            <a:r>
              <a:rPr sz="2400" dirty="0">
                <a:latin typeface="Calibri"/>
                <a:cs typeface="Calibri"/>
              </a:rPr>
              <a:t>API and </a:t>
            </a:r>
            <a:r>
              <a:rPr sz="2400" spc="-10" dirty="0">
                <a:latin typeface="Calibri"/>
                <a:cs typeface="Calibri"/>
              </a:rPr>
              <a:t>performing web scraping </a:t>
            </a:r>
            <a:r>
              <a:rPr sz="2400" spc="-15" dirty="0">
                <a:latin typeface="Calibri"/>
                <a:cs typeface="Calibri"/>
              </a:rPr>
              <a:t>from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5" dirty="0">
                <a:latin typeface="Calibri"/>
                <a:cs typeface="Calibri"/>
              </a:rPr>
              <a:t>specific table </a:t>
            </a:r>
            <a:r>
              <a:rPr sz="2400" dirty="0">
                <a:latin typeface="Calibri"/>
                <a:cs typeface="Calibri"/>
              </a:rPr>
              <a:t>within </a:t>
            </a:r>
            <a:r>
              <a:rPr sz="2400" spc="-5" dirty="0">
                <a:latin typeface="Calibri"/>
                <a:cs typeface="Calibri"/>
              </a:rPr>
              <a:t>SpaceX's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Wikipedia</a:t>
            </a:r>
            <a:r>
              <a:rPr sz="2400" spc="-10" dirty="0">
                <a:latin typeface="Calibri"/>
                <a:cs typeface="Calibri"/>
              </a:rPr>
              <a:t> page.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This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dual </a:t>
            </a:r>
            <a:r>
              <a:rPr sz="2400" spc="-10" dirty="0">
                <a:latin typeface="Calibri"/>
                <a:cs typeface="Calibri"/>
              </a:rPr>
              <a:t>approach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was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necessary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to</a:t>
            </a:r>
            <a:r>
              <a:rPr sz="2400" spc="-10" dirty="0">
                <a:latin typeface="Calibri"/>
                <a:cs typeface="Calibri"/>
              </a:rPr>
              <a:t> ensure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comprehensive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data </a:t>
            </a:r>
            <a:r>
              <a:rPr sz="2400" spc="-10" dirty="0">
                <a:latin typeface="Calibri"/>
                <a:cs typeface="Calibri"/>
              </a:rPr>
              <a:t> collection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for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thorough</a:t>
            </a:r>
            <a:r>
              <a:rPr sz="2400" spc="-5" dirty="0">
                <a:latin typeface="Calibri"/>
                <a:cs typeface="Calibri"/>
              </a:rPr>
              <a:t> analysis.</a:t>
            </a:r>
            <a:endParaRPr sz="2400">
              <a:latin typeface="Calibri"/>
              <a:cs typeface="Calibri"/>
            </a:endParaRPr>
          </a:p>
          <a:p>
            <a:pPr marL="241300" marR="433070" indent="-228600">
              <a:lnSpc>
                <a:spcPts val="2590"/>
              </a:lnSpc>
              <a:spcBef>
                <a:spcPts val="1050"/>
              </a:spcBef>
              <a:buFont typeface="Arial MT"/>
              <a:buChar char="•"/>
              <a:tabLst>
                <a:tab pos="241300" algn="l"/>
              </a:tabLst>
            </a:pPr>
            <a:r>
              <a:rPr sz="2400" spc="-5" dirty="0">
                <a:latin typeface="Calibri"/>
                <a:cs typeface="Calibri"/>
              </a:rPr>
              <a:t>The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collected dataset comprises various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columns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obtained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via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5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SpaceX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REST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API,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including </a:t>
            </a:r>
            <a:r>
              <a:rPr sz="2400" spc="-20" dirty="0">
                <a:latin typeface="Calibri"/>
                <a:cs typeface="Calibri"/>
              </a:rPr>
              <a:t>FlightNumber, </a:t>
            </a:r>
            <a:r>
              <a:rPr sz="2400" spc="-15" dirty="0">
                <a:latin typeface="Calibri"/>
                <a:cs typeface="Calibri"/>
              </a:rPr>
              <a:t>Date, </a:t>
            </a:r>
            <a:r>
              <a:rPr sz="2400" spc="-20" dirty="0">
                <a:latin typeface="Calibri"/>
                <a:cs typeface="Calibri"/>
              </a:rPr>
              <a:t>BoosterVersion, </a:t>
            </a:r>
            <a:r>
              <a:rPr sz="2400" spc="-10" dirty="0">
                <a:latin typeface="Calibri"/>
                <a:cs typeface="Calibri"/>
              </a:rPr>
              <a:t>PayloadMass, </a:t>
            </a:r>
            <a:r>
              <a:rPr sz="2400" spc="-5" dirty="0">
                <a:latin typeface="Calibri"/>
                <a:cs typeface="Calibri"/>
              </a:rPr>
              <a:t>Orbit, LaunchSite,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Outcome, Flights, </a:t>
            </a:r>
            <a:r>
              <a:rPr sz="2400" dirty="0">
                <a:latin typeface="Calibri"/>
                <a:cs typeface="Calibri"/>
              </a:rPr>
              <a:t>GridFins, </a:t>
            </a:r>
            <a:r>
              <a:rPr sz="2400" spc="-5" dirty="0">
                <a:latin typeface="Calibri"/>
                <a:cs typeface="Calibri"/>
              </a:rPr>
              <a:t>Reused, Legs, </a:t>
            </a:r>
            <a:r>
              <a:rPr sz="2400" spc="-10" dirty="0">
                <a:latin typeface="Calibri"/>
                <a:cs typeface="Calibri"/>
              </a:rPr>
              <a:t>LandingPad, </a:t>
            </a:r>
            <a:r>
              <a:rPr sz="2400" dirty="0">
                <a:latin typeface="Calibri"/>
                <a:cs typeface="Calibri"/>
              </a:rPr>
              <a:t>Block, </a:t>
            </a:r>
            <a:r>
              <a:rPr sz="2400" spc="-10" dirty="0">
                <a:latin typeface="Calibri"/>
                <a:cs typeface="Calibri"/>
              </a:rPr>
              <a:t>ReusedCount, </a:t>
            </a:r>
            <a:r>
              <a:rPr sz="2400" spc="-5" dirty="0">
                <a:latin typeface="Calibri"/>
                <a:cs typeface="Calibri"/>
              </a:rPr>
              <a:t>Serial,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Longitude, </a:t>
            </a:r>
            <a:r>
              <a:rPr sz="2400" dirty="0">
                <a:latin typeface="Calibri"/>
                <a:cs typeface="Calibri"/>
              </a:rPr>
              <a:t>and </a:t>
            </a:r>
            <a:r>
              <a:rPr sz="2400" spc="-5" dirty="0">
                <a:latin typeface="Calibri"/>
                <a:cs typeface="Calibri"/>
              </a:rPr>
              <a:t>Latitude.</a:t>
            </a:r>
            <a:endParaRPr sz="2400">
              <a:latin typeface="Calibri"/>
              <a:cs typeface="Calibri"/>
            </a:endParaRPr>
          </a:p>
          <a:p>
            <a:pPr marL="241300" marR="24130" indent="-228600">
              <a:lnSpc>
                <a:spcPts val="2590"/>
              </a:lnSpc>
              <a:spcBef>
                <a:spcPts val="1005"/>
              </a:spcBef>
              <a:buFont typeface="Arial MT"/>
              <a:buChar char="•"/>
              <a:tabLst>
                <a:tab pos="241300" algn="l"/>
              </a:tabLst>
            </a:pPr>
            <a:r>
              <a:rPr sz="2400" spc="-15" dirty="0">
                <a:latin typeface="Calibri"/>
                <a:cs typeface="Calibri"/>
              </a:rPr>
              <a:t>Additionally,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 Wikipedia</a:t>
            </a:r>
            <a:r>
              <a:rPr sz="2400" spc="-10" dirty="0">
                <a:latin typeface="Calibri"/>
                <a:cs typeface="Calibri"/>
              </a:rPr>
              <a:t> web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scraping process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provided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columns </a:t>
            </a:r>
            <a:r>
              <a:rPr sz="2400" spc="-20" dirty="0">
                <a:latin typeface="Calibri"/>
                <a:cs typeface="Calibri"/>
              </a:rPr>
              <a:t>like</a:t>
            </a:r>
            <a:r>
              <a:rPr sz="2400" spc="-10" dirty="0">
                <a:latin typeface="Calibri"/>
                <a:cs typeface="Calibri"/>
              </a:rPr>
              <a:t> Flight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No.,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Launch </a:t>
            </a:r>
            <a:r>
              <a:rPr sz="2400" spc="-10" dirty="0">
                <a:latin typeface="Calibri"/>
                <a:cs typeface="Calibri"/>
              </a:rPr>
              <a:t>site,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Payload,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PayloadMass, </a:t>
            </a:r>
            <a:r>
              <a:rPr sz="2400" spc="-5" dirty="0">
                <a:latin typeface="Calibri"/>
                <a:cs typeface="Calibri"/>
              </a:rPr>
              <a:t>Orbit,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35" dirty="0">
                <a:latin typeface="Calibri"/>
                <a:cs typeface="Calibri"/>
              </a:rPr>
              <a:t>Customer,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Launch </a:t>
            </a:r>
            <a:r>
              <a:rPr sz="2400" spc="-10" dirty="0">
                <a:latin typeface="Calibri"/>
                <a:cs typeface="Calibri"/>
              </a:rPr>
              <a:t>outcome,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30" dirty="0">
                <a:latin typeface="Calibri"/>
                <a:cs typeface="Calibri"/>
              </a:rPr>
              <a:t>Version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spc="-35" dirty="0">
                <a:latin typeface="Calibri"/>
                <a:cs typeface="Calibri"/>
              </a:rPr>
              <a:t>Booster, </a:t>
            </a:r>
            <a:r>
              <a:rPr sz="2400" spc="-52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Booster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landing, </a:t>
            </a:r>
            <a:r>
              <a:rPr sz="2400" spc="-15" dirty="0">
                <a:latin typeface="Calibri"/>
                <a:cs typeface="Calibri"/>
              </a:rPr>
              <a:t>Date,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5" dirty="0">
                <a:latin typeface="Calibri"/>
                <a:cs typeface="Calibri"/>
              </a:rPr>
              <a:t> Time.</a:t>
            </a:r>
            <a:endParaRPr sz="2400">
              <a:latin typeface="Calibri"/>
              <a:cs typeface="Calibri"/>
            </a:endParaRPr>
          </a:p>
          <a:p>
            <a:pPr marL="241300" indent="-228600">
              <a:lnSpc>
                <a:spcPts val="2735"/>
              </a:lnSpc>
              <a:spcBef>
                <a:spcPts val="675"/>
              </a:spcBef>
              <a:buFont typeface="Arial MT"/>
              <a:buChar char="•"/>
              <a:tabLst>
                <a:tab pos="241300" algn="l"/>
              </a:tabLst>
            </a:pPr>
            <a:r>
              <a:rPr sz="2400" spc="-15" dirty="0">
                <a:latin typeface="Calibri"/>
                <a:cs typeface="Calibri"/>
              </a:rPr>
              <a:t>By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combining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these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two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distinct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data</a:t>
            </a:r>
            <a:r>
              <a:rPr sz="2400" spc="-10" dirty="0">
                <a:latin typeface="Calibri"/>
                <a:cs typeface="Calibri"/>
              </a:rPr>
              <a:t> collection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methods, </a:t>
            </a:r>
            <a:r>
              <a:rPr sz="2400" spc="-15" dirty="0">
                <a:latin typeface="Calibri"/>
                <a:cs typeface="Calibri"/>
              </a:rPr>
              <a:t>we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were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able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to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gather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endParaRPr sz="2400">
              <a:latin typeface="Calibri"/>
              <a:cs typeface="Calibri"/>
            </a:endParaRPr>
          </a:p>
          <a:p>
            <a:pPr marL="241300">
              <a:lnSpc>
                <a:spcPts val="2735"/>
              </a:lnSpc>
            </a:pPr>
            <a:r>
              <a:rPr sz="2400" spc="-10" dirty="0">
                <a:latin typeface="Calibri"/>
                <a:cs typeface="Calibri"/>
              </a:rPr>
              <a:t>comprehensive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set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of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information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necessary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for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detailed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10" dirty="0">
                <a:latin typeface="Calibri"/>
                <a:cs typeface="Calibri"/>
              </a:rPr>
              <a:t> comprehensive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analysis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91032" y="6039103"/>
            <a:ext cx="50552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of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SpaceX's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launches</a:t>
            </a:r>
            <a:r>
              <a:rPr sz="2400" dirty="0">
                <a:latin typeface="Calibri"/>
                <a:cs typeface="Calibri"/>
              </a:rPr>
              <a:t> and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related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factors.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48969" y="444246"/>
            <a:ext cx="320929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Data</a:t>
            </a:r>
            <a:r>
              <a:rPr spc="-60" dirty="0"/>
              <a:t> </a:t>
            </a:r>
            <a:r>
              <a:rPr spc="-5" dirty="0"/>
              <a:t>Collection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174800" y="1773707"/>
            <a:ext cx="1247140" cy="13811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indent="-9525" algn="ctr">
              <a:lnSpc>
                <a:spcPct val="111100"/>
              </a:lnSpc>
              <a:spcBef>
                <a:spcPts val="100"/>
              </a:spcBef>
            </a:pPr>
            <a:r>
              <a:rPr sz="1600" spc="65" dirty="0">
                <a:latin typeface="Microsoft Sans Serif"/>
                <a:cs typeface="Microsoft Sans Serif"/>
              </a:rPr>
              <a:t>Requesting </a:t>
            </a:r>
            <a:r>
              <a:rPr sz="1600" spc="70" dirty="0">
                <a:latin typeface="Microsoft Sans Serif"/>
                <a:cs typeface="Microsoft Sans Serif"/>
              </a:rPr>
              <a:t> </a:t>
            </a:r>
            <a:r>
              <a:rPr sz="1600" spc="75" dirty="0">
                <a:latin typeface="Microsoft Sans Serif"/>
                <a:cs typeface="Microsoft Sans Serif"/>
              </a:rPr>
              <a:t>rocket </a:t>
            </a:r>
            <a:r>
              <a:rPr sz="1600" spc="80" dirty="0">
                <a:latin typeface="Microsoft Sans Serif"/>
                <a:cs typeface="Microsoft Sans Serif"/>
              </a:rPr>
              <a:t> </a:t>
            </a:r>
            <a:r>
              <a:rPr sz="1600" spc="75" dirty="0">
                <a:latin typeface="Microsoft Sans Serif"/>
                <a:cs typeface="Microsoft Sans Serif"/>
              </a:rPr>
              <a:t>launch </a:t>
            </a:r>
            <a:r>
              <a:rPr sz="1600" spc="65" dirty="0">
                <a:latin typeface="Microsoft Sans Serif"/>
                <a:cs typeface="Microsoft Sans Serif"/>
              </a:rPr>
              <a:t>data </a:t>
            </a:r>
            <a:r>
              <a:rPr sz="1600" spc="-409" dirty="0">
                <a:latin typeface="Microsoft Sans Serif"/>
                <a:cs typeface="Microsoft Sans Serif"/>
              </a:rPr>
              <a:t> </a:t>
            </a:r>
            <a:r>
              <a:rPr sz="1600" spc="110" dirty="0">
                <a:latin typeface="Microsoft Sans Serif"/>
                <a:cs typeface="Microsoft Sans Serif"/>
              </a:rPr>
              <a:t>from </a:t>
            </a:r>
            <a:r>
              <a:rPr sz="1600" spc="114" dirty="0">
                <a:latin typeface="Microsoft Sans Serif"/>
                <a:cs typeface="Microsoft Sans Serif"/>
              </a:rPr>
              <a:t> </a:t>
            </a:r>
            <a:r>
              <a:rPr sz="1600" spc="45" dirty="0">
                <a:latin typeface="Microsoft Sans Serif"/>
                <a:cs typeface="Microsoft Sans Serif"/>
              </a:rPr>
              <a:t>SpaceX</a:t>
            </a:r>
            <a:r>
              <a:rPr sz="1600" spc="-45" dirty="0">
                <a:latin typeface="Microsoft Sans Serif"/>
                <a:cs typeface="Microsoft Sans Serif"/>
              </a:rPr>
              <a:t> </a:t>
            </a:r>
            <a:r>
              <a:rPr sz="1600" spc="10" dirty="0">
                <a:latin typeface="Microsoft Sans Serif"/>
                <a:cs typeface="Microsoft Sans Serif"/>
              </a:rPr>
              <a:t>API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659378" y="1512468"/>
            <a:ext cx="1973580" cy="19126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8905" marR="55244" indent="12065" algn="ctr">
              <a:lnSpc>
                <a:spcPct val="112100"/>
              </a:lnSpc>
              <a:spcBef>
                <a:spcPts val="105"/>
              </a:spcBef>
            </a:pPr>
            <a:r>
              <a:rPr sz="1600" spc="90" dirty="0">
                <a:latin typeface="Microsoft Sans Serif"/>
                <a:cs typeface="Microsoft Sans Serif"/>
              </a:rPr>
              <a:t>Decoding the </a:t>
            </a:r>
            <a:r>
              <a:rPr sz="1600" spc="95" dirty="0">
                <a:latin typeface="Microsoft Sans Serif"/>
                <a:cs typeface="Microsoft Sans Serif"/>
              </a:rPr>
              <a:t> </a:t>
            </a:r>
            <a:r>
              <a:rPr sz="1600" spc="65" dirty="0">
                <a:latin typeface="Microsoft Sans Serif"/>
                <a:cs typeface="Microsoft Sans Serif"/>
              </a:rPr>
              <a:t>response </a:t>
            </a:r>
            <a:r>
              <a:rPr sz="1600" spc="100" dirty="0">
                <a:latin typeface="Microsoft Sans Serif"/>
                <a:cs typeface="Microsoft Sans Serif"/>
              </a:rPr>
              <a:t>content </a:t>
            </a:r>
            <a:r>
              <a:rPr sz="1600" spc="-409" dirty="0">
                <a:latin typeface="Microsoft Sans Serif"/>
                <a:cs typeface="Microsoft Sans Serif"/>
              </a:rPr>
              <a:t> </a:t>
            </a:r>
            <a:r>
              <a:rPr sz="1600" spc="60" dirty="0">
                <a:latin typeface="Microsoft Sans Serif"/>
                <a:cs typeface="Microsoft Sans Serif"/>
              </a:rPr>
              <a:t>using </a:t>
            </a:r>
            <a:r>
              <a:rPr sz="1600" spc="5" dirty="0">
                <a:latin typeface="Courier New"/>
                <a:cs typeface="Courier New"/>
              </a:rPr>
              <a:t>.json() </a:t>
            </a:r>
            <a:r>
              <a:rPr sz="1600" spc="10" dirty="0">
                <a:latin typeface="Courier New"/>
                <a:cs typeface="Courier New"/>
              </a:rPr>
              <a:t> </a:t>
            </a:r>
            <a:r>
              <a:rPr sz="1600" spc="50" dirty="0">
                <a:latin typeface="Microsoft Sans Serif"/>
                <a:cs typeface="Microsoft Sans Serif"/>
              </a:rPr>
              <a:t>and</a:t>
            </a:r>
            <a:r>
              <a:rPr sz="1600" spc="75" dirty="0">
                <a:latin typeface="Microsoft Sans Serif"/>
                <a:cs typeface="Microsoft Sans Serif"/>
              </a:rPr>
              <a:t> </a:t>
            </a:r>
            <a:r>
              <a:rPr sz="1600" spc="100" dirty="0">
                <a:latin typeface="Microsoft Sans Serif"/>
                <a:cs typeface="Microsoft Sans Serif"/>
              </a:rPr>
              <a:t>turning</a:t>
            </a:r>
            <a:r>
              <a:rPr sz="1600" spc="114" dirty="0">
                <a:latin typeface="Microsoft Sans Serif"/>
                <a:cs typeface="Microsoft Sans Serif"/>
              </a:rPr>
              <a:t> </a:t>
            </a:r>
            <a:r>
              <a:rPr sz="1600" spc="100" dirty="0">
                <a:latin typeface="Microsoft Sans Serif"/>
                <a:cs typeface="Microsoft Sans Serif"/>
              </a:rPr>
              <a:t>it</a:t>
            </a:r>
            <a:r>
              <a:rPr sz="1600" dirty="0">
                <a:latin typeface="Microsoft Sans Serif"/>
                <a:cs typeface="Microsoft Sans Serif"/>
              </a:rPr>
              <a:t> </a:t>
            </a:r>
            <a:endParaRPr sz="1600">
              <a:latin typeface="Microsoft Sans Serif"/>
              <a:cs typeface="Microsoft Sans Serif"/>
            </a:endParaRPr>
          </a:p>
          <a:p>
            <a:pPr marL="151765" marR="144780" algn="ctr">
              <a:lnSpc>
                <a:spcPct val="111900"/>
              </a:lnSpc>
            </a:pPr>
            <a:r>
              <a:rPr sz="1600" spc="100" dirty="0">
                <a:latin typeface="Microsoft Sans Serif"/>
                <a:cs typeface="Microsoft Sans Serif"/>
              </a:rPr>
              <a:t>into</a:t>
            </a:r>
            <a:r>
              <a:rPr sz="1600" spc="70" dirty="0">
                <a:latin typeface="Microsoft Sans Serif"/>
                <a:cs typeface="Microsoft Sans Serif"/>
              </a:rPr>
              <a:t> </a:t>
            </a:r>
            <a:r>
              <a:rPr sz="1600" spc="5" dirty="0">
                <a:latin typeface="Microsoft Sans Serif"/>
                <a:cs typeface="Microsoft Sans Serif"/>
              </a:rPr>
              <a:t>a</a:t>
            </a:r>
            <a:r>
              <a:rPr sz="1600" spc="405" dirty="0">
                <a:latin typeface="Microsoft Sans Serif"/>
                <a:cs typeface="Microsoft Sans Serif"/>
              </a:rPr>
              <a:t> </a:t>
            </a:r>
            <a:r>
              <a:rPr sz="1600" spc="65" dirty="0">
                <a:latin typeface="Microsoft Sans Serif"/>
                <a:cs typeface="Microsoft Sans Serif"/>
              </a:rPr>
              <a:t>dataframe </a:t>
            </a:r>
            <a:r>
              <a:rPr sz="1600" spc="-409" dirty="0">
                <a:latin typeface="Microsoft Sans Serif"/>
                <a:cs typeface="Microsoft Sans Serif"/>
              </a:rPr>
              <a:t> </a:t>
            </a:r>
            <a:r>
              <a:rPr sz="1600" spc="60" dirty="0">
                <a:latin typeface="Microsoft Sans Serif"/>
                <a:cs typeface="Microsoft Sans Serif"/>
              </a:rPr>
              <a:t>using</a:t>
            </a:r>
            <a:endParaRPr sz="1600">
              <a:latin typeface="Microsoft Sans Serif"/>
              <a:cs typeface="Microsoft Sans Serif"/>
            </a:endParaRPr>
          </a:p>
          <a:p>
            <a:pPr algn="ctr">
              <a:lnSpc>
                <a:spcPct val="100000"/>
              </a:lnSpc>
              <a:spcBef>
                <a:spcPts val="25"/>
              </a:spcBef>
            </a:pPr>
            <a:r>
              <a:rPr sz="1600" spc="5" dirty="0">
                <a:latin typeface="Courier New"/>
                <a:cs typeface="Courier New"/>
              </a:rPr>
              <a:t>.json_</a:t>
            </a:r>
            <a:r>
              <a:rPr sz="1600" spc="20" dirty="0">
                <a:latin typeface="Courier New"/>
                <a:cs typeface="Courier New"/>
              </a:rPr>
              <a:t>n</a:t>
            </a:r>
            <a:r>
              <a:rPr sz="1600" spc="5" dirty="0">
                <a:latin typeface="Courier New"/>
                <a:cs typeface="Courier New"/>
              </a:rPr>
              <a:t>orma</a:t>
            </a:r>
            <a:r>
              <a:rPr sz="1600" spc="20" dirty="0">
                <a:latin typeface="Courier New"/>
                <a:cs typeface="Courier New"/>
              </a:rPr>
              <a:t>l</a:t>
            </a:r>
            <a:r>
              <a:rPr sz="1600" spc="5" dirty="0">
                <a:latin typeface="Courier New"/>
                <a:cs typeface="Courier New"/>
              </a:rPr>
              <a:t>ize</a:t>
            </a:r>
            <a:r>
              <a:rPr sz="1600" spc="-5" dirty="0">
                <a:latin typeface="Courier New"/>
                <a:cs typeface="Courier New"/>
              </a:rPr>
              <a:t>(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587494" y="3397122"/>
            <a:ext cx="12192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Courier New"/>
                <a:cs typeface="Courier New"/>
              </a:rPr>
              <a:t>)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625208" y="1503959"/>
            <a:ext cx="1877060" cy="21913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1590" marR="17145" indent="-62230" algn="ctr">
              <a:lnSpc>
                <a:spcPct val="110900"/>
              </a:lnSpc>
              <a:spcBef>
                <a:spcPts val="105"/>
              </a:spcBef>
            </a:pPr>
            <a:r>
              <a:rPr sz="1600" spc="55" dirty="0">
                <a:latin typeface="Microsoft Sans Serif"/>
                <a:cs typeface="Microsoft Sans Serif"/>
              </a:rPr>
              <a:t>Requesting </a:t>
            </a:r>
            <a:r>
              <a:rPr sz="1600" spc="60" dirty="0">
                <a:latin typeface="Microsoft Sans Serif"/>
                <a:cs typeface="Microsoft Sans Serif"/>
              </a:rPr>
              <a:t> </a:t>
            </a:r>
            <a:r>
              <a:rPr sz="1600" spc="75" dirty="0">
                <a:latin typeface="Microsoft Sans Serif"/>
                <a:cs typeface="Microsoft Sans Serif"/>
              </a:rPr>
              <a:t>needed </a:t>
            </a:r>
            <a:r>
              <a:rPr sz="1600" spc="80" dirty="0">
                <a:latin typeface="Microsoft Sans Serif"/>
                <a:cs typeface="Microsoft Sans Serif"/>
              </a:rPr>
              <a:t> </a:t>
            </a:r>
            <a:r>
              <a:rPr sz="1600" spc="90" dirty="0">
                <a:latin typeface="Microsoft Sans Serif"/>
                <a:cs typeface="Microsoft Sans Serif"/>
              </a:rPr>
              <a:t>information</a:t>
            </a:r>
            <a:r>
              <a:rPr sz="1600" spc="50" dirty="0">
                <a:latin typeface="Microsoft Sans Serif"/>
                <a:cs typeface="Microsoft Sans Serif"/>
              </a:rPr>
              <a:t> </a:t>
            </a:r>
            <a:r>
              <a:rPr sz="1600" spc="90" dirty="0">
                <a:latin typeface="Microsoft Sans Serif"/>
                <a:cs typeface="Microsoft Sans Serif"/>
              </a:rPr>
              <a:t>about</a:t>
            </a:r>
            <a:r>
              <a:rPr sz="1600" dirty="0">
                <a:latin typeface="Microsoft Sans Serif"/>
                <a:cs typeface="Microsoft Sans Serif"/>
              </a:rPr>
              <a:t> </a:t>
            </a:r>
            <a:endParaRPr sz="1600">
              <a:latin typeface="Microsoft Sans Serif"/>
              <a:cs typeface="Microsoft Sans Serif"/>
            </a:endParaRPr>
          </a:p>
          <a:p>
            <a:pPr algn="ctr">
              <a:lnSpc>
                <a:spcPct val="100000"/>
              </a:lnSpc>
              <a:spcBef>
                <a:spcPts val="215"/>
              </a:spcBef>
            </a:pPr>
            <a:r>
              <a:rPr sz="1600" spc="90" dirty="0">
                <a:latin typeface="Microsoft Sans Serif"/>
                <a:cs typeface="Microsoft Sans Serif"/>
              </a:rPr>
              <a:t>the</a:t>
            </a:r>
            <a:r>
              <a:rPr sz="1600" spc="80" dirty="0">
                <a:latin typeface="Microsoft Sans Serif"/>
                <a:cs typeface="Microsoft Sans Serif"/>
              </a:rPr>
              <a:t> </a:t>
            </a:r>
            <a:r>
              <a:rPr sz="1600" spc="65" dirty="0">
                <a:latin typeface="Microsoft Sans Serif"/>
                <a:cs typeface="Microsoft Sans Serif"/>
              </a:rPr>
              <a:t>launches</a:t>
            </a:r>
            <a:r>
              <a:rPr sz="1600" spc="30" dirty="0">
                <a:latin typeface="Microsoft Sans Serif"/>
                <a:cs typeface="Microsoft Sans Serif"/>
              </a:rPr>
              <a:t> </a:t>
            </a:r>
            <a:r>
              <a:rPr sz="1600" spc="110" dirty="0">
                <a:latin typeface="Microsoft Sans Serif"/>
                <a:cs typeface="Microsoft Sans Serif"/>
              </a:rPr>
              <a:t>from</a:t>
            </a:r>
            <a:r>
              <a:rPr sz="1600" dirty="0">
                <a:latin typeface="Microsoft Sans Serif"/>
                <a:cs typeface="Microsoft Sans Serif"/>
              </a:rPr>
              <a:t> </a:t>
            </a:r>
            <a:endParaRPr sz="1600">
              <a:latin typeface="Microsoft Sans Serif"/>
              <a:cs typeface="Microsoft Sans Serif"/>
            </a:endParaRPr>
          </a:p>
          <a:p>
            <a:pPr marL="329565" marR="323215" indent="-52705" algn="ctr">
              <a:lnSpc>
                <a:spcPct val="110800"/>
              </a:lnSpc>
              <a:spcBef>
                <a:spcPts val="15"/>
              </a:spcBef>
            </a:pPr>
            <a:r>
              <a:rPr sz="1600" spc="45" dirty="0">
                <a:latin typeface="Microsoft Sans Serif"/>
                <a:cs typeface="Microsoft Sans Serif"/>
              </a:rPr>
              <a:t>SpaceX </a:t>
            </a:r>
            <a:r>
              <a:rPr sz="1600" spc="10" dirty="0">
                <a:latin typeface="Microsoft Sans Serif"/>
                <a:cs typeface="Microsoft Sans Serif"/>
              </a:rPr>
              <a:t>API </a:t>
            </a:r>
            <a:r>
              <a:rPr sz="1600" spc="15" dirty="0">
                <a:latin typeface="Microsoft Sans Serif"/>
                <a:cs typeface="Microsoft Sans Serif"/>
              </a:rPr>
              <a:t> </a:t>
            </a:r>
            <a:r>
              <a:rPr sz="1600" spc="105" dirty="0">
                <a:latin typeface="Microsoft Sans Serif"/>
                <a:cs typeface="Microsoft Sans Serif"/>
              </a:rPr>
              <a:t>by </a:t>
            </a:r>
            <a:r>
              <a:rPr sz="1600" spc="90" dirty="0">
                <a:latin typeface="Microsoft Sans Serif"/>
                <a:cs typeface="Microsoft Sans Serif"/>
              </a:rPr>
              <a:t>applying </a:t>
            </a:r>
            <a:r>
              <a:rPr sz="1600" spc="-409" dirty="0">
                <a:latin typeface="Microsoft Sans Serif"/>
                <a:cs typeface="Microsoft Sans Serif"/>
              </a:rPr>
              <a:t> </a:t>
            </a:r>
            <a:r>
              <a:rPr sz="1600" spc="85" dirty="0">
                <a:latin typeface="Microsoft Sans Serif"/>
                <a:cs typeface="Microsoft Sans Serif"/>
              </a:rPr>
              <a:t>custom </a:t>
            </a:r>
            <a:r>
              <a:rPr sz="1600" spc="90" dirty="0">
                <a:latin typeface="Microsoft Sans Serif"/>
                <a:cs typeface="Microsoft Sans Serif"/>
              </a:rPr>
              <a:t> </a:t>
            </a:r>
            <a:r>
              <a:rPr sz="1600" spc="80" dirty="0">
                <a:latin typeface="Microsoft Sans Serif"/>
                <a:cs typeface="Microsoft Sans Serif"/>
              </a:rPr>
              <a:t>functions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529064" y="1936495"/>
            <a:ext cx="129921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80" dirty="0">
                <a:latin typeface="Microsoft Sans Serif"/>
                <a:cs typeface="Microsoft Sans Serif"/>
              </a:rPr>
              <a:t>Constructing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672318" y="2180712"/>
            <a:ext cx="640080" cy="565785"/>
          </a:xfrm>
          <a:prstGeom prst="rect">
            <a:avLst/>
          </a:prstGeom>
        </p:spPr>
        <p:txBody>
          <a:bodyPr vert="horz" wrap="square" lIns="0" tIns="39369" rIns="0" bIns="0" rtlCol="0">
            <a:spAutoFit/>
          </a:bodyPr>
          <a:lstStyle/>
          <a:p>
            <a:pPr marR="9525" algn="r">
              <a:lnSpc>
                <a:spcPct val="100000"/>
              </a:lnSpc>
              <a:spcBef>
                <a:spcPts val="309"/>
              </a:spcBef>
            </a:pPr>
            <a:r>
              <a:rPr sz="1600" spc="35" dirty="0">
                <a:latin typeface="Microsoft Sans Serif"/>
                <a:cs typeface="Microsoft Sans Serif"/>
              </a:rPr>
              <a:t>have</a:t>
            </a:r>
            <a:endParaRPr sz="1600">
              <a:latin typeface="Microsoft Sans Serif"/>
              <a:cs typeface="Microsoft Sans Serif"/>
            </a:endParaRPr>
          </a:p>
          <a:p>
            <a:pPr marR="5080" algn="r">
              <a:lnSpc>
                <a:spcPct val="100000"/>
              </a:lnSpc>
              <a:spcBef>
                <a:spcPts val="204"/>
              </a:spcBef>
              <a:tabLst>
                <a:tab pos="501015" algn="l"/>
              </a:tabLst>
            </a:pPr>
            <a:r>
              <a:rPr sz="1600" spc="95" dirty="0">
                <a:latin typeface="Microsoft Sans Serif"/>
                <a:cs typeface="Microsoft Sans Serif"/>
              </a:rPr>
              <a:t>i</a:t>
            </a:r>
            <a:r>
              <a:rPr sz="1600" spc="100" dirty="0">
                <a:latin typeface="Microsoft Sans Serif"/>
                <a:cs typeface="Microsoft Sans Serif"/>
              </a:rPr>
              <a:t>nt</a:t>
            </a:r>
            <a:r>
              <a:rPr sz="1600" spc="-5" dirty="0">
                <a:latin typeface="Microsoft Sans Serif"/>
                <a:cs typeface="Microsoft Sans Serif"/>
              </a:rPr>
              <a:t>o</a:t>
            </a:r>
            <a:r>
              <a:rPr sz="1600" dirty="0">
                <a:latin typeface="Microsoft Sans Serif"/>
                <a:cs typeface="Microsoft Sans Serif"/>
              </a:rPr>
              <a:t>	</a:t>
            </a:r>
            <a:r>
              <a:rPr sz="1600" spc="-5" dirty="0">
                <a:latin typeface="Microsoft Sans Serif"/>
                <a:cs typeface="Microsoft Sans Serif"/>
              </a:rPr>
              <a:t>a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554971" y="2180712"/>
            <a:ext cx="1109345" cy="8375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1000"/>
              </a:lnSpc>
              <a:spcBef>
                <a:spcPts val="95"/>
              </a:spcBef>
              <a:tabLst>
                <a:tab pos="812800" algn="l"/>
              </a:tabLst>
            </a:pPr>
            <a:r>
              <a:rPr sz="1600" spc="65" dirty="0">
                <a:latin typeface="Microsoft Sans Serif"/>
                <a:cs typeface="Microsoft Sans Serif"/>
              </a:rPr>
              <a:t>da</a:t>
            </a:r>
            <a:r>
              <a:rPr sz="1600" spc="75" dirty="0">
                <a:latin typeface="Microsoft Sans Serif"/>
                <a:cs typeface="Microsoft Sans Serif"/>
              </a:rPr>
              <a:t>t</a:t>
            </a:r>
            <a:r>
              <a:rPr sz="1600" spc="-5" dirty="0">
                <a:latin typeface="Microsoft Sans Serif"/>
                <a:cs typeface="Microsoft Sans Serif"/>
              </a:rPr>
              <a:t>a</a:t>
            </a:r>
            <a:r>
              <a:rPr sz="1600" dirty="0">
                <a:latin typeface="Microsoft Sans Serif"/>
                <a:cs typeface="Microsoft Sans Serif"/>
              </a:rPr>
              <a:t>	</a:t>
            </a:r>
            <a:r>
              <a:rPr sz="1600" spc="85" dirty="0">
                <a:latin typeface="Microsoft Sans Serif"/>
                <a:cs typeface="Microsoft Sans Serif"/>
              </a:rPr>
              <a:t>we  </a:t>
            </a:r>
            <a:r>
              <a:rPr sz="1600" spc="80" dirty="0">
                <a:latin typeface="Microsoft Sans Serif"/>
                <a:cs typeface="Microsoft Sans Serif"/>
              </a:rPr>
              <a:t>obtained </a:t>
            </a:r>
            <a:r>
              <a:rPr sz="1600" spc="85" dirty="0">
                <a:latin typeface="Microsoft Sans Serif"/>
                <a:cs typeface="Microsoft Sans Serif"/>
              </a:rPr>
              <a:t> </a:t>
            </a:r>
            <a:r>
              <a:rPr sz="1600" spc="80" dirty="0">
                <a:latin typeface="Microsoft Sans Serif"/>
                <a:cs typeface="Microsoft Sans Serif"/>
              </a:rPr>
              <a:t>dictionary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380601" y="4670196"/>
            <a:ext cx="2037714" cy="83820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08585" marR="5080" indent="-96520">
              <a:lnSpc>
                <a:spcPct val="110900"/>
              </a:lnSpc>
              <a:spcBef>
                <a:spcPts val="105"/>
              </a:spcBef>
            </a:pPr>
            <a:r>
              <a:rPr sz="1600" spc="65" dirty="0">
                <a:latin typeface="Microsoft Sans Serif"/>
                <a:cs typeface="Microsoft Sans Serif"/>
              </a:rPr>
              <a:t>Creating</a:t>
            </a:r>
            <a:r>
              <a:rPr sz="1600" spc="110" dirty="0">
                <a:latin typeface="Microsoft Sans Serif"/>
                <a:cs typeface="Microsoft Sans Serif"/>
              </a:rPr>
              <a:t> </a:t>
            </a:r>
            <a:r>
              <a:rPr sz="1600" spc="-5" dirty="0">
                <a:latin typeface="Microsoft Sans Serif"/>
                <a:cs typeface="Microsoft Sans Serif"/>
              </a:rPr>
              <a:t>a </a:t>
            </a:r>
            <a:r>
              <a:rPr sz="1600" dirty="0">
                <a:latin typeface="Microsoft Sans Serif"/>
                <a:cs typeface="Microsoft Sans Serif"/>
              </a:rPr>
              <a:t> </a:t>
            </a:r>
            <a:r>
              <a:rPr sz="1600" spc="75" dirty="0">
                <a:latin typeface="Microsoft Sans Serif"/>
                <a:cs typeface="Microsoft Sans Serif"/>
              </a:rPr>
              <a:t>dataframe</a:t>
            </a:r>
            <a:r>
              <a:rPr sz="1600" spc="125" dirty="0">
                <a:latin typeface="Microsoft Sans Serif"/>
                <a:cs typeface="Microsoft Sans Serif"/>
              </a:rPr>
              <a:t> </a:t>
            </a:r>
            <a:r>
              <a:rPr sz="1600" spc="80" dirty="0">
                <a:latin typeface="Microsoft Sans Serif"/>
                <a:cs typeface="Microsoft Sans Serif"/>
              </a:rPr>
              <a:t>from</a:t>
            </a:r>
            <a:r>
              <a:rPr sz="1600" spc="75" dirty="0">
                <a:latin typeface="Microsoft Sans Serif"/>
                <a:cs typeface="Microsoft Sans Serif"/>
              </a:rPr>
              <a:t> </a:t>
            </a:r>
            <a:r>
              <a:rPr sz="1600" spc="90" dirty="0">
                <a:latin typeface="Microsoft Sans Serif"/>
                <a:cs typeface="Microsoft Sans Serif"/>
              </a:rPr>
              <a:t>the </a:t>
            </a:r>
            <a:r>
              <a:rPr sz="1600" spc="-409" dirty="0">
                <a:latin typeface="Microsoft Sans Serif"/>
                <a:cs typeface="Microsoft Sans Serif"/>
              </a:rPr>
              <a:t> </a:t>
            </a:r>
            <a:r>
              <a:rPr sz="1600" spc="80" dirty="0">
                <a:latin typeface="Microsoft Sans Serif"/>
                <a:cs typeface="Microsoft Sans Serif"/>
              </a:rPr>
              <a:t>dictionary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893814" y="4408068"/>
            <a:ext cx="1316990" cy="110934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065" marR="5080" indent="34925" algn="ctr">
              <a:lnSpc>
                <a:spcPct val="111000"/>
              </a:lnSpc>
              <a:spcBef>
                <a:spcPts val="105"/>
              </a:spcBef>
            </a:pPr>
            <a:r>
              <a:rPr sz="1600" spc="65" dirty="0">
                <a:latin typeface="Microsoft Sans Serif"/>
                <a:cs typeface="Microsoft Sans Serif"/>
              </a:rPr>
              <a:t>Filtering</a:t>
            </a:r>
            <a:r>
              <a:rPr sz="1600" spc="70" dirty="0">
                <a:latin typeface="Microsoft Sans Serif"/>
                <a:cs typeface="Microsoft Sans Serif"/>
              </a:rPr>
              <a:t> </a:t>
            </a:r>
            <a:r>
              <a:rPr sz="1600" spc="90" dirty="0">
                <a:latin typeface="Microsoft Sans Serif"/>
                <a:cs typeface="Microsoft Sans Serif"/>
              </a:rPr>
              <a:t>the </a:t>
            </a:r>
            <a:r>
              <a:rPr sz="1600" spc="95" dirty="0">
                <a:latin typeface="Microsoft Sans Serif"/>
                <a:cs typeface="Microsoft Sans Serif"/>
              </a:rPr>
              <a:t> </a:t>
            </a:r>
            <a:r>
              <a:rPr sz="1600" spc="65" dirty="0">
                <a:latin typeface="Microsoft Sans Serif"/>
                <a:cs typeface="Microsoft Sans Serif"/>
              </a:rPr>
              <a:t>dataframe </a:t>
            </a:r>
            <a:r>
              <a:rPr sz="1600" spc="114" dirty="0">
                <a:latin typeface="Microsoft Sans Serif"/>
                <a:cs typeface="Microsoft Sans Serif"/>
              </a:rPr>
              <a:t>to </a:t>
            </a:r>
            <a:r>
              <a:rPr sz="1600" spc="-409" dirty="0">
                <a:latin typeface="Microsoft Sans Serif"/>
                <a:cs typeface="Microsoft Sans Serif"/>
              </a:rPr>
              <a:t> </a:t>
            </a:r>
            <a:r>
              <a:rPr sz="1600" spc="90" dirty="0">
                <a:latin typeface="Microsoft Sans Serif"/>
                <a:cs typeface="Microsoft Sans Serif"/>
              </a:rPr>
              <a:t>only include </a:t>
            </a:r>
            <a:r>
              <a:rPr sz="1600" spc="95" dirty="0">
                <a:latin typeface="Microsoft Sans Serif"/>
                <a:cs typeface="Microsoft Sans Serif"/>
              </a:rPr>
              <a:t> </a:t>
            </a:r>
            <a:r>
              <a:rPr sz="1600" spc="40" dirty="0">
                <a:latin typeface="Microsoft Sans Serif"/>
                <a:cs typeface="Microsoft Sans Serif"/>
              </a:rPr>
              <a:t>Falcon</a:t>
            </a:r>
            <a:r>
              <a:rPr sz="1600" spc="50" dirty="0">
                <a:latin typeface="Microsoft Sans Serif"/>
                <a:cs typeface="Microsoft Sans Serif"/>
              </a:rPr>
              <a:t> </a:t>
            </a:r>
            <a:r>
              <a:rPr sz="1600" spc="135" dirty="0">
                <a:latin typeface="Microsoft Sans Serif"/>
                <a:cs typeface="Microsoft Sans Serif"/>
              </a:rPr>
              <a:t>9</a:t>
            </a:r>
            <a:r>
              <a:rPr sz="1600" dirty="0">
                <a:latin typeface="Microsoft Sans Serif"/>
                <a:cs typeface="Microsoft Sans Serif"/>
              </a:rPr>
              <a:t> </a:t>
            </a:r>
            <a:r>
              <a:rPr sz="1600" spc="-285" dirty="0">
                <a:latin typeface="Microsoft Sans Serif"/>
                <a:cs typeface="Microsoft Sans Serif"/>
              </a:rPr>
              <a:t> 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079742" y="5519420"/>
            <a:ext cx="90170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60" dirty="0">
                <a:latin typeface="Microsoft Sans Serif"/>
                <a:cs typeface="Microsoft Sans Serif"/>
              </a:rPr>
              <a:t>l</a:t>
            </a:r>
            <a:r>
              <a:rPr sz="1600" spc="65" dirty="0">
                <a:latin typeface="Microsoft Sans Serif"/>
                <a:cs typeface="Microsoft Sans Serif"/>
              </a:rPr>
              <a:t>aun</a:t>
            </a:r>
            <a:r>
              <a:rPr sz="1600" spc="70" dirty="0">
                <a:latin typeface="Microsoft Sans Serif"/>
                <a:cs typeface="Microsoft Sans Serif"/>
              </a:rPr>
              <a:t>c</a:t>
            </a:r>
            <a:r>
              <a:rPr sz="1600" spc="65" dirty="0">
                <a:latin typeface="Microsoft Sans Serif"/>
                <a:cs typeface="Microsoft Sans Serif"/>
              </a:rPr>
              <a:t>he</a:t>
            </a:r>
            <a:r>
              <a:rPr sz="1600" spc="-5" dirty="0">
                <a:latin typeface="Microsoft Sans Serif"/>
                <a:cs typeface="Microsoft Sans Serif"/>
              </a:rPr>
              <a:t>s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742690" y="4273413"/>
            <a:ext cx="1871345" cy="1380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11100"/>
              </a:lnSpc>
              <a:spcBef>
                <a:spcPts val="100"/>
              </a:spcBef>
            </a:pPr>
            <a:r>
              <a:rPr sz="1600" spc="50" dirty="0">
                <a:latin typeface="Microsoft Sans Serif"/>
                <a:cs typeface="Microsoft Sans Serif"/>
              </a:rPr>
              <a:t>Replacing</a:t>
            </a:r>
            <a:r>
              <a:rPr sz="1600" spc="75" dirty="0">
                <a:latin typeface="Microsoft Sans Serif"/>
                <a:cs typeface="Microsoft Sans Serif"/>
              </a:rPr>
              <a:t> </a:t>
            </a:r>
            <a:r>
              <a:rPr sz="1600" spc="65" dirty="0">
                <a:latin typeface="Microsoft Sans Serif"/>
                <a:cs typeface="Microsoft Sans Serif"/>
              </a:rPr>
              <a:t>missing </a:t>
            </a:r>
            <a:r>
              <a:rPr sz="1600" spc="-409" dirty="0">
                <a:latin typeface="Microsoft Sans Serif"/>
                <a:cs typeface="Microsoft Sans Serif"/>
              </a:rPr>
              <a:t> </a:t>
            </a:r>
            <a:r>
              <a:rPr sz="1600" spc="45" dirty="0">
                <a:latin typeface="Microsoft Sans Serif"/>
                <a:cs typeface="Microsoft Sans Serif"/>
              </a:rPr>
              <a:t>values</a:t>
            </a:r>
            <a:r>
              <a:rPr sz="1600" spc="55" dirty="0">
                <a:latin typeface="Microsoft Sans Serif"/>
                <a:cs typeface="Microsoft Sans Serif"/>
              </a:rPr>
              <a:t> </a:t>
            </a:r>
            <a:r>
              <a:rPr sz="1600" spc="110" dirty="0">
                <a:latin typeface="Microsoft Sans Serif"/>
                <a:cs typeface="Microsoft Sans Serif"/>
              </a:rPr>
              <a:t>of </a:t>
            </a:r>
            <a:r>
              <a:rPr sz="1600" spc="30" dirty="0">
                <a:latin typeface="Microsoft Sans Serif"/>
                <a:cs typeface="Microsoft Sans Serif"/>
              </a:rPr>
              <a:t>Payload </a:t>
            </a:r>
            <a:r>
              <a:rPr sz="1600" spc="35" dirty="0">
                <a:latin typeface="Microsoft Sans Serif"/>
                <a:cs typeface="Microsoft Sans Serif"/>
              </a:rPr>
              <a:t> </a:t>
            </a:r>
            <a:r>
              <a:rPr sz="1600" spc="20" dirty="0">
                <a:latin typeface="Microsoft Sans Serif"/>
                <a:cs typeface="Microsoft Sans Serif"/>
              </a:rPr>
              <a:t>Mass </a:t>
            </a:r>
            <a:r>
              <a:rPr sz="1600" spc="100" dirty="0">
                <a:latin typeface="Microsoft Sans Serif"/>
                <a:cs typeface="Microsoft Sans Serif"/>
              </a:rPr>
              <a:t>column </a:t>
            </a:r>
            <a:r>
              <a:rPr sz="1600" spc="110" dirty="0">
                <a:latin typeface="Microsoft Sans Serif"/>
                <a:cs typeface="Microsoft Sans Serif"/>
              </a:rPr>
              <a:t>with </a:t>
            </a:r>
            <a:r>
              <a:rPr sz="1600" spc="-409" dirty="0">
                <a:latin typeface="Microsoft Sans Serif"/>
                <a:cs typeface="Microsoft Sans Serif"/>
              </a:rPr>
              <a:t> </a:t>
            </a:r>
            <a:r>
              <a:rPr sz="1600" spc="70" dirty="0">
                <a:latin typeface="Microsoft Sans Serif"/>
                <a:cs typeface="Microsoft Sans Serif"/>
              </a:rPr>
              <a:t>calculated</a:t>
            </a:r>
            <a:endParaRPr sz="1600">
              <a:latin typeface="Microsoft Sans Serif"/>
              <a:cs typeface="Microsoft Sans Serif"/>
            </a:endParaRPr>
          </a:p>
          <a:p>
            <a:pPr marR="55244" algn="ctr">
              <a:lnSpc>
                <a:spcPct val="100000"/>
              </a:lnSpc>
              <a:spcBef>
                <a:spcPts val="215"/>
              </a:spcBef>
            </a:pPr>
            <a:r>
              <a:rPr sz="1600" spc="40" dirty="0">
                <a:latin typeface="Microsoft Sans Serif"/>
                <a:cs typeface="Microsoft Sans Serif"/>
              </a:rPr>
              <a:t>.mean()</a:t>
            </a:r>
            <a:r>
              <a:rPr sz="1600" spc="110" dirty="0">
                <a:latin typeface="Microsoft Sans Serif"/>
                <a:cs typeface="Microsoft Sans Serif"/>
              </a:rPr>
              <a:t> </a:t>
            </a:r>
            <a:r>
              <a:rPr sz="1600" spc="65" dirty="0">
                <a:latin typeface="Microsoft Sans Serif"/>
                <a:cs typeface="Microsoft Sans Serif"/>
              </a:rPr>
              <a:t>for</a:t>
            </a:r>
            <a:r>
              <a:rPr sz="1600" spc="30" dirty="0">
                <a:latin typeface="Microsoft Sans Serif"/>
                <a:cs typeface="Microsoft Sans Serif"/>
              </a:rPr>
              <a:t> </a:t>
            </a:r>
            <a:r>
              <a:rPr sz="1600" spc="55" dirty="0">
                <a:latin typeface="Microsoft Sans Serif"/>
                <a:cs typeface="Microsoft Sans Serif"/>
              </a:rPr>
              <a:t>this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55980" y="4670196"/>
            <a:ext cx="1757680" cy="568325"/>
          </a:xfrm>
          <a:prstGeom prst="rect">
            <a:avLst/>
          </a:prstGeom>
        </p:spPr>
        <p:txBody>
          <a:bodyPr vert="horz" wrap="square" lIns="0" tIns="400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15"/>
              </a:spcBef>
            </a:pPr>
            <a:r>
              <a:rPr sz="1600" spc="65" dirty="0">
                <a:latin typeface="Microsoft Sans Serif"/>
                <a:cs typeface="Microsoft Sans Serif"/>
              </a:rPr>
              <a:t>Exporting</a:t>
            </a:r>
            <a:r>
              <a:rPr sz="1600" spc="50" dirty="0">
                <a:latin typeface="Microsoft Sans Serif"/>
                <a:cs typeface="Microsoft Sans Serif"/>
              </a:rPr>
              <a:t> </a:t>
            </a:r>
            <a:r>
              <a:rPr sz="1600" spc="90" dirty="0">
                <a:latin typeface="Microsoft Sans Serif"/>
                <a:cs typeface="Microsoft Sans Serif"/>
              </a:rPr>
              <a:t>the</a:t>
            </a:r>
            <a:endParaRPr sz="1600">
              <a:latin typeface="Microsoft Sans Serif"/>
              <a:cs typeface="Microsoft Sans Serif"/>
            </a:endParaRPr>
          </a:p>
          <a:p>
            <a:pPr marL="577850">
              <a:lnSpc>
                <a:spcPct val="100000"/>
              </a:lnSpc>
              <a:spcBef>
                <a:spcPts val="215"/>
              </a:spcBef>
            </a:pPr>
            <a:r>
              <a:rPr sz="1600" spc="65" dirty="0">
                <a:latin typeface="Microsoft Sans Serif"/>
                <a:cs typeface="Microsoft Sans Serif"/>
              </a:rPr>
              <a:t>data</a:t>
            </a:r>
            <a:r>
              <a:rPr sz="1600" spc="80" dirty="0">
                <a:latin typeface="Microsoft Sans Serif"/>
                <a:cs typeface="Microsoft Sans Serif"/>
              </a:rPr>
              <a:t> </a:t>
            </a:r>
            <a:r>
              <a:rPr sz="1600" spc="55" dirty="0">
                <a:latin typeface="Microsoft Sans Serif"/>
                <a:cs typeface="Microsoft Sans Serif"/>
              </a:rPr>
              <a:t>to </a:t>
            </a:r>
            <a:r>
              <a:rPr sz="1600" spc="-10" dirty="0">
                <a:latin typeface="Microsoft Sans Serif"/>
                <a:cs typeface="Microsoft Sans Serif"/>
              </a:rPr>
              <a:t>CSV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52400" y="6184411"/>
            <a:ext cx="12192000" cy="57964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 marR="30480">
              <a:lnSpc>
                <a:spcPct val="100000"/>
              </a:lnSpc>
              <a:spcBef>
                <a:spcPts val="100"/>
              </a:spcBef>
            </a:pPr>
            <a:r>
              <a:rPr lang="en-IN" sz="1800" spc="-55" dirty="0">
                <a:latin typeface="Microsoft Sans Serif"/>
                <a:cs typeface="Microsoft Sans Serif"/>
                <a:hlinkClick r:id="rId2"/>
              </a:rPr>
              <a:t>https://github.com/patnaikabhishek/IBM-Data-Science-Capstone/blob/main/Project%20SpaceX%20Data%20Collection.ipynb</a:t>
            </a:r>
            <a:endParaRPr lang="en-IN" sz="1800" spc="-55" dirty="0">
              <a:latin typeface="Microsoft Sans Serif"/>
              <a:cs typeface="Microsoft Sans Serif"/>
            </a:endParaRPr>
          </a:p>
          <a:p>
            <a:pPr marL="38100" marR="30480">
              <a:lnSpc>
                <a:spcPct val="100000"/>
              </a:lnSpc>
              <a:spcBef>
                <a:spcPts val="100"/>
              </a:spcBef>
            </a:pPr>
            <a:endParaRPr sz="1800" dirty="0">
              <a:latin typeface="Microsoft Sans Serif"/>
              <a:cs typeface="Microsoft Sans Serif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5809488" y="2084832"/>
            <a:ext cx="558165" cy="533400"/>
            <a:chOff x="5809488" y="2084832"/>
            <a:chExt cx="558165" cy="533400"/>
          </a:xfrm>
        </p:grpSpPr>
        <p:sp>
          <p:nvSpPr>
            <p:cNvPr id="17" name="object 17"/>
            <p:cNvSpPr/>
            <p:nvPr/>
          </p:nvSpPr>
          <p:spPr>
            <a:xfrm>
              <a:off x="5835396" y="2110740"/>
              <a:ext cx="506095" cy="481965"/>
            </a:xfrm>
            <a:custGeom>
              <a:avLst/>
              <a:gdLst/>
              <a:ahLst/>
              <a:cxnLst/>
              <a:rect l="l" t="t" r="r" b="b"/>
              <a:pathLst>
                <a:path w="506095" h="481964">
                  <a:moveTo>
                    <a:pt x="284225" y="0"/>
                  </a:moveTo>
                  <a:lnTo>
                    <a:pt x="284225" y="163702"/>
                  </a:lnTo>
                  <a:lnTo>
                    <a:pt x="0" y="163702"/>
                  </a:lnTo>
                  <a:lnTo>
                    <a:pt x="0" y="317881"/>
                  </a:lnTo>
                  <a:lnTo>
                    <a:pt x="284225" y="317881"/>
                  </a:lnTo>
                  <a:lnTo>
                    <a:pt x="284225" y="481584"/>
                  </a:lnTo>
                  <a:lnTo>
                    <a:pt x="505840" y="240792"/>
                  </a:lnTo>
                  <a:lnTo>
                    <a:pt x="284225" y="0"/>
                  </a:lnTo>
                  <a:close/>
                </a:path>
              </a:pathLst>
            </a:custGeom>
            <a:solidFill>
              <a:srgbClr val="D4D4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5835396" y="2110740"/>
              <a:ext cx="506095" cy="481965"/>
            </a:xfrm>
            <a:custGeom>
              <a:avLst/>
              <a:gdLst/>
              <a:ahLst/>
              <a:cxnLst/>
              <a:rect l="l" t="t" r="r" b="b"/>
              <a:pathLst>
                <a:path w="506095" h="481964">
                  <a:moveTo>
                    <a:pt x="284225" y="0"/>
                  </a:moveTo>
                  <a:lnTo>
                    <a:pt x="284225" y="163702"/>
                  </a:lnTo>
                  <a:lnTo>
                    <a:pt x="0" y="163702"/>
                  </a:lnTo>
                  <a:lnTo>
                    <a:pt x="0" y="317881"/>
                  </a:lnTo>
                  <a:lnTo>
                    <a:pt x="284225" y="317881"/>
                  </a:lnTo>
                  <a:lnTo>
                    <a:pt x="284225" y="481584"/>
                  </a:lnTo>
                  <a:lnTo>
                    <a:pt x="505840" y="240792"/>
                  </a:lnTo>
                  <a:lnTo>
                    <a:pt x="284225" y="0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5835396" y="2110740"/>
              <a:ext cx="506095" cy="481965"/>
            </a:xfrm>
            <a:custGeom>
              <a:avLst/>
              <a:gdLst/>
              <a:ahLst/>
              <a:cxnLst/>
              <a:rect l="l" t="t" r="r" b="b"/>
              <a:pathLst>
                <a:path w="506095" h="481964">
                  <a:moveTo>
                    <a:pt x="284225" y="317881"/>
                  </a:moveTo>
                  <a:lnTo>
                    <a:pt x="284225" y="481584"/>
                  </a:lnTo>
                  <a:lnTo>
                    <a:pt x="505840" y="240792"/>
                  </a:lnTo>
                  <a:lnTo>
                    <a:pt x="284225" y="0"/>
                  </a:lnTo>
                  <a:lnTo>
                    <a:pt x="284225" y="163702"/>
                  </a:lnTo>
                  <a:lnTo>
                    <a:pt x="0" y="163702"/>
                  </a:lnTo>
                  <a:lnTo>
                    <a:pt x="0" y="317881"/>
                  </a:lnTo>
                  <a:lnTo>
                    <a:pt x="284225" y="317881"/>
                  </a:lnTo>
                  <a:close/>
                </a:path>
              </a:pathLst>
            </a:custGeom>
            <a:ln w="51815">
              <a:solidFill>
                <a:srgbClr val="D4D4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0" name="object 20"/>
          <p:cNvGrpSpPr/>
          <p:nvPr/>
        </p:nvGrpSpPr>
        <p:grpSpPr>
          <a:xfrm>
            <a:off x="2944367" y="2104644"/>
            <a:ext cx="520065" cy="494030"/>
            <a:chOff x="2944367" y="2104644"/>
            <a:chExt cx="520065" cy="494030"/>
          </a:xfrm>
        </p:grpSpPr>
        <p:sp>
          <p:nvSpPr>
            <p:cNvPr id="21" name="object 21"/>
            <p:cNvSpPr/>
            <p:nvPr/>
          </p:nvSpPr>
          <p:spPr>
            <a:xfrm>
              <a:off x="2950463" y="2110740"/>
              <a:ext cx="507365" cy="481965"/>
            </a:xfrm>
            <a:custGeom>
              <a:avLst/>
              <a:gdLst/>
              <a:ahLst/>
              <a:cxnLst/>
              <a:rect l="l" t="t" r="r" b="b"/>
              <a:pathLst>
                <a:path w="507364" h="481964">
                  <a:moveTo>
                    <a:pt x="285115" y="0"/>
                  </a:moveTo>
                  <a:lnTo>
                    <a:pt x="285115" y="163702"/>
                  </a:lnTo>
                  <a:lnTo>
                    <a:pt x="0" y="163702"/>
                  </a:lnTo>
                  <a:lnTo>
                    <a:pt x="0" y="317881"/>
                  </a:lnTo>
                  <a:lnTo>
                    <a:pt x="285115" y="317881"/>
                  </a:lnTo>
                  <a:lnTo>
                    <a:pt x="285115" y="481584"/>
                  </a:lnTo>
                  <a:lnTo>
                    <a:pt x="507364" y="240792"/>
                  </a:lnTo>
                  <a:lnTo>
                    <a:pt x="285115" y="0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2950463" y="2110740"/>
              <a:ext cx="507365" cy="481965"/>
            </a:xfrm>
            <a:custGeom>
              <a:avLst/>
              <a:gdLst/>
              <a:ahLst/>
              <a:cxnLst/>
              <a:rect l="l" t="t" r="r" b="b"/>
              <a:pathLst>
                <a:path w="507364" h="481964">
                  <a:moveTo>
                    <a:pt x="285115" y="0"/>
                  </a:moveTo>
                  <a:lnTo>
                    <a:pt x="285115" y="163702"/>
                  </a:lnTo>
                  <a:lnTo>
                    <a:pt x="0" y="163702"/>
                  </a:lnTo>
                  <a:lnTo>
                    <a:pt x="0" y="317881"/>
                  </a:lnTo>
                  <a:lnTo>
                    <a:pt x="285115" y="317881"/>
                  </a:lnTo>
                  <a:lnTo>
                    <a:pt x="285115" y="481584"/>
                  </a:lnTo>
                  <a:lnTo>
                    <a:pt x="507364" y="240792"/>
                  </a:lnTo>
                  <a:lnTo>
                    <a:pt x="285115" y="0"/>
                  </a:lnTo>
                  <a:close/>
                </a:path>
              </a:pathLst>
            </a:custGeom>
            <a:ln w="12192">
              <a:solidFill>
                <a:srgbClr val="AD5A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950463" y="2110740"/>
              <a:ext cx="507365" cy="481965"/>
            </a:xfrm>
            <a:custGeom>
              <a:avLst/>
              <a:gdLst/>
              <a:ahLst/>
              <a:cxnLst/>
              <a:rect l="l" t="t" r="r" b="b"/>
              <a:pathLst>
                <a:path w="507364" h="481964">
                  <a:moveTo>
                    <a:pt x="285115" y="0"/>
                  </a:moveTo>
                  <a:lnTo>
                    <a:pt x="285115" y="163702"/>
                  </a:lnTo>
                  <a:lnTo>
                    <a:pt x="0" y="163702"/>
                  </a:lnTo>
                  <a:lnTo>
                    <a:pt x="0" y="317881"/>
                  </a:lnTo>
                  <a:lnTo>
                    <a:pt x="285115" y="317881"/>
                  </a:lnTo>
                  <a:lnTo>
                    <a:pt x="285115" y="481584"/>
                  </a:lnTo>
                  <a:lnTo>
                    <a:pt x="507364" y="240792"/>
                  </a:lnTo>
                  <a:lnTo>
                    <a:pt x="285115" y="0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2950463" y="2110740"/>
              <a:ext cx="507365" cy="481965"/>
            </a:xfrm>
            <a:custGeom>
              <a:avLst/>
              <a:gdLst/>
              <a:ahLst/>
              <a:cxnLst/>
              <a:rect l="l" t="t" r="r" b="b"/>
              <a:pathLst>
                <a:path w="507364" h="481964">
                  <a:moveTo>
                    <a:pt x="285115" y="317881"/>
                  </a:moveTo>
                  <a:lnTo>
                    <a:pt x="285115" y="481584"/>
                  </a:lnTo>
                  <a:lnTo>
                    <a:pt x="507364" y="240792"/>
                  </a:lnTo>
                  <a:lnTo>
                    <a:pt x="285115" y="0"/>
                  </a:lnTo>
                  <a:lnTo>
                    <a:pt x="285115" y="163702"/>
                  </a:lnTo>
                  <a:lnTo>
                    <a:pt x="0" y="163702"/>
                  </a:lnTo>
                  <a:lnTo>
                    <a:pt x="0" y="317881"/>
                  </a:lnTo>
                  <a:lnTo>
                    <a:pt x="285115" y="317881"/>
                  </a:lnTo>
                  <a:close/>
                </a:path>
              </a:pathLst>
            </a:custGeom>
            <a:ln w="12192">
              <a:solidFill>
                <a:srgbClr val="AD5A2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5" name="object 25"/>
          <p:cNvGrpSpPr/>
          <p:nvPr/>
        </p:nvGrpSpPr>
        <p:grpSpPr>
          <a:xfrm>
            <a:off x="8694419" y="2084832"/>
            <a:ext cx="558165" cy="533400"/>
            <a:chOff x="8694419" y="2084832"/>
            <a:chExt cx="558165" cy="533400"/>
          </a:xfrm>
        </p:grpSpPr>
        <p:sp>
          <p:nvSpPr>
            <p:cNvPr id="26" name="object 26"/>
            <p:cNvSpPr/>
            <p:nvPr/>
          </p:nvSpPr>
          <p:spPr>
            <a:xfrm>
              <a:off x="8720328" y="2110739"/>
              <a:ext cx="506095" cy="481965"/>
            </a:xfrm>
            <a:custGeom>
              <a:avLst/>
              <a:gdLst/>
              <a:ahLst/>
              <a:cxnLst/>
              <a:rect l="l" t="t" r="r" b="b"/>
              <a:pathLst>
                <a:path w="506095" h="481964">
                  <a:moveTo>
                    <a:pt x="505841" y="240792"/>
                  </a:moveTo>
                  <a:lnTo>
                    <a:pt x="284226" y="0"/>
                  </a:lnTo>
                  <a:lnTo>
                    <a:pt x="284226" y="163703"/>
                  </a:lnTo>
                  <a:lnTo>
                    <a:pt x="0" y="163703"/>
                  </a:lnTo>
                  <a:lnTo>
                    <a:pt x="0" y="317881"/>
                  </a:lnTo>
                  <a:lnTo>
                    <a:pt x="284226" y="317881"/>
                  </a:lnTo>
                  <a:lnTo>
                    <a:pt x="284226" y="481584"/>
                  </a:lnTo>
                  <a:lnTo>
                    <a:pt x="505841" y="240792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8720327" y="2110740"/>
              <a:ext cx="506095" cy="481965"/>
            </a:xfrm>
            <a:custGeom>
              <a:avLst/>
              <a:gdLst/>
              <a:ahLst/>
              <a:cxnLst/>
              <a:rect l="l" t="t" r="r" b="b"/>
              <a:pathLst>
                <a:path w="506095" h="481964">
                  <a:moveTo>
                    <a:pt x="284225" y="317881"/>
                  </a:moveTo>
                  <a:lnTo>
                    <a:pt x="284225" y="481584"/>
                  </a:lnTo>
                  <a:lnTo>
                    <a:pt x="505841" y="240792"/>
                  </a:lnTo>
                  <a:lnTo>
                    <a:pt x="284225" y="0"/>
                  </a:lnTo>
                  <a:lnTo>
                    <a:pt x="284225" y="163702"/>
                  </a:lnTo>
                  <a:lnTo>
                    <a:pt x="0" y="163702"/>
                  </a:lnTo>
                  <a:lnTo>
                    <a:pt x="0" y="317881"/>
                  </a:lnTo>
                  <a:lnTo>
                    <a:pt x="284225" y="317881"/>
                  </a:lnTo>
                  <a:close/>
                </a:path>
              </a:pathLst>
            </a:custGeom>
            <a:ln w="51816">
              <a:solidFill>
                <a:srgbClr val="D4D4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8" name="object 28"/>
          <p:cNvGrpSpPr/>
          <p:nvPr/>
        </p:nvGrpSpPr>
        <p:grpSpPr>
          <a:xfrm>
            <a:off x="2924555" y="4718303"/>
            <a:ext cx="559435" cy="533400"/>
            <a:chOff x="2924555" y="4718303"/>
            <a:chExt cx="559435" cy="533400"/>
          </a:xfrm>
        </p:grpSpPr>
        <p:sp>
          <p:nvSpPr>
            <p:cNvPr id="29" name="object 29"/>
            <p:cNvSpPr/>
            <p:nvPr/>
          </p:nvSpPr>
          <p:spPr>
            <a:xfrm>
              <a:off x="2950464" y="4744211"/>
              <a:ext cx="507365" cy="481965"/>
            </a:xfrm>
            <a:custGeom>
              <a:avLst/>
              <a:gdLst/>
              <a:ahLst/>
              <a:cxnLst/>
              <a:rect l="l" t="t" r="r" b="b"/>
              <a:pathLst>
                <a:path w="507364" h="481964">
                  <a:moveTo>
                    <a:pt x="507365" y="163703"/>
                  </a:moveTo>
                  <a:lnTo>
                    <a:pt x="222250" y="163703"/>
                  </a:lnTo>
                  <a:lnTo>
                    <a:pt x="222250" y="0"/>
                  </a:lnTo>
                  <a:lnTo>
                    <a:pt x="0" y="240792"/>
                  </a:lnTo>
                  <a:lnTo>
                    <a:pt x="222250" y="481584"/>
                  </a:lnTo>
                  <a:lnTo>
                    <a:pt x="222250" y="317881"/>
                  </a:lnTo>
                  <a:lnTo>
                    <a:pt x="507365" y="317881"/>
                  </a:lnTo>
                  <a:lnTo>
                    <a:pt x="507365" y="163703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2950463" y="4744211"/>
              <a:ext cx="507365" cy="481965"/>
            </a:xfrm>
            <a:custGeom>
              <a:avLst/>
              <a:gdLst/>
              <a:ahLst/>
              <a:cxnLst/>
              <a:rect l="l" t="t" r="r" b="b"/>
              <a:pathLst>
                <a:path w="507364" h="481964">
                  <a:moveTo>
                    <a:pt x="222250" y="317881"/>
                  </a:moveTo>
                  <a:lnTo>
                    <a:pt x="222250" y="481583"/>
                  </a:lnTo>
                  <a:lnTo>
                    <a:pt x="0" y="240792"/>
                  </a:lnTo>
                  <a:lnTo>
                    <a:pt x="222250" y="0"/>
                  </a:lnTo>
                  <a:lnTo>
                    <a:pt x="222250" y="163702"/>
                  </a:lnTo>
                  <a:lnTo>
                    <a:pt x="507364" y="163702"/>
                  </a:lnTo>
                  <a:lnTo>
                    <a:pt x="507364" y="317881"/>
                  </a:lnTo>
                  <a:lnTo>
                    <a:pt x="222250" y="317881"/>
                  </a:lnTo>
                  <a:close/>
                </a:path>
              </a:pathLst>
            </a:custGeom>
            <a:ln w="51816">
              <a:solidFill>
                <a:srgbClr val="D4D4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1" name="object 31"/>
          <p:cNvGrpSpPr/>
          <p:nvPr/>
        </p:nvGrpSpPr>
        <p:grpSpPr>
          <a:xfrm>
            <a:off x="5815584" y="4718303"/>
            <a:ext cx="558165" cy="533400"/>
            <a:chOff x="5815584" y="4718303"/>
            <a:chExt cx="558165" cy="533400"/>
          </a:xfrm>
        </p:grpSpPr>
        <p:sp>
          <p:nvSpPr>
            <p:cNvPr id="32" name="object 32"/>
            <p:cNvSpPr/>
            <p:nvPr/>
          </p:nvSpPr>
          <p:spPr>
            <a:xfrm>
              <a:off x="5841492" y="4744211"/>
              <a:ext cx="506095" cy="481965"/>
            </a:xfrm>
            <a:custGeom>
              <a:avLst/>
              <a:gdLst/>
              <a:ahLst/>
              <a:cxnLst/>
              <a:rect l="l" t="t" r="r" b="b"/>
              <a:pathLst>
                <a:path w="506095" h="481964">
                  <a:moveTo>
                    <a:pt x="505841" y="163703"/>
                  </a:moveTo>
                  <a:lnTo>
                    <a:pt x="221615" y="163703"/>
                  </a:lnTo>
                  <a:lnTo>
                    <a:pt x="221615" y="0"/>
                  </a:lnTo>
                  <a:lnTo>
                    <a:pt x="0" y="240792"/>
                  </a:lnTo>
                  <a:lnTo>
                    <a:pt x="221615" y="481584"/>
                  </a:lnTo>
                  <a:lnTo>
                    <a:pt x="221615" y="317881"/>
                  </a:lnTo>
                  <a:lnTo>
                    <a:pt x="505841" y="317881"/>
                  </a:lnTo>
                  <a:lnTo>
                    <a:pt x="505841" y="163703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5841492" y="4744211"/>
              <a:ext cx="506095" cy="481965"/>
            </a:xfrm>
            <a:custGeom>
              <a:avLst/>
              <a:gdLst/>
              <a:ahLst/>
              <a:cxnLst/>
              <a:rect l="l" t="t" r="r" b="b"/>
              <a:pathLst>
                <a:path w="506095" h="481964">
                  <a:moveTo>
                    <a:pt x="221615" y="317881"/>
                  </a:moveTo>
                  <a:lnTo>
                    <a:pt x="221615" y="481583"/>
                  </a:lnTo>
                  <a:lnTo>
                    <a:pt x="0" y="240792"/>
                  </a:lnTo>
                  <a:lnTo>
                    <a:pt x="221615" y="0"/>
                  </a:lnTo>
                  <a:lnTo>
                    <a:pt x="221615" y="163702"/>
                  </a:lnTo>
                  <a:lnTo>
                    <a:pt x="505841" y="163702"/>
                  </a:lnTo>
                  <a:lnTo>
                    <a:pt x="505841" y="317881"/>
                  </a:lnTo>
                  <a:lnTo>
                    <a:pt x="221615" y="317881"/>
                  </a:lnTo>
                  <a:close/>
                </a:path>
              </a:pathLst>
            </a:custGeom>
            <a:ln w="51816">
              <a:solidFill>
                <a:srgbClr val="D4D4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4" name="object 34"/>
          <p:cNvGrpSpPr/>
          <p:nvPr/>
        </p:nvGrpSpPr>
        <p:grpSpPr>
          <a:xfrm>
            <a:off x="8698992" y="4718303"/>
            <a:ext cx="559435" cy="533400"/>
            <a:chOff x="8698992" y="4718303"/>
            <a:chExt cx="559435" cy="533400"/>
          </a:xfrm>
        </p:grpSpPr>
        <p:sp>
          <p:nvSpPr>
            <p:cNvPr id="35" name="object 35"/>
            <p:cNvSpPr/>
            <p:nvPr/>
          </p:nvSpPr>
          <p:spPr>
            <a:xfrm>
              <a:off x="8724900" y="4744211"/>
              <a:ext cx="507365" cy="481965"/>
            </a:xfrm>
            <a:custGeom>
              <a:avLst/>
              <a:gdLst/>
              <a:ahLst/>
              <a:cxnLst/>
              <a:rect l="l" t="t" r="r" b="b"/>
              <a:pathLst>
                <a:path w="507365" h="481964">
                  <a:moveTo>
                    <a:pt x="507365" y="163703"/>
                  </a:moveTo>
                  <a:lnTo>
                    <a:pt x="222250" y="163703"/>
                  </a:lnTo>
                  <a:lnTo>
                    <a:pt x="222250" y="0"/>
                  </a:lnTo>
                  <a:lnTo>
                    <a:pt x="0" y="240792"/>
                  </a:lnTo>
                  <a:lnTo>
                    <a:pt x="222250" y="481584"/>
                  </a:lnTo>
                  <a:lnTo>
                    <a:pt x="222250" y="317881"/>
                  </a:lnTo>
                  <a:lnTo>
                    <a:pt x="507365" y="317881"/>
                  </a:lnTo>
                  <a:lnTo>
                    <a:pt x="507365" y="163703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8724900" y="4744211"/>
              <a:ext cx="507365" cy="481965"/>
            </a:xfrm>
            <a:custGeom>
              <a:avLst/>
              <a:gdLst/>
              <a:ahLst/>
              <a:cxnLst/>
              <a:rect l="l" t="t" r="r" b="b"/>
              <a:pathLst>
                <a:path w="507365" h="481964">
                  <a:moveTo>
                    <a:pt x="222250" y="317881"/>
                  </a:moveTo>
                  <a:lnTo>
                    <a:pt x="222250" y="481583"/>
                  </a:lnTo>
                  <a:lnTo>
                    <a:pt x="0" y="240792"/>
                  </a:lnTo>
                  <a:lnTo>
                    <a:pt x="222250" y="0"/>
                  </a:lnTo>
                  <a:lnTo>
                    <a:pt x="222250" y="163702"/>
                  </a:lnTo>
                  <a:lnTo>
                    <a:pt x="507365" y="163702"/>
                  </a:lnTo>
                  <a:lnTo>
                    <a:pt x="507365" y="317881"/>
                  </a:lnTo>
                  <a:lnTo>
                    <a:pt x="222250" y="317881"/>
                  </a:lnTo>
                  <a:close/>
                </a:path>
              </a:pathLst>
            </a:custGeom>
            <a:ln w="51816">
              <a:solidFill>
                <a:srgbClr val="D4D4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7" name="object 37"/>
          <p:cNvGrpSpPr/>
          <p:nvPr/>
        </p:nvGrpSpPr>
        <p:grpSpPr>
          <a:xfrm>
            <a:off x="10151364" y="3390900"/>
            <a:ext cx="533400" cy="558165"/>
            <a:chOff x="10151364" y="3390900"/>
            <a:chExt cx="533400" cy="558165"/>
          </a:xfrm>
        </p:grpSpPr>
        <p:sp>
          <p:nvSpPr>
            <p:cNvPr id="38" name="object 38"/>
            <p:cNvSpPr/>
            <p:nvPr/>
          </p:nvSpPr>
          <p:spPr>
            <a:xfrm>
              <a:off x="10177272" y="3416807"/>
              <a:ext cx="481965" cy="506095"/>
            </a:xfrm>
            <a:custGeom>
              <a:avLst/>
              <a:gdLst/>
              <a:ahLst/>
              <a:cxnLst/>
              <a:rect l="l" t="t" r="r" b="b"/>
              <a:pathLst>
                <a:path w="481965" h="506095">
                  <a:moveTo>
                    <a:pt x="481584" y="284226"/>
                  </a:moveTo>
                  <a:lnTo>
                    <a:pt x="317881" y="284226"/>
                  </a:lnTo>
                  <a:lnTo>
                    <a:pt x="317881" y="0"/>
                  </a:lnTo>
                  <a:lnTo>
                    <a:pt x="163703" y="0"/>
                  </a:lnTo>
                  <a:lnTo>
                    <a:pt x="163703" y="284226"/>
                  </a:lnTo>
                  <a:lnTo>
                    <a:pt x="0" y="284226"/>
                  </a:lnTo>
                  <a:lnTo>
                    <a:pt x="240792" y="505841"/>
                  </a:lnTo>
                  <a:lnTo>
                    <a:pt x="481584" y="284226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10177272" y="3416807"/>
              <a:ext cx="481965" cy="506095"/>
            </a:xfrm>
            <a:custGeom>
              <a:avLst/>
              <a:gdLst/>
              <a:ahLst/>
              <a:cxnLst/>
              <a:rect l="l" t="t" r="r" b="b"/>
              <a:pathLst>
                <a:path w="481965" h="506095">
                  <a:moveTo>
                    <a:pt x="317880" y="284225"/>
                  </a:moveTo>
                  <a:lnTo>
                    <a:pt x="481583" y="284225"/>
                  </a:lnTo>
                  <a:lnTo>
                    <a:pt x="240792" y="505840"/>
                  </a:lnTo>
                  <a:lnTo>
                    <a:pt x="0" y="284225"/>
                  </a:lnTo>
                  <a:lnTo>
                    <a:pt x="163702" y="284225"/>
                  </a:lnTo>
                  <a:lnTo>
                    <a:pt x="163702" y="0"/>
                  </a:lnTo>
                  <a:lnTo>
                    <a:pt x="317880" y="0"/>
                  </a:lnTo>
                  <a:lnTo>
                    <a:pt x="317880" y="284225"/>
                  </a:lnTo>
                  <a:close/>
                </a:path>
              </a:pathLst>
            </a:custGeom>
            <a:ln w="51816">
              <a:solidFill>
                <a:srgbClr val="D4D4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0" name="object 40"/>
          <p:cNvSpPr txBox="1">
            <a:spLocks noGrp="1"/>
          </p:cNvSpPr>
          <p:nvPr>
            <p:ph type="title"/>
          </p:nvPr>
        </p:nvSpPr>
        <p:spPr>
          <a:xfrm>
            <a:off x="1518030" y="465582"/>
            <a:ext cx="3973195" cy="4679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900" dirty="0">
                <a:solidFill>
                  <a:srgbClr val="1C7CDB"/>
                </a:solidFill>
              </a:rPr>
              <a:t>flowchart</a:t>
            </a:r>
            <a:r>
              <a:rPr sz="2900" spc="-70" dirty="0">
                <a:solidFill>
                  <a:srgbClr val="1C7CDB"/>
                </a:solidFill>
              </a:rPr>
              <a:t> </a:t>
            </a:r>
            <a:r>
              <a:rPr sz="2900" dirty="0">
                <a:solidFill>
                  <a:srgbClr val="1C7CDB"/>
                </a:solidFill>
              </a:rPr>
              <a:t>of</a:t>
            </a:r>
            <a:r>
              <a:rPr sz="2900" spc="-25" dirty="0">
                <a:solidFill>
                  <a:srgbClr val="1C7CDB"/>
                </a:solidFill>
              </a:rPr>
              <a:t> </a:t>
            </a:r>
            <a:r>
              <a:rPr sz="2900" dirty="0">
                <a:solidFill>
                  <a:srgbClr val="1C7CDB"/>
                </a:solidFill>
              </a:rPr>
              <a:t>SpaceX</a:t>
            </a:r>
            <a:r>
              <a:rPr sz="2900" spc="-195" dirty="0">
                <a:solidFill>
                  <a:srgbClr val="1C7CDB"/>
                </a:solidFill>
              </a:rPr>
              <a:t> </a:t>
            </a:r>
            <a:r>
              <a:rPr sz="2900" spc="-5" dirty="0">
                <a:solidFill>
                  <a:srgbClr val="1C7CDB"/>
                </a:solidFill>
              </a:rPr>
              <a:t>API</a:t>
            </a:r>
            <a:endParaRPr sz="29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175410" y="1773707"/>
            <a:ext cx="1247140" cy="13811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12700" algn="ctr">
              <a:lnSpc>
                <a:spcPct val="111100"/>
              </a:lnSpc>
              <a:spcBef>
                <a:spcPts val="100"/>
              </a:spcBef>
            </a:pPr>
            <a:r>
              <a:rPr sz="1600" spc="65" dirty="0">
                <a:latin typeface="Microsoft Sans Serif"/>
                <a:cs typeface="Microsoft Sans Serif"/>
              </a:rPr>
              <a:t>Requesting </a:t>
            </a:r>
            <a:r>
              <a:rPr sz="1600" spc="70" dirty="0">
                <a:latin typeface="Microsoft Sans Serif"/>
                <a:cs typeface="Microsoft Sans Serif"/>
              </a:rPr>
              <a:t> </a:t>
            </a:r>
            <a:r>
              <a:rPr sz="1600" spc="30" dirty="0">
                <a:latin typeface="Microsoft Sans Serif"/>
                <a:cs typeface="Microsoft Sans Serif"/>
              </a:rPr>
              <a:t>Falcon </a:t>
            </a:r>
            <a:r>
              <a:rPr sz="1600" spc="-5" dirty="0">
                <a:latin typeface="Microsoft Sans Serif"/>
                <a:cs typeface="Microsoft Sans Serif"/>
              </a:rPr>
              <a:t>9 </a:t>
            </a:r>
            <a:r>
              <a:rPr sz="1600" dirty="0">
                <a:latin typeface="Microsoft Sans Serif"/>
                <a:cs typeface="Microsoft Sans Serif"/>
              </a:rPr>
              <a:t> </a:t>
            </a:r>
            <a:r>
              <a:rPr sz="1600" spc="75" dirty="0">
                <a:latin typeface="Microsoft Sans Serif"/>
                <a:cs typeface="Microsoft Sans Serif"/>
              </a:rPr>
              <a:t>launch </a:t>
            </a:r>
            <a:r>
              <a:rPr sz="1600" spc="65" dirty="0">
                <a:latin typeface="Microsoft Sans Serif"/>
                <a:cs typeface="Microsoft Sans Serif"/>
              </a:rPr>
              <a:t>data </a:t>
            </a:r>
            <a:r>
              <a:rPr sz="1600" spc="-409" dirty="0">
                <a:latin typeface="Microsoft Sans Serif"/>
                <a:cs typeface="Microsoft Sans Serif"/>
              </a:rPr>
              <a:t> </a:t>
            </a:r>
            <a:r>
              <a:rPr sz="1600" spc="110" dirty="0">
                <a:latin typeface="Microsoft Sans Serif"/>
                <a:cs typeface="Microsoft Sans Serif"/>
              </a:rPr>
              <a:t>from </a:t>
            </a:r>
            <a:r>
              <a:rPr sz="1600" spc="114" dirty="0">
                <a:latin typeface="Microsoft Sans Serif"/>
                <a:cs typeface="Microsoft Sans Serif"/>
              </a:rPr>
              <a:t> </a:t>
            </a:r>
            <a:r>
              <a:rPr sz="1600" spc="55" dirty="0">
                <a:latin typeface="Microsoft Sans Serif"/>
                <a:cs typeface="Microsoft Sans Serif"/>
              </a:rPr>
              <a:t>Wikipedia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841241" y="1773707"/>
            <a:ext cx="1664335" cy="11093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9380" marR="164465" indent="66040" algn="ctr">
              <a:lnSpc>
                <a:spcPct val="111300"/>
              </a:lnSpc>
              <a:spcBef>
                <a:spcPts val="100"/>
              </a:spcBef>
            </a:pPr>
            <a:r>
              <a:rPr sz="1600" spc="75" dirty="0">
                <a:latin typeface="Microsoft Sans Serif"/>
                <a:cs typeface="Microsoft Sans Serif"/>
              </a:rPr>
              <a:t>Creating </a:t>
            </a:r>
            <a:r>
              <a:rPr sz="1600" spc="5" dirty="0">
                <a:latin typeface="Microsoft Sans Serif"/>
                <a:cs typeface="Microsoft Sans Serif"/>
              </a:rPr>
              <a:t>a </a:t>
            </a:r>
            <a:r>
              <a:rPr sz="1600" spc="10" dirty="0">
                <a:latin typeface="Microsoft Sans Serif"/>
                <a:cs typeface="Microsoft Sans Serif"/>
              </a:rPr>
              <a:t> </a:t>
            </a:r>
            <a:r>
              <a:rPr sz="1600" spc="65" dirty="0">
                <a:latin typeface="Microsoft Sans Serif"/>
                <a:cs typeface="Microsoft Sans Serif"/>
              </a:rPr>
              <a:t>Beaut</a:t>
            </a:r>
            <a:r>
              <a:rPr sz="1600" spc="60" dirty="0">
                <a:latin typeface="Microsoft Sans Serif"/>
                <a:cs typeface="Microsoft Sans Serif"/>
              </a:rPr>
              <a:t>i</a:t>
            </a:r>
            <a:r>
              <a:rPr sz="1600" spc="65" dirty="0">
                <a:latin typeface="Microsoft Sans Serif"/>
                <a:cs typeface="Microsoft Sans Serif"/>
              </a:rPr>
              <a:t>fu</a:t>
            </a:r>
            <a:r>
              <a:rPr sz="1600" spc="60" dirty="0">
                <a:latin typeface="Microsoft Sans Serif"/>
                <a:cs typeface="Microsoft Sans Serif"/>
              </a:rPr>
              <a:t>l</a:t>
            </a:r>
            <a:r>
              <a:rPr sz="1600" spc="65" dirty="0">
                <a:latin typeface="Microsoft Sans Serif"/>
                <a:cs typeface="Microsoft Sans Serif"/>
              </a:rPr>
              <a:t>Sou</a:t>
            </a:r>
            <a:r>
              <a:rPr sz="1600" spc="-5" dirty="0">
                <a:latin typeface="Microsoft Sans Serif"/>
                <a:cs typeface="Microsoft Sans Serif"/>
              </a:rPr>
              <a:t>p</a:t>
            </a:r>
            <a:endParaRPr sz="1600">
              <a:latin typeface="Microsoft Sans Serif"/>
              <a:cs typeface="Microsoft Sans Serif"/>
            </a:endParaRPr>
          </a:p>
          <a:p>
            <a:pPr marL="12700" marR="5080" indent="22860" algn="ctr">
              <a:lnSpc>
                <a:spcPts val="2140"/>
              </a:lnSpc>
              <a:spcBef>
                <a:spcPts val="80"/>
              </a:spcBef>
            </a:pPr>
            <a:r>
              <a:rPr sz="1600" spc="100" dirty="0">
                <a:latin typeface="Microsoft Sans Serif"/>
                <a:cs typeface="Microsoft Sans Serif"/>
              </a:rPr>
              <a:t>object </a:t>
            </a:r>
            <a:r>
              <a:rPr sz="1600" spc="110" dirty="0">
                <a:latin typeface="Microsoft Sans Serif"/>
                <a:cs typeface="Microsoft Sans Serif"/>
              </a:rPr>
              <a:t>from</a:t>
            </a:r>
            <a:r>
              <a:rPr sz="1600" spc="125" dirty="0">
                <a:latin typeface="Microsoft Sans Serif"/>
                <a:cs typeface="Microsoft Sans Serif"/>
              </a:rPr>
              <a:t> </a:t>
            </a:r>
            <a:r>
              <a:rPr sz="1600" spc="90" dirty="0">
                <a:latin typeface="Microsoft Sans Serif"/>
                <a:cs typeface="Microsoft Sans Serif"/>
              </a:rPr>
              <a:t>the </a:t>
            </a:r>
            <a:r>
              <a:rPr sz="1600" spc="95" dirty="0">
                <a:latin typeface="Microsoft Sans Serif"/>
                <a:cs typeface="Microsoft Sans Serif"/>
              </a:rPr>
              <a:t> </a:t>
            </a:r>
            <a:r>
              <a:rPr sz="1600" spc="25" dirty="0">
                <a:latin typeface="Microsoft Sans Serif"/>
                <a:cs typeface="Microsoft Sans Serif"/>
              </a:rPr>
              <a:t>HTML</a:t>
            </a:r>
            <a:r>
              <a:rPr sz="1600" spc="35" dirty="0">
                <a:latin typeface="Microsoft Sans Serif"/>
                <a:cs typeface="Microsoft Sans Serif"/>
              </a:rPr>
              <a:t> </a:t>
            </a:r>
            <a:r>
              <a:rPr sz="1600" spc="55" dirty="0">
                <a:latin typeface="Microsoft Sans Serif"/>
                <a:cs typeface="Microsoft Sans Serif"/>
              </a:rPr>
              <a:t>response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655054" y="1823719"/>
            <a:ext cx="1816100" cy="10585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74015">
              <a:lnSpc>
                <a:spcPct val="100000"/>
              </a:lnSpc>
              <a:spcBef>
                <a:spcPts val="95"/>
              </a:spcBef>
            </a:pPr>
            <a:r>
              <a:rPr sz="1600" spc="70" dirty="0">
                <a:latin typeface="Microsoft Sans Serif"/>
                <a:cs typeface="Microsoft Sans Serif"/>
              </a:rPr>
              <a:t>Extracting</a:t>
            </a:r>
            <a:endParaRPr sz="1600">
              <a:latin typeface="Microsoft Sans Serif"/>
              <a:cs typeface="Microsoft Sans Serif"/>
            </a:endParaRPr>
          </a:p>
          <a:p>
            <a:pPr algn="ctr">
              <a:lnSpc>
                <a:spcPct val="100000"/>
              </a:lnSpc>
              <a:spcBef>
                <a:spcPts val="35"/>
              </a:spcBef>
            </a:pPr>
            <a:r>
              <a:rPr sz="1600" spc="40" dirty="0">
                <a:latin typeface="Microsoft Sans Serif"/>
                <a:cs typeface="Microsoft Sans Serif"/>
              </a:rPr>
              <a:t>all</a:t>
            </a:r>
            <a:r>
              <a:rPr sz="1600" spc="55" dirty="0">
                <a:latin typeface="Microsoft Sans Serif"/>
                <a:cs typeface="Microsoft Sans Serif"/>
              </a:rPr>
              <a:t> </a:t>
            </a:r>
            <a:r>
              <a:rPr sz="1600" spc="100" dirty="0">
                <a:latin typeface="Microsoft Sans Serif"/>
                <a:cs typeface="Microsoft Sans Serif"/>
              </a:rPr>
              <a:t>column</a:t>
            </a:r>
            <a:r>
              <a:rPr sz="1600" spc="90" dirty="0">
                <a:latin typeface="Microsoft Sans Serif"/>
                <a:cs typeface="Microsoft Sans Serif"/>
              </a:rPr>
              <a:t> </a:t>
            </a:r>
            <a:r>
              <a:rPr sz="1600" spc="50" dirty="0">
                <a:latin typeface="Microsoft Sans Serif"/>
                <a:cs typeface="Microsoft Sans Serif"/>
              </a:rPr>
              <a:t>names</a:t>
            </a:r>
            <a:r>
              <a:rPr sz="1600" dirty="0">
                <a:latin typeface="Microsoft Sans Serif"/>
                <a:cs typeface="Microsoft Sans Serif"/>
              </a:rPr>
              <a:t> </a:t>
            </a:r>
            <a:endParaRPr sz="1600">
              <a:latin typeface="Microsoft Sans Serif"/>
              <a:cs typeface="Microsoft Sans Serif"/>
            </a:endParaRPr>
          </a:p>
          <a:p>
            <a:pPr marL="154305" marR="204470" algn="ctr">
              <a:lnSpc>
                <a:spcPct val="110700"/>
              </a:lnSpc>
              <a:spcBef>
                <a:spcPts val="10"/>
              </a:spcBef>
            </a:pPr>
            <a:r>
              <a:rPr sz="1600" spc="85" dirty="0">
                <a:latin typeface="Microsoft Sans Serif"/>
                <a:cs typeface="Microsoft Sans Serif"/>
              </a:rPr>
              <a:t>from</a:t>
            </a:r>
            <a:r>
              <a:rPr sz="1600" spc="50" dirty="0">
                <a:latin typeface="Microsoft Sans Serif"/>
                <a:cs typeface="Microsoft Sans Serif"/>
              </a:rPr>
              <a:t> </a:t>
            </a:r>
            <a:r>
              <a:rPr sz="1600" spc="60" dirty="0">
                <a:latin typeface="Microsoft Sans Serif"/>
                <a:cs typeface="Microsoft Sans Serif"/>
              </a:rPr>
              <a:t>the</a:t>
            </a:r>
            <a:r>
              <a:rPr sz="1600" spc="10" dirty="0">
                <a:latin typeface="Microsoft Sans Serif"/>
                <a:cs typeface="Microsoft Sans Serif"/>
              </a:rPr>
              <a:t> </a:t>
            </a:r>
            <a:r>
              <a:rPr sz="1600" spc="20" dirty="0">
                <a:latin typeface="Microsoft Sans Serif"/>
                <a:cs typeface="Microsoft Sans Serif"/>
              </a:rPr>
              <a:t>HTML </a:t>
            </a:r>
            <a:r>
              <a:rPr sz="1600" spc="-409" dirty="0">
                <a:latin typeface="Microsoft Sans Serif"/>
                <a:cs typeface="Microsoft Sans Serif"/>
              </a:rPr>
              <a:t> </a:t>
            </a:r>
            <a:r>
              <a:rPr sz="1600" spc="75" dirty="0">
                <a:latin typeface="Microsoft Sans Serif"/>
                <a:cs typeface="Microsoft Sans Serif"/>
              </a:rPr>
              <a:t>table</a:t>
            </a:r>
            <a:r>
              <a:rPr sz="1600" spc="100" dirty="0">
                <a:latin typeface="Microsoft Sans Serif"/>
                <a:cs typeface="Microsoft Sans Serif"/>
              </a:rPr>
              <a:t> </a:t>
            </a:r>
            <a:r>
              <a:rPr sz="1600" spc="65" dirty="0">
                <a:latin typeface="Microsoft Sans Serif"/>
                <a:cs typeface="Microsoft Sans Serif"/>
              </a:rPr>
              <a:t>header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910955" y="2795168"/>
            <a:ext cx="1776095" cy="110934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32740" marR="5080" indent="-320040">
              <a:lnSpc>
                <a:spcPct val="111000"/>
              </a:lnSpc>
              <a:spcBef>
                <a:spcPts val="105"/>
              </a:spcBef>
            </a:pPr>
            <a:r>
              <a:rPr sz="1600" spc="80" dirty="0">
                <a:latin typeface="Microsoft Sans Serif"/>
                <a:cs typeface="Microsoft Sans Serif"/>
              </a:rPr>
              <a:t>Collecting </a:t>
            </a:r>
            <a:r>
              <a:rPr sz="1600" spc="90" dirty="0">
                <a:latin typeface="Microsoft Sans Serif"/>
                <a:cs typeface="Microsoft Sans Serif"/>
              </a:rPr>
              <a:t>the </a:t>
            </a:r>
            <a:r>
              <a:rPr sz="1600" spc="95" dirty="0">
                <a:latin typeface="Microsoft Sans Serif"/>
                <a:cs typeface="Microsoft Sans Serif"/>
              </a:rPr>
              <a:t> </a:t>
            </a:r>
            <a:r>
              <a:rPr sz="1600" spc="65" dirty="0">
                <a:latin typeface="Microsoft Sans Serif"/>
                <a:cs typeface="Microsoft Sans Serif"/>
              </a:rPr>
              <a:t>data</a:t>
            </a:r>
            <a:r>
              <a:rPr sz="1600" spc="105" dirty="0">
                <a:latin typeface="Microsoft Sans Serif"/>
                <a:cs typeface="Microsoft Sans Serif"/>
              </a:rPr>
              <a:t> by </a:t>
            </a:r>
            <a:r>
              <a:rPr sz="1600" spc="110" dirty="0">
                <a:latin typeface="Microsoft Sans Serif"/>
                <a:cs typeface="Microsoft Sans Serif"/>
              </a:rPr>
              <a:t> </a:t>
            </a:r>
            <a:r>
              <a:rPr sz="1600" spc="75" dirty="0">
                <a:latin typeface="Microsoft Sans Serif"/>
                <a:cs typeface="Microsoft Sans Serif"/>
              </a:rPr>
              <a:t>parsing</a:t>
            </a:r>
            <a:r>
              <a:rPr sz="1600" spc="495" dirty="0">
                <a:latin typeface="Microsoft Sans Serif"/>
                <a:cs typeface="Microsoft Sans Serif"/>
              </a:rPr>
              <a:t> </a:t>
            </a:r>
            <a:r>
              <a:rPr sz="1600" spc="20" dirty="0">
                <a:latin typeface="Microsoft Sans Serif"/>
                <a:cs typeface="Microsoft Sans Serif"/>
              </a:rPr>
              <a:t>HTML </a:t>
            </a:r>
            <a:r>
              <a:rPr sz="1600" spc="-409" dirty="0">
                <a:latin typeface="Microsoft Sans Serif"/>
                <a:cs typeface="Microsoft Sans Serif"/>
              </a:rPr>
              <a:t> </a:t>
            </a:r>
            <a:r>
              <a:rPr sz="1600" spc="55" dirty="0">
                <a:latin typeface="Microsoft Sans Serif"/>
                <a:cs typeface="Microsoft Sans Serif"/>
              </a:rPr>
              <a:t>tables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692645" y="3654933"/>
            <a:ext cx="129921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80" dirty="0">
                <a:latin typeface="Microsoft Sans Serif"/>
                <a:cs typeface="Microsoft Sans Serif"/>
              </a:rPr>
              <a:t>Constructing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718554" y="3899022"/>
            <a:ext cx="1757045" cy="8375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11000"/>
              </a:lnSpc>
              <a:spcBef>
                <a:spcPts val="95"/>
              </a:spcBef>
            </a:pPr>
            <a:r>
              <a:rPr sz="1600" spc="50" dirty="0">
                <a:latin typeface="Microsoft Sans Serif"/>
                <a:cs typeface="Microsoft Sans Serif"/>
              </a:rPr>
              <a:t>data</a:t>
            </a:r>
            <a:r>
              <a:rPr sz="1600" spc="55" dirty="0">
                <a:latin typeface="Microsoft Sans Serif"/>
                <a:cs typeface="Microsoft Sans Serif"/>
              </a:rPr>
              <a:t> </a:t>
            </a:r>
            <a:r>
              <a:rPr sz="1600" spc="40" dirty="0">
                <a:latin typeface="Microsoft Sans Serif"/>
                <a:cs typeface="Microsoft Sans Serif"/>
              </a:rPr>
              <a:t>we</a:t>
            </a:r>
            <a:r>
              <a:rPr sz="1600" spc="45" dirty="0">
                <a:latin typeface="Microsoft Sans Serif"/>
                <a:cs typeface="Microsoft Sans Serif"/>
              </a:rPr>
              <a:t> </a:t>
            </a:r>
            <a:r>
              <a:rPr sz="1600" spc="35" dirty="0">
                <a:latin typeface="Microsoft Sans Serif"/>
                <a:cs typeface="Microsoft Sans Serif"/>
              </a:rPr>
              <a:t>have </a:t>
            </a:r>
            <a:r>
              <a:rPr sz="1600" spc="-409" dirty="0">
                <a:latin typeface="Microsoft Sans Serif"/>
                <a:cs typeface="Microsoft Sans Serif"/>
              </a:rPr>
              <a:t> </a:t>
            </a:r>
            <a:r>
              <a:rPr sz="1600" spc="80" dirty="0">
                <a:latin typeface="Microsoft Sans Serif"/>
                <a:cs typeface="Microsoft Sans Serif"/>
              </a:rPr>
              <a:t>obtained</a:t>
            </a:r>
            <a:r>
              <a:rPr sz="1600" spc="85" dirty="0">
                <a:latin typeface="Microsoft Sans Serif"/>
                <a:cs typeface="Microsoft Sans Serif"/>
              </a:rPr>
              <a:t> </a:t>
            </a:r>
            <a:r>
              <a:rPr sz="1600" spc="75" dirty="0">
                <a:latin typeface="Microsoft Sans Serif"/>
                <a:cs typeface="Microsoft Sans Serif"/>
              </a:rPr>
              <a:t>into</a:t>
            </a:r>
            <a:r>
              <a:rPr sz="1600" spc="80" dirty="0">
                <a:latin typeface="Microsoft Sans Serif"/>
                <a:cs typeface="Microsoft Sans Serif"/>
              </a:rPr>
              <a:t> </a:t>
            </a:r>
            <a:r>
              <a:rPr sz="1600" spc="-5" dirty="0">
                <a:latin typeface="Microsoft Sans Serif"/>
                <a:cs typeface="Microsoft Sans Serif"/>
              </a:rPr>
              <a:t>a </a:t>
            </a:r>
            <a:r>
              <a:rPr sz="1600" dirty="0">
                <a:latin typeface="Microsoft Sans Serif"/>
                <a:cs typeface="Microsoft Sans Serif"/>
              </a:rPr>
              <a:t> </a:t>
            </a:r>
            <a:r>
              <a:rPr sz="1600" spc="80" dirty="0">
                <a:latin typeface="Microsoft Sans Serif"/>
                <a:cs typeface="Microsoft Sans Serif"/>
              </a:rPr>
              <a:t>dictionary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734561" y="3857237"/>
            <a:ext cx="2037714" cy="83883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08585" marR="5080" indent="-96520">
              <a:lnSpc>
                <a:spcPct val="111000"/>
              </a:lnSpc>
              <a:spcBef>
                <a:spcPts val="110"/>
              </a:spcBef>
            </a:pPr>
            <a:r>
              <a:rPr sz="1600" spc="65" dirty="0">
                <a:latin typeface="Microsoft Sans Serif"/>
                <a:cs typeface="Microsoft Sans Serif"/>
              </a:rPr>
              <a:t>Creating</a:t>
            </a:r>
            <a:r>
              <a:rPr sz="1600" spc="110" dirty="0">
                <a:latin typeface="Microsoft Sans Serif"/>
                <a:cs typeface="Microsoft Sans Serif"/>
              </a:rPr>
              <a:t> </a:t>
            </a:r>
            <a:r>
              <a:rPr sz="1600" spc="-5" dirty="0">
                <a:latin typeface="Microsoft Sans Serif"/>
                <a:cs typeface="Microsoft Sans Serif"/>
              </a:rPr>
              <a:t>a </a:t>
            </a:r>
            <a:r>
              <a:rPr sz="1600" dirty="0">
                <a:latin typeface="Microsoft Sans Serif"/>
                <a:cs typeface="Microsoft Sans Serif"/>
              </a:rPr>
              <a:t> </a:t>
            </a:r>
            <a:r>
              <a:rPr sz="1600" spc="75" dirty="0">
                <a:latin typeface="Microsoft Sans Serif"/>
                <a:cs typeface="Microsoft Sans Serif"/>
              </a:rPr>
              <a:t>dataframe</a:t>
            </a:r>
            <a:r>
              <a:rPr sz="1600" spc="125" dirty="0">
                <a:latin typeface="Microsoft Sans Serif"/>
                <a:cs typeface="Microsoft Sans Serif"/>
              </a:rPr>
              <a:t> </a:t>
            </a:r>
            <a:r>
              <a:rPr sz="1600" spc="80" dirty="0">
                <a:latin typeface="Microsoft Sans Serif"/>
                <a:cs typeface="Microsoft Sans Serif"/>
              </a:rPr>
              <a:t>from</a:t>
            </a:r>
            <a:r>
              <a:rPr sz="1600" spc="70" dirty="0">
                <a:latin typeface="Microsoft Sans Serif"/>
                <a:cs typeface="Microsoft Sans Serif"/>
              </a:rPr>
              <a:t> </a:t>
            </a:r>
            <a:r>
              <a:rPr sz="1600" spc="90" dirty="0">
                <a:latin typeface="Microsoft Sans Serif"/>
                <a:cs typeface="Microsoft Sans Serif"/>
              </a:rPr>
              <a:t>the </a:t>
            </a:r>
            <a:r>
              <a:rPr sz="1600" spc="-409" dirty="0">
                <a:latin typeface="Microsoft Sans Serif"/>
                <a:cs typeface="Microsoft Sans Serif"/>
              </a:rPr>
              <a:t> </a:t>
            </a:r>
            <a:r>
              <a:rPr sz="1600" spc="80" dirty="0">
                <a:latin typeface="Microsoft Sans Serif"/>
                <a:cs typeface="Microsoft Sans Serif"/>
              </a:rPr>
              <a:t>dictionary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61745" y="3719601"/>
            <a:ext cx="1757680" cy="568325"/>
          </a:xfrm>
          <a:prstGeom prst="rect">
            <a:avLst/>
          </a:prstGeom>
        </p:spPr>
        <p:txBody>
          <a:bodyPr vert="horz" wrap="square" lIns="0" tIns="400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15"/>
              </a:spcBef>
            </a:pPr>
            <a:r>
              <a:rPr sz="1600" spc="65" dirty="0">
                <a:latin typeface="Microsoft Sans Serif"/>
                <a:cs typeface="Microsoft Sans Serif"/>
              </a:rPr>
              <a:t>Exporting</a:t>
            </a:r>
            <a:r>
              <a:rPr sz="1600" spc="50" dirty="0">
                <a:latin typeface="Microsoft Sans Serif"/>
                <a:cs typeface="Microsoft Sans Serif"/>
              </a:rPr>
              <a:t> </a:t>
            </a:r>
            <a:r>
              <a:rPr sz="1600" spc="90" dirty="0">
                <a:latin typeface="Microsoft Sans Serif"/>
                <a:cs typeface="Microsoft Sans Serif"/>
              </a:rPr>
              <a:t>the</a:t>
            </a:r>
            <a:endParaRPr sz="1600">
              <a:latin typeface="Microsoft Sans Serif"/>
              <a:cs typeface="Microsoft Sans Serif"/>
            </a:endParaRPr>
          </a:p>
          <a:p>
            <a:pPr marL="577850">
              <a:lnSpc>
                <a:spcPct val="100000"/>
              </a:lnSpc>
              <a:spcBef>
                <a:spcPts val="215"/>
              </a:spcBef>
            </a:pPr>
            <a:r>
              <a:rPr sz="1600" spc="65" dirty="0">
                <a:latin typeface="Microsoft Sans Serif"/>
                <a:cs typeface="Microsoft Sans Serif"/>
              </a:rPr>
              <a:t>data</a:t>
            </a:r>
            <a:r>
              <a:rPr sz="1600" spc="80" dirty="0">
                <a:latin typeface="Microsoft Sans Serif"/>
                <a:cs typeface="Microsoft Sans Serif"/>
              </a:rPr>
              <a:t> </a:t>
            </a:r>
            <a:r>
              <a:rPr sz="1600" spc="55" dirty="0">
                <a:latin typeface="Microsoft Sans Serif"/>
                <a:cs typeface="Microsoft Sans Serif"/>
              </a:rPr>
              <a:t>to </a:t>
            </a:r>
            <a:r>
              <a:rPr sz="1600" spc="-10" dirty="0">
                <a:latin typeface="Microsoft Sans Serif"/>
                <a:cs typeface="Microsoft Sans Serif"/>
              </a:rPr>
              <a:t>CSV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52400" y="5419654"/>
            <a:ext cx="12192000" cy="4565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lang="en-IN" sz="1400" spc="-5" dirty="0">
                <a:latin typeface="Microsoft Sans Serif"/>
                <a:cs typeface="Microsoft Sans Serif"/>
                <a:hlinkClick r:id="rId2"/>
              </a:rPr>
              <a:t>https://github.com/patnaikabhishek/IBM-Data-Science-Capstone/blob/main/Project%20SpaceX%20Data%20Collection%20with%20WebScrapping.ipynb</a:t>
            </a:r>
            <a:endParaRPr lang="en-IN" sz="1400" spc="-5" dirty="0">
              <a:latin typeface="Microsoft Sans Serif"/>
              <a:cs typeface="Microsoft Sans Serif"/>
            </a:endParaRPr>
          </a:p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endParaRPr sz="1400" dirty="0">
              <a:latin typeface="Microsoft Sans Serif"/>
              <a:cs typeface="Microsoft Sans Serif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5809488" y="2084832"/>
            <a:ext cx="558165" cy="533400"/>
            <a:chOff x="5809488" y="2084832"/>
            <a:chExt cx="558165" cy="533400"/>
          </a:xfrm>
        </p:grpSpPr>
        <p:sp>
          <p:nvSpPr>
            <p:cNvPr id="13" name="object 13"/>
            <p:cNvSpPr/>
            <p:nvPr/>
          </p:nvSpPr>
          <p:spPr>
            <a:xfrm>
              <a:off x="5835396" y="2110739"/>
              <a:ext cx="506095" cy="481965"/>
            </a:xfrm>
            <a:custGeom>
              <a:avLst/>
              <a:gdLst/>
              <a:ahLst/>
              <a:cxnLst/>
              <a:rect l="l" t="t" r="r" b="b"/>
              <a:pathLst>
                <a:path w="506095" h="481964">
                  <a:moveTo>
                    <a:pt x="505841" y="240792"/>
                  </a:moveTo>
                  <a:lnTo>
                    <a:pt x="284226" y="0"/>
                  </a:lnTo>
                  <a:lnTo>
                    <a:pt x="284226" y="163703"/>
                  </a:lnTo>
                  <a:lnTo>
                    <a:pt x="0" y="163703"/>
                  </a:lnTo>
                  <a:lnTo>
                    <a:pt x="0" y="317881"/>
                  </a:lnTo>
                  <a:lnTo>
                    <a:pt x="284226" y="317881"/>
                  </a:lnTo>
                  <a:lnTo>
                    <a:pt x="284226" y="481584"/>
                  </a:lnTo>
                  <a:lnTo>
                    <a:pt x="505841" y="240792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835396" y="2110740"/>
              <a:ext cx="506095" cy="481965"/>
            </a:xfrm>
            <a:custGeom>
              <a:avLst/>
              <a:gdLst/>
              <a:ahLst/>
              <a:cxnLst/>
              <a:rect l="l" t="t" r="r" b="b"/>
              <a:pathLst>
                <a:path w="506095" h="481964">
                  <a:moveTo>
                    <a:pt x="284225" y="317881"/>
                  </a:moveTo>
                  <a:lnTo>
                    <a:pt x="284225" y="481584"/>
                  </a:lnTo>
                  <a:lnTo>
                    <a:pt x="505840" y="240792"/>
                  </a:lnTo>
                  <a:lnTo>
                    <a:pt x="284225" y="0"/>
                  </a:lnTo>
                  <a:lnTo>
                    <a:pt x="284225" y="163702"/>
                  </a:lnTo>
                  <a:lnTo>
                    <a:pt x="0" y="163702"/>
                  </a:lnTo>
                  <a:lnTo>
                    <a:pt x="0" y="317881"/>
                  </a:lnTo>
                  <a:lnTo>
                    <a:pt x="284225" y="317881"/>
                  </a:lnTo>
                  <a:close/>
                </a:path>
              </a:pathLst>
            </a:custGeom>
            <a:ln w="51815">
              <a:solidFill>
                <a:srgbClr val="D4D4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5" name="object 15"/>
          <p:cNvGrpSpPr/>
          <p:nvPr/>
        </p:nvGrpSpPr>
        <p:grpSpPr>
          <a:xfrm>
            <a:off x="2924555" y="2084832"/>
            <a:ext cx="559435" cy="533400"/>
            <a:chOff x="2924555" y="2084832"/>
            <a:chExt cx="559435" cy="533400"/>
          </a:xfrm>
        </p:grpSpPr>
        <p:sp>
          <p:nvSpPr>
            <p:cNvPr id="16" name="object 16"/>
            <p:cNvSpPr/>
            <p:nvPr/>
          </p:nvSpPr>
          <p:spPr>
            <a:xfrm>
              <a:off x="2950464" y="2110739"/>
              <a:ext cx="507365" cy="481965"/>
            </a:xfrm>
            <a:custGeom>
              <a:avLst/>
              <a:gdLst/>
              <a:ahLst/>
              <a:cxnLst/>
              <a:rect l="l" t="t" r="r" b="b"/>
              <a:pathLst>
                <a:path w="507364" h="481964">
                  <a:moveTo>
                    <a:pt x="507365" y="240792"/>
                  </a:moveTo>
                  <a:lnTo>
                    <a:pt x="285115" y="0"/>
                  </a:lnTo>
                  <a:lnTo>
                    <a:pt x="285115" y="163703"/>
                  </a:lnTo>
                  <a:lnTo>
                    <a:pt x="0" y="163703"/>
                  </a:lnTo>
                  <a:lnTo>
                    <a:pt x="0" y="317881"/>
                  </a:lnTo>
                  <a:lnTo>
                    <a:pt x="285115" y="317881"/>
                  </a:lnTo>
                  <a:lnTo>
                    <a:pt x="285115" y="481584"/>
                  </a:lnTo>
                  <a:lnTo>
                    <a:pt x="507365" y="240792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950463" y="2110740"/>
              <a:ext cx="507365" cy="481965"/>
            </a:xfrm>
            <a:custGeom>
              <a:avLst/>
              <a:gdLst/>
              <a:ahLst/>
              <a:cxnLst/>
              <a:rect l="l" t="t" r="r" b="b"/>
              <a:pathLst>
                <a:path w="507364" h="481964">
                  <a:moveTo>
                    <a:pt x="285115" y="317881"/>
                  </a:moveTo>
                  <a:lnTo>
                    <a:pt x="285115" y="481584"/>
                  </a:lnTo>
                  <a:lnTo>
                    <a:pt x="507364" y="240792"/>
                  </a:lnTo>
                  <a:lnTo>
                    <a:pt x="285115" y="0"/>
                  </a:lnTo>
                  <a:lnTo>
                    <a:pt x="285115" y="163702"/>
                  </a:lnTo>
                  <a:lnTo>
                    <a:pt x="0" y="163702"/>
                  </a:lnTo>
                  <a:lnTo>
                    <a:pt x="0" y="317881"/>
                  </a:lnTo>
                  <a:lnTo>
                    <a:pt x="285115" y="317881"/>
                  </a:lnTo>
                  <a:close/>
                </a:path>
              </a:pathLst>
            </a:custGeom>
            <a:ln w="51816">
              <a:solidFill>
                <a:srgbClr val="D4D4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8" name="object 18"/>
          <p:cNvGrpSpPr/>
          <p:nvPr/>
        </p:nvGrpSpPr>
        <p:grpSpPr>
          <a:xfrm>
            <a:off x="8848343" y="2113788"/>
            <a:ext cx="489584" cy="477520"/>
            <a:chOff x="8848343" y="2113788"/>
            <a:chExt cx="489584" cy="477520"/>
          </a:xfrm>
        </p:grpSpPr>
        <p:sp>
          <p:nvSpPr>
            <p:cNvPr id="19" name="object 19"/>
            <p:cNvSpPr/>
            <p:nvPr/>
          </p:nvSpPr>
          <p:spPr>
            <a:xfrm>
              <a:off x="8874252" y="2139695"/>
              <a:ext cx="437515" cy="425450"/>
            </a:xfrm>
            <a:custGeom>
              <a:avLst/>
              <a:gdLst/>
              <a:ahLst/>
              <a:cxnLst/>
              <a:rect l="l" t="t" r="r" b="b"/>
              <a:pathLst>
                <a:path w="437515" h="425450">
                  <a:moveTo>
                    <a:pt x="437261" y="383413"/>
                  </a:moveTo>
                  <a:lnTo>
                    <a:pt x="422021" y="57404"/>
                  </a:lnTo>
                  <a:lnTo>
                    <a:pt x="316865" y="182372"/>
                  </a:lnTo>
                  <a:lnTo>
                    <a:pt x="98933" y="0"/>
                  </a:lnTo>
                  <a:lnTo>
                    <a:pt x="0" y="117729"/>
                  </a:lnTo>
                  <a:lnTo>
                    <a:pt x="217932" y="300101"/>
                  </a:lnTo>
                  <a:lnTo>
                    <a:pt x="112776" y="425196"/>
                  </a:lnTo>
                  <a:lnTo>
                    <a:pt x="437261" y="383413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8874251" y="2139696"/>
              <a:ext cx="437515" cy="425450"/>
            </a:xfrm>
            <a:custGeom>
              <a:avLst/>
              <a:gdLst/>
              <a:ahLst/>
              <a:cxnLst/>
              <a:rect l="l" t="t" r="r" b="b"/>
              <a:pathLst>
                <a:path w="437515" h="425450">
                  <a:moveTo>
                    <a:pt x="217931" y="300100"/>
                  </a:moveTo>
                  <a:lnTo>
                    <a:pt x="112775" y="425195"/>
                  </a:lnTo>
                  <a:lnTo>
                    <a:pt x="437261" y="383413"/>
                  </a:lnTo>
                  <a:lnTo>
                    <a:pt x="422021" y="57403"/>
                  </a:lnTo>
                  <a:lnTo>
                    <a:pt x="316865" y="182371"/>
                  </a:lnTo>
                  <a:lnTo>
                    <a:pt x="98932" y="0"/>
                  </a:lnTo>
                  <a:lnTo>
                    <a:pt x="0" y="117728"/>
                  </a:lnTo>
                  <a:lnTo>
                    <a:pt x="217931" y="300100"/>
                  </a:lnTo>
                  <a:close/>
                </a:path>
              </a:pathLst>
            </a:custGeom>
            <a:ln w="51816">
              <a:solidFill>
                <a:srgbClr val="D4D4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1" name="object 21"/>
          <p:cNvGrpSpPr/>
          <p:nvPr/>
        </p:nvGrpSpPr>
        <p:grpSpPr>
          <a:xfrm>
            <a:off x="2990088" y="3834384"/>
            <a:ext cx="558165" cy="533400"/>
            <a:chOff x="2990088" y="3834384"/>
            <a:chExt cx="558165" cy="533400"/>
          </a:xfrm>
        </p:grpSpPr>
        <p:sp>
          <p:nvSpPr>
            <p:cNvPr id="22" name="object 22"/>
            <p:cNvSpPr/>
            <p:nvPr/>
          </p:nvSpPr>
          <p:spPr>
            <a:xfrm>
              <a:off x="3015996" y="3860292"/>
              <a:ext cx="506095" cy="481965"/>
            </a:xfrm>
            <a:custGeom>
              <a:avLst/>
              <a:gdLst/>
              <a:ahLst/>
              <a:cxnLst/>
              <a:rect l="l" t="t" r="r" b="b"/>
              <a:pathLst>
                <a:path w="506095" h="481964">
                  <a:moveTo>
                    <a:pt x="505841" y="163703"/>
                  </a:moveTo>
                  <a:lnTo>
                    <a:pt x="221615" y="163703"/>
                  </a:lnTo>
                  <a:lnTo>
                    <a:pt x="221615" y="0"/>
                  </a:lnTo>
                  <a:lnTo>
                    <a:pt x="0" y="240792"/>
                  </a:lnTo>
                  <a:lnTo>
                    <a:pt x="221615" y="481584"/>
                  </a:lnTo>
                  <a:lnTo>
                    <a:pt x="221615" y="317881"/>
                  </a:lnTo>
                  <a:lnTo>
                    <a:pt x="505841" y="317881"/>
                  </a:lnTo>
                  <a:lnTo>
                    <a:pt x="505841" y="163703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3015996" y="3860292"/>
              <a:ext cx="506095" cy="481965"/>
            </a:xfrm>
            <a:custGeom>
              <a:avLst/>
              <a:gdLst/>
              <a:ahLst/>
              <a:cxnLst/>
              <a:rect l="l" t="t" r="r" b="b"/>
              <a:pathLst>
                <a:path w="506095" h="481964">
                  <a:moveTo>
                    <a:pt x="221615" y="317880"/>
                  </a:moveTo>
                  <a:lnTo>
                    <a:pt x="221615" y="481583"/>
                  </a:lnTo>
                  <a:lnTo>
                    <a:pt x="0" y="240791"/>
                  </a:lnTo>
                  <a:lnTo>
                    <a:pt x="221615" y="0"/>
                  </a:lnTo>
                  <a:lnTo>
                    <a:pt x="221615" y="163702"/>
                  </a:lnTo>
                  <a:lnTo>
                    <a:pt x="505841" y="163702"/>
                  </a:lnTo>
                  <a:lnTo>
                    <a:pt x="505841" y="317880"/>
                  </a:lnTo>
                  <a:lnTo>
                    <a:pt x="221615" y="317880"/>
                  </a:lnTo>
                  <a:close/>
                </a:path>
              </a:pathLst>
            </a:custGeom>
            <a:ln w="51816">
              <a:solidFill>
                <a:srgbClr val="D4D4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4" name="object 24"/>
          <p:cNvGrpSpPr/>
          <p:nvPr/>
        </p:nvGrpSpPr>
        <p:grpSpPr>
          <a:xfrm>
            <a:off x="5855208" y="3973067"/>
            <a:ext cx="558165" cy="533400"/>
            <a:chOff x="5855208" y="3973067"/>
            <a:chExt cx="558165" cy="533400"/>
          </a:xfrm>
        </p:grpSpPr>
        <p:sp>
          <p:nvSpPr>
            <p:cNvPr id="25" name="object 25"/>
            <p:cNvSpPr/>
            <p:nvPr/>
          </p:nvSpPr>
          <p:spPr>
            <a:xfrm>
              <a:off x="5881116" y="3998975"/>
              <a:ext cx="506095" cy="481965"/>
            </a:xfrm>
            <a:custGeom>
              <a:avLst/>
              <a:gdLst/>
              <a:ahLst/>
              <a:cxnLst/>
              <a:rect l="l" t="t" r="r" b="b"/>
              <a:pathLst>
                <a:path w="506095" h="481964">
                  <a:moveTo>
                    <a:pt x="505841" y="163703"/>
                  </a:moveTo>
                  <a:lnTo>
                    <a:pt x="221615" y="163703"/>
                  </a:lnTo>
                  <a:lnTo>
                    <a:pt x="221615" y="0"/>
                  </a:lnTo>
                  <a:lnTo>
                    <a:pt x="0" y="240792"/>
                  </a:lnTo>
                  <a:lnTo>
                    <a:pt x="221615" y="481584"/>
                  </a:lnTo>
                  <a:lnTo>
                    <a:pt x="221615" y="317881"/>
                  </a:lnTo>
                  <a:lnTo>
                    <a:pt x="505841" y="317881"/>
                  </a:lnTo>
                  <a:lnTo>
                    <a:pt x="505841" y="163703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5881116" y="3998975"/>
              <a:ext cx="506095" cy="481965"/>
            </a:xfrm>
            <a:custGeom>
              <a:avLst/>
              <a:gdLst/>
              <a:ahLst/>
              <a:cxnLst/>
              <a:rect l="l" t="t" r="r" b="b"/>
              <a:pathLst>
                <a:path w="506095" h="481964">
                  <a:moveTo>
                    <a:pt x="221614" y="317881"/>
                  </a:moveTo>
                  <a:lnTo>
                    <a:pt x="221614" y="481584"/>
                  </a:lnTo>
                  <a:lnTo>
                    <a:pt x="0" y="240792"/>
                  </a:lnTo>
                  <a:lnTo>
                    <a:pt x="221614" y="0"/>
                  </a:lnTo>
                  <a:lnTo>
                    <a:pt x="221614" y="163703"/>
                  </a:lnTo>
                  <a:lnTo>
                    <a:pt x="505841" y="163703"/>
                  </a:lnTo>
                  <a:lnTo>
                    <a:pt x="505841" y="317881"/>
                  </a:lnTo>
                  <a:lnTo>
                    <a:pt x="221614" y="317881"/>
                  </a:lnTo>
                  <a:close/>
                </a:path>
              </a:pathLst>
            </a:custGeom>
            <a:ln w="51816">
              <a:solidFill>
                <a:srgbClr val="D4D4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7" name="object 27"/>
          <p:cNvGrpSpPr/>
          <p:nvPr/>
        </p:nvGrpSpPr>
        <p:grpSpPr>
          <a:xfrm>
            <a:off x="8816340" y="3834384"/>
            <a:ext cx="612775" cy="478790"/>
            <a:chOff x="8816340" y="3834384"/>
            <a:chExt cx="612775" cy="478790"/>
          </a:xfrm>
        </p:grpSpPr>
        <p:sp>
          <p:nvSpPr>
            <p:cNvPr id="28" name="object 28"/>
            <p:cNvSpPr/>
            <p:nvPr/>
          </p:nvSpPr>
          <p:spPr>
            <a:xfrm>
              <a:off x="8842248" y="3860292"/>
              <a:ext cx="560705" cy="426720"/>
            </a:xfrm>
            <a:custGeom>
              <a:avLst/>
              <a:gdLst/>
              <a:ahLst/>
              <a:cxnLst/>
              <a:rect l="l" t="t" r="r" b="b"/>
              <a:pathLst>
                <a:path w="560704" h="426720">
                  <a:moveTo>
                    <a:pt x="560705" y="118110"/>
                  </a:moveTo>
                  <a:lnTo>
                    <a:pt x="433832" y="0"/>
                  </a:lnTo>
                  <a:lnTo>
                    <a:pt x="154432" y="183007"/>
                  </a:lnTo>
                  <a:lnTo>
                    <a:pt x="19558" y="57531"/>
                  </a:lnTo>
                  <a:lnTo>
                    <a:pt x="0" y="384810"/>
                  </a:lnTo>
                  <a:lnTo>
                    <a:pt x="416179" y="426720"/>
                  </a:lnTo>
                  <a:lnTo>
                    <a:pt x="281305" y="301117"/>
                  </a:lnTo>
                  <a:lnTo>
                    <a:pt x="560705" y="118110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8842248" y="3860292"/>
              <a:ext cx="560705" cy="426720"/>
            </a:xfrm>
            <a:custGeom>
              <a:avLst/>
              <a:gdLst/>
              <a:ahLst/>
              <a:cxnLst/>
              <a:rect l="l" t="t" r="r" b="b"/>
              <a:pathLst>
                <a:path w="560704" h="426720">
                  <a:moveTo>
                    <a:pt x="281304" y="301116"/>
                  </a:moveTo>
                  <a:lnTo>
                    <a:pt x="416178" y="426719"/>
                  </a:lnTo>
                  <a:lnTo>
                    <a:pt x="0" y="384809"/>
                  </a:lnTo>
                  <a:lnTo>
                    <a:pt x="19557" y="57530"/>
                  </a:lnTo>
                  <a:lnTo>
                    <a:pt x="154431" y="183006"/>
                  </a:lnTo>
                  <a:lnTo>
                    <a:pt x="433831" y="0"/>
                  </a:lnTo>
                  <a:lnTo>
                    <a:pt x="560704" y="118109"/>
                  </a:lnTo>
                  <a:lnTo>
                    <a:pt x="281304" y="301116"/>
                  </a:lnTo>
                  <a:close/>
                </a:path>
              </a:pathLst>
            </a:custGeom>
            <a:ln w="51816">
              <a:solidFill>
                <a:srgbClr val="D4D4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>
            <a:spLocks noGrp="1"/>
          </p:cNvSpPr>
          <p:nvPr>
            <p:ph type="title"/>
          </p:nvPr>
        </p:nvSpPr>
        <p:spPr>
          <a:xfrm>
            <a:off x="916939" y="279272"/>
            <a:ext cx="5961380" cy="528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spc="-5" dirty="0"/>
              <a:t>Data</a:t>
            </a:r>
            <a:r>
              <a:rPr sz="3300" dirty="0"/>
              <a:t> </a:t>
            </a:r>
            <a:r>
              <a:rPr sz="3300" spc="-5" dirty="0"/>
              <a:t>Collection</a:t>
            </a:r>
            <a:r>
              <a:rPr sz="3300" spc="35" dirty="0"/>
              <a:t> </a:t>
            </a:r>
            <a:r>
              <a:rPr sz="3300" dirty="0"/>
              <a:t>– </a:t>
            </a:r>
            <a:r>
              <a:rPr sz="3300" spc="-25" dirty="0"/>
              <a:t>Web</a:t>
            </a:r>
            <a:r>
              <a:rPr sz="3300" spc="5" dirty="0"/>
              <a:t> </a:t>
            </a:r>
            <a:r>
              <a:rPr sz="3300" spc="-5" dirty="0"/>
              <a:t>Scraping</a:t>
            </a:r>
            <a:endParaRPr sz="33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</TotalTime>
  <Words>3006</Words>
  <Application>Microsoft Office PowerPoint</Application>
  <PresentationFormat>Widescreen</PresentationFormat>
  <Paragraphs>366</Paragraphs>
  <Slides>47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4" baseType="lpstr">
      <vt:lpstr>Arial MT</vt:lpstr>
      <vt:lpstr>Calibri</vt:lpstr>
      <vt:lpstr>Courier New</vt:lpstr>
      <vt:lpstr>Microsoft Sans Serif</vt:lpstr>
      <vt:lpstr>Times New Roman</vt:lpstr>
      <vt:lpstr>Verdana</vt:lpstr>
      <vt:lpstr>Office Theme</vt:lpstr>
      <vt:lpstr>PowerPoint Presentation</vt:lpstr>
      <vt:lpstr>Outline</vt:lpstr>
      <vt:lpstr>Executive Summary</vt:lpstr>
      <vt:lpstr>Introduction</vt:lpstr>
      <vt:lpstr>PowerPoint Presentation</vt:lpstr>
      <vt:lpstr>Methodology</vt:lpstr>
      <vt:lpstr>Data Collection</vt:lpstr>
      <vt:lpstr>flowchart of SpaceX API</vt:lpstr>
      <vt:lpstr>Data Collection – Web Scraping</vt:lpstr>
      <vt:lpstr>Data Wrangling</vt:lpstr>
      <vt:lpstr>EDA with Data Visualization</vt:lpstr>
      <vt:lpstr>EDA with SQL</vt:lpstr>
      <vt:lpstr>Build an Interactive Map with Folium</vt:lpstr>
      <vt:lpstr>Build a Dashboard with Plotly Dash</vt:lpstr>
      <vt:lpstr>Predictive Analysis (Classification)</vt:lpstr>
      <vt:lpstr>Results</vt:lpstr>
      <vt:lpstr>PowerPoint Presentation</vt:lpstr>
      <vt:lpstr>Flight Number vs. Launch Site</vt:lpstr>
      <vt:lpstr>Payload vs. Launch Site</vt:lpstr>
      <vt:lpstr>Success Rate vs. Orbit Type</vt:lpstr>
      <vt:lpstr>Flight Number vs. Orbit Type</vt:lpstr>
      <vt:lpstr>Payload vs. Orbit Type</vt:lpstr>
      <vt:lpstr>Launch Success Yearly Trend</vt:lpstr>
      <vt:lpstr>All Launch Site Names</vt:lpstr>
      <vt:lpstr>Launch Site Names Begin with 'CCA'</vt:lpstr>
      <vt:lpstr>Total Payload Mass</vt:lpstr>
      <vt:lpstr>Average Payload Mass by F9 v1.1</vt:lpstr>
      <vt:lpstr>First Successful Ground Landing Date</vt:lpstr>
      <vt:lpstr>Successful Drone Ship Landing with Payload between 4000 and 6000</vt:lpstr>
      <vt:lpstr>Total Number of Successful and Failure Mission Outcomes</vt:lpstr>
      <vt:lpstr>Boosters Carried Maximum Payload</vt:lpstr>
      <vt:lpstr>2015 Launch Records</vt:lpstr>
      <vt:lpstr>Rank Landing Outcomes Between 2010-06-04 and 2017-03-20</vt:lpstr>
      <vt:lpstr>PowerPoint Presentation</vt:lpstr>
      <vt:lpstr>&lt;Folium Map Screenshot 1&gt;</vt:lpstr>
      <vt:lpstr>&lt;Folium Map Screenshot 2&gt;</vt:lpstr>
      <vt:lpstr>&lt;Folium Map Screenshot 3&gt;</vt:lpstr>
      <vt:lpstr>PowerPoint Presentation</vt:lpstr>
      <vt:lpstr>LAUNCHES SUCCES COUNT</vt:lpstr>
      <vt:lpstr>SITES WITH HIGHEST LAUNH SITE RATIO</vt:lpstr>
      <vt:lpstr>PAYLOAD VS LAUCH OUTCOME SITES</vt:lpstr>
      <vt:lpstr>PowerPoint Presentation</vt:lpstr>
      <vt:lpstr>Classification Accuracy</vt:lpstr>
      <vt:lpstr>Confusion Matrix</vt:lpstr>
      <vt:lpstr>Conclusions</vt:lpstr>
      <vt:lpstr>Appendix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Abhishek Patnaik</cp:lastModifiedBy>
  <cp:revision>1</cp:revision>
  <dcterms:created xsi:type="dcterms:W3CDTF">2023-08-09T21:47:52Z</dcterms:created>
  <dcterms:modified xsi:type="dcterms:W3CDTF">2023-08-09T21:59:36Z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2023-07-07T00:00:00Z</vt:filetime>
  </property>
  <property fmtid="{D5CDD505-2E9C-101B-9397-08002B2CF9AE}" pid="3" name="LastSaved">
    <vt:filetime>2023-08-09T00:00:00Z</vt:filetime>
  </property>
</Properties>
</file>